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71" r:id="rId5"/>
    <p:sldId id="274" r:id="rId6"/>
    <p:sldId id="273" r:id="rId7"/>
    <p:sldId id="276" r:id="rId8"/>
    <p:sldId id="275" r:id="rId9"/>
    <p:sldId id="278" r:id="rId10"/>
    <p:sldId id="280" r:id="rId11"/>
    <p:sldId id="279" r:id="rId12"/>
    <p:sldId id="281" r:id="rId13"/>
    <p:sldId id="283" r:id="rId14"/>
    <p:sldId id="290" r:id="rId15"/>
    <p:sldId id="291" r:id="rId16"/>
    <p:sldId id="286" r:id="rId17"/>
    <p:sldId id="287" r:id="rId18"/>
    <p:sldId id="288" r:id="rId19"/>
    <p:sldId id="294" r:id="rId20"/>
    <p:sldId id="292" r:id="rId21"/>
    <p:sldId id="284" r:id="rId22"/>
    <p:sldId id="28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020A9D-C255-4873-BDCC-129A46A92A4A}" v="2" dt="2020-09-16T14:23:39.9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0"/>
    <p:restoredTop sz="94662"/>
  </p:normalViewPr>
  <p:slideViewPr>
    <p:cSldViewPr snapToGrid="0" snapToObjects="1">
      <p:cViewPr varScale="1">
        <p:scale>
          <a:sx n="75" d="100"/>
          <a:sy n="75" d="100"/>
        </p:scale>
        <p:origin x="393" y="42"/>
      </p:cViewPr>
      <p:guideLst/>
    </p:cSldViewPr>
  </p:slideViewPr>
  <p:outlineViewPr>
    <p:cViewPr>
      <p:scale>
        <a:sx n="33" d="100"/>
        <a:sy n="33" d="100"/>
      </p:scale>
      <p:origin x="0" y="-22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5" d="100"/>
          <a:sy n="75" d="100"/>
        </p:scale>
        <p:origin x="350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Fox" userId="6b1f3878-a74d-4e2c-ad3c-b69f8137c18b" providerId="ADAL" clId="{AE2765E0-1EBE-4DB1-91B7-9BCCA116B49C}"/>
    <pc:docChg chg="modSld">
      <pc:chgData name="Jonathan Fox" userId="6b1f3878-a74d-4e2c-ad3c-b69f8137c18b" providerId="ADAL" clId="{AE2765E0-1EBE-4DB1-91B7-9BCCA116B49C}" dt="2020-09-16T14:37:07.894" v="88" actId="14100"/>
      <pc:docMkLst>
        <pc:docMk/>
      </pc:docMkLst>
      <pc:sldChg chg="modSp">
        <pc:chgData name="Jonathan Fox" userId="6b1f3878-a74d-4e2c-ad3c-b69f8137c18b" providerId="ADAL" clId="{AE2765E0-1EBE-4DB1-91B7-9BCCA116B49C}" dt="2020-09-16T14:21:55.877" v="3" actId="14100"/>
        <pc:sldMkLst>
          <pc:docMk/>
          <pc:sldMk cId="3582266619" sldId="279"/>
        </pc:sldMkLst>
        <pc:picChg chg="mod">
          <ac:chgData name="Jonathan Fox" userId="6b1f3878-a74d-4e2c-ad3c-b69f8137c18b" providerId="ADAL" clId="{AE2765E0-1EBE-4DB1-91B7-9BCCA116B49C}" dt="2020-09-16T14:21:55.877" v="3" actId="14100"/>
          <ac:picMkLst>
            <pc:docMk/>
            <pc:sldMk cId="3582266619" sldId="279"/>
            <ac:picMk id="4" creationId="{68368D99-5AFA-479C-9A85-B886B52002BE}"/>
          </ac:picMkLst>
        </pc:picChg>
      </pc:sldChg>
      <pc:sldChg chg="modSp">
        <pc:chgData name="Jonathan Fox" userId="6b1f3878-a74d-4e2c-ad3c-b69f8137c18b" providerId="ADAL" clId="{AE2765E0-1EBE-4DB1-91B7-9BCCA116B49C}" dt="2020-09-16T14:22:07.869" v="5" actId="14100"/>
        <pc:sldMkLst>
          <pc:docMk/>
          <pc:sldMk cId="1100899693" sldId="281"/>
        </pc:sldMkLst>
        <pc:picChg chg="mod">
          <ac:chgData name="Jonathan Fox" userId="6b1f3878-a74d-4e2c-ad3c-b69f8137c18b" providerId="ADAL" clId="{AE2765E0-1EBE-4DB1-91B7-9BCCA116B49C}" dt="2020-09-16T14:22:07.869" v="5" actId="14100"/>
          <ac:picMkLst>
            <pc:docMk/>
            <pc:sldMk cId="1100899693" sldId="281"/>
            <ac:picMk id="3" creationId="{00A62EC9-77D6-4749-B8C4-658C76053ADC}"/>
          </ac:picMkLst>
        </pc:picChg>
      </pc:sldChg>
      <pc:sldChg chg="modSp">
        <pc:chgData name="Jonathan Fox" userId="6b1f3878-a74d-4e2c-ad3c-b69f8137c18b" providerId="ADAL" clId="{AE2765E0-1EBE-4DB1-91B7-9BCCA116B49C}" dt="2020-09-16T14:22:23.767" v="9" actId="114"/>
        <pc:sldMkLst>
          <pc:docMk/>
          <pc:sldMk cId="189667254" sldId="283"/>
        </pc:sldMkLst>
        <pc:spChg chg="mod">
          <ac:chgData name="Jonathan Fox" userId="6b1f3878-a74d-4e2c-ad3c-b69f8137c18b" providerId="ADAL" clId="{AE2765E0-1EBE-4DB1-91B7-9BCCA116B49C}" dt="2020-09-16T14:22:23.767" v="9" actId="114"/>
          <ac:spMkLst>
            <pc:docMk/>
            <pc:sldMk cId="189667254" sldId="283"/>
            <ac:spMk id="2" creationId="{75F2F0F9-4990-453B-8784-8D525B0797AA}"/>
          </ac:spMkLst>
        </pc:spChg>
        <pc:spChg chg="mod">
          <ac:chgData name="Jonathan Fox" userId="6b1f3878-a74d-4e2c-ad3c-b69f8137c18b" providerId="ADAL" clId="{AE2765E0-1EBE-4DB1-91B7-9BCCA116B49C}" dt="2020-09-16T14:22:15.687" v="8" actId="6549"/>
          <ac:spMkLst>
            <pc:docMk/>
            <pc:sldMk cId="189667254" sldId="283"/>
            <ac:spMk id="3" creationId="{96822F05-BA7B-423F-97F6-9D30AD5B9D34}"/>
          </ac:spMkLst>
        </pc:spChg>
      </pc:sldChg>
      <pc:sldChg chg="modSp">
        <pc:chgData name="Jonathan Fox" userId="6b1f3878-a74d-4e2c-ad3c-b69f8137c18b" providerId="ADAL" clId="{AE2765E0-1EBE-4DB1-91B7-9BCCA116B49C}" dt="2020-09-16T14:24:06.003" v="67" actId="20577"/>
        <pc:sldMkLst>
          <pc:docMk/>
          <pc:sldMk cId="2385465422" sldId="287"/>
        </pc:sldMkLst>
        <pc:spChg chg="mod">
          <ac:chgData name="Jonathan Fox" userId="6b1f3878-a74d-4e2c-ad3c-b69f8137c18b" providerId="ADAL" clId="{AE2765E0-1EBE-4DB1-91B7-9BCCA116B49C}" dt="2020-09-16T14:24:06.003" v="67" actId="20577"/>
          <ac:spMkLst>
            <pc:docMk/>
            <pc:sldMk cId="2385465422" sldId="287"/>
            <ac:spMk id="3" creationId="{CA5C2376-F94E-4828-9943-0AAC3E396300}"/>
          </ac:spMkLst>
        </pc:spChg>
      </pc:sldChg>
      <pc:sldChg chg="modSp">
        <pc:chgData name="Jonathan Fox" userId="6b1f3878-a74d-4e2c-ad3c-b69f8137c18b" providerId="ADAL" clId="{AE2765E0-1EBE-4DB1-91B7-9BCCA116B49C}" dt="2020-09-16T14:23:07.750" v="22" actId="20577"/>
        <pc:sldMkLst>
          <pc:docMk/>
          <pc:sldMk cId="981788745" sldId="291"/>
        </pc:sldMkLst>
        <pc:spChg chg="mod">
          <ac:chgData name="Jonathan Fox" userId="6b1f3878-a74d-4e2c-ad3c-b69f8137c18b" providerId="ADAL" clId="{AE2765E0-1EBE-4DB1-91B7-9BCCA116B49C}" dt="2020-09-16T14:23:07.750" v="22" actId="20577"/>
          <ac:spMkLst>
            <pc:docMk/>
            <pc:sldMk cId="981788745" sldId="291"/>
            <ac:spMk id="3" creationId="{A5E692AE-B337-45F4-BB84-40FCA255EF58}"/>
          </ac:spMkLst>
        </pc:spChg>
      </pc:sldChg>
      <pc:sldChg chg="modSp">
        <pc:chgData name="Jonathan Fox" userId="6b1f3878-a74d-4e2c-ad3c-b69f8137c18b" providerId="ADAL" clId="{AE2765E0-1EBE-4DB1-91B7-9BCCA116B49C}" dt="2020-09-16T14:37:07.894" v="88" actId="14100"/>
        <pc:sldMkLst>
          <pc:docMk/>
          <pc:sldMk cId="1883617288" sldId="292"/>
        </pc:sldMkLst>
        <pc:spChg chg="mod">
          <ac:chgData name="Jonathan Fox" userId="6b1f3878-a74d-4e2c-ad3c-b69f8137c18b" providerId="ADAL" clId="{AE2765E0-1EBE-4DB1-91B7-9BCCA116B49C}" dt="2020-09-16T14:37:07.894" v="88" actId="14100"/>
          <ac:spMkLst>
            <pc:docMk/>
            <pc:sldMk cId="1883617288" sldId="292"/>
            <ac:spMk id="3" creationId="{EDC62A8D-D95B-4512-A960-048335E8FF1F}"/>
          </ac:spMkLst>
        </pc:spChg>
      </pc:sldChg>
      <pc:sldChg chg="modSp">
        <pc:chgData name="Jonathan Fox" userId="6b1f3878-a74d-4e2c-ad3c-b69f8137c18b" providerId="ADAL" clId="{AE2765E0-1EBE-4DB1-91B7-9BCCA116B49C}" dt="2020-09-16T14:24:50.664" v="73" actId="14100"/>
        <pc:sldMkLst>
          <pc:docMk/>
          <pc:sldMk cId="1145665403" sldId="294"/>
        </pc:sldMkLst>
        <pc:spChg chg="mod">
          <ac:chgData name="Jonathan Fox" userId="6b1f3878-a74d-4e2c-ad3c-b69f8137c18b" providerId="ADAL" clId="{AE2765E0-1EBE-4DB1-91B7-9BCCA116B49C}" dt="2020-09-16T14:24:34.390" v="70" actId="14100"/>
          <ac:spMkLst>
            <pc:docMk/>
            <pc:sldMk cId="1145665403" sldId="294"/>
            <ac:spMk id="4" creationId="{E57A3881-A19F-49F3-8377-19F7E4C1021E}"/>
          </ac:spMkLst>
        </pc:spChg>
        <pc:picChg chg="mod">
          <ac:chgData name="Jonathan Fox" userId="6b1f3878-a74d-4e2c-ad3c-b69f8137c18b" providerId="ADAL" clId="{AE2765E0-1EBE-4DB1-91B7-9BCCA116B49C}" dt="2020-09-16T14:24:50.664" v="73" actId="14100"/>
          <ac:picMkLst>
            <pc:docMk/>
            <pc:sldMk cId="1145665403" sldId="294"/>
            <ac:picMk id="7" creationId="{30541836-1CF5-4888-BBC5-85DE2F4185D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46A12-4A51-0944-9BBC-F7FD82811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11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A8DA2-AC87-D849-81DE-211F9CE0EEAD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1996A-3EF3-2E4F-8430-E93EB06EE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93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1996A-3EF3-2E4F-8430-E93EB06EECF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1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138082"/>
            <a:ext cx="9144000" cy="143047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INSERT YOUR 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56655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SUBITLE HERE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2320131" y="4184276"/>
            <a:ext cx="7382933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2320131" y="4704538"/>
            <a:ext cx="7382933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2320131" y="4285782"/>
            <a:ext cx="7551738" cy="38277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INSERT YOUR NAME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9436099" y="1414276"/>
            <a:ext cx="1249829" cy="283837"/>
          </a:xfrm>
        </p:spPr>
        <p:txBody>
          <a:bodyPr>
            <a:noAutofit/>
          </a:bodyPr>
          <a:lstStyle>
            <a:lvl1pPr marL="0" indent="0" algn="r">
              <a:buNone/>
              <a:defRPr sz="160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 err="1"/>
              <a:t>dd</a:t>
            </a:r>
            <a:r>
              <a:rPr lang="en-US" dirty="0"/>
              <a:t>/mm/</a:t>
            </a:r>
            <a:r>
              <a:rPr lang="en-US" dirty="0" err="1"/>
              <a:t>yy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5" hasCustomPrompt="1"/>
          </p:nvPr>
        </p:nvSpPr>
        <p:spPr>
          <a:xfrm>
            <a:off x="1524000" y="1414276"/>
            <a:ext cx="7162800" cy="283837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>
                <a:solidFill>
                  <a:schemeClr val="accent5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INSERT NAME OF THE SESSION</a:t>
            </a:r>
          </a:p>
          <a:p>
            <a:pPr lvl="0"/>
            <a:endParaRPr lang="en-US" dirty="0"/>
          </a:p>
        </p:txBody>
      </p:sp>
      <p:sp>
        <p:nvSpPr>
          <p:cNvPr id="15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1524000" y="1749005"/>
            <a:ext cx="7162800" cy="27188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INSERT NAME OF STREAM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596900" y="1401576"/>
            <a:ext cx="10287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accent4"/>
                </a:solidFill>
              </a:rPr>
              <a:t>Session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738794" y="1698113"/>
            <a:ext cx="10287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4"/>
                </a:solidFill>
              </a:rPr>
              <a:t>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2319338" y="4889233"/>
            <a:ext cx="7383462" cy="452787"/>
          </a:xfrm>
        </p:spPr>
        <p:txBody>
          <a:bodyPr>
            <a:normAutofit/>
          </a:bodyPr>
          <a:lstStyle>
            <a:lvl1pPr marL="0" indent="0">
              <a:buNone/>
              <a:defRPr sz="1400" i="1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z="1400" dirty="0"/>
              <a:t>Insert authors names here</a:t>
            </a:r>
            <a:endParaRPr 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392238" y="4851400"/>
            <a:ext cx="10287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4"/>
                </a:solidFill>
              </a:rPr>
              <a:t>Author(s):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51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52400" y="6356350"/>
            <a:ext cx="406400" cy="365125"/>
          </a:xfrm>
          <a:prstGeom prst="rect">
            <a:avLst/>
          </a:prstGeom>
        </p:spPr>
        <p:txBody>
          <a:bodyPr/>
          <a:lstStyle/>
          <a:p>
            <a:fld id="{D343BAE6-BB49-804E-BC45-613D454552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520700" y="571500"/>
            <a:ext cx="386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accent5"/>
                </a:solidFill>
              </a:rPr>
              <a:t>Key messages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013450" y="569913"/>
            <a:ext cx="386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>
                <a:solidFill>
                  <a:schemeClr val="accent5"/>
                </a:solidFill>
              </a:rPr>
              <a:t>Key results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20700" y="3109713"/>
            <a:ext cx="3860800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>
                <a:solidFill>
                  <a:schemeClr val="accent5"/>
                </a:solidFill>
              </a:rPr>
              <a:t>The way forward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520700" y="4988957"/>
            <a:ext cx="386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>
                <a:solidFill>
                  <a:schemeClr val="accent5"/>
                </a:solidFill>
              </a:rPr>
              <a:t>Resources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7" hasCustomPrompt="1"/>
          </p:nvPr>
        </p:nvSpPr>
        <p:spPr>
          <a:xfrm>
            <a:off x="520700" y="941387"/>
            <a:ext cx="5130800" cy="2033131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 sz="1400"/>
            </a:lvl1pPr>
          </a:lstStyle>
          <a:p>
            <a:pPr lvl="0"/>
            <a:r>
              <a:rPr lang="en-US" dirty="0"/>
              <a:t>Insert max 5</a:t>
            </a:r>
          </a:p>
          <a:p>
            <a:pPr lvl="0"/>
            <a:endParaRPr lang="en-US" dirty="0"/>
          </a:p>
        </p:txBody>
      </p:sp>
      <p:sp>
        <p:nvSpPr>
          <p:cNvPr id="25" name="Content Placeholder 23"/>
          <p:cNvSpPr>
            <a:spLocks noGrp="1"/>
          </p:cNvSpPr>
          <p:nvPr>
            <p:ph sz="quarter" idx="18" hasCustomPrompt="1"/>
          </p:nvPr>
        </p:nvSpPr>
        <p:spPr>
          <a:xfrm>
            <a:off x="6013450" y="939245"/>
            <a:ext cx="5492750" cy="2035731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400" baseline="0"/>
            </a:lvl1pPr>
          </a:lstStyle>
          <a:p>
            <a:pPr lvl="0"/>
            <a:r>
              <a:rPr lang="en-US" dirty="0"/>
              <a:t>Insert max 3</a:t>
            </a:r>
          </a:p>
          <a:p>
            <a:pPr lvl="0"/>
            <a:endParaRPr lang="en-US" dirty="0"/>
          </a:p>
        </p:txBody>
      </p:sp>
      <p:sp>
        <p:nvSpPr>
          <p:cNvPr id="26" name="Content Placeholder 23"/>
          <p:cNvSpPr>
            <a:spLocks noGrp="1"/>
          </p:cNvSpPr>
          <p:nvPr>
            <p:ph sz="quarter" idx="19" hasCustomPrompt="1"/>
          </p:nvPr>
        </p:nvSpPr>
        <p:spPr>
          <a:xfrm>
            <a:off x="520700" y="3445868"/>
            <a:ext cx="10985500" cy="1072198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400" baseline="0"/>
            </a:lvl1pPr>
          </a:lstStyle>
          <a:p>
            <a:pPr lvl="0"/>
            <a:r>
              <a:rPr lang="en-US" dirty="0"/>
              <a:t>Write here</a:t>
            </a:r>
          </a:p>
        </p:txBody>
      </p:sp>
      <p:sp>
        <p:nvSpPr>
          <p:cNvPr id="29" name="Content Placeholder 23"/>
          <p:cNvSpPr>
            <a:spLocks noGrp="1"/>
          </p:cNvSpPr>
          <p:nvPr>
            <p:ph sz="quarter" idx="20" hasCustomPrompt="1"/>
          </p:nvPr>
        </p:nvSpPr>
        <p:spPr>
          <a:xfrm>
            <a:off x="520700" y="5347734"/>
            <a:ext cx="9588500" cy="1014966"/>
          </a:xfrm>
        </p:spPr>
        <p:txBody>
          <a:bodyPr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100"/>
            </a:lvl1pPr>
          </a:lstStyle>
          <a:p>
            <a:pPr lvl="0"/>
            <a:r>
              <a:rPr lang="en-US" dirty="0"/>
              <a:t>Insert links</a:t>
            </a:r>
          </a:p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593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32062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2939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1994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120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88900" y="6324600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9BB5F72-70D0-2643-8EC0-59DAE5B4E6CE}" type="slidenum">
              <a:rPr lang="en-US" sz="1400" smtClean="0">
                <a:solidFill>
                  <a:schemeClr val="accent5"/>
                </a:solidFill>
              </a:rPr>
              <a:t>‹#›</a:t>
            </a:fld>
            <a:endParaRPr lang="en-US" sz="1400" dirty="0">
              <a:solidFill>
                <a:schemeClr val="accent5"/>
              </a:solidFill>
            </a:endParaRPr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1842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6" r:id="rId2"/>
    <p:sldLayoutId id="2147483663" r:id="rId3"/>
    <p:sldLayoutId id="2147483669" r:id="rId4"/>
    <p:sldLayoutId id="2147483651" r:id="rId5"/>
    <p:sldLayoutId id="2147483653" r:id="rId6"/>
    <p:sldLayoutId id="2147483654" r:id="rId7"/>
    <p:sldLayoutId id="2147483655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38082"/>
            <a:ext cx="9144000" cy="1117880"/>
          </a:xfrm>
        </p:spPr>
        <p:txBody>
          <a:bodyPr/>
          <a:lstStyle/>
          <a:p>
            <a:r>
              <a:rPr lang="en-US" dirty="0"/>
              <a:t>Accountability Keywords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31384"/>
            <a:ext cx="9144000" cy="561660"/>
          </a:xfrm>
        </p:spPr>
        <p:txBody>
          <a:bodyPr>
            <a:normAutofit/>
          </a:bodyPr>
          <a:lstStyle/>
          <a:p>
            <a:r>
              <a:rPr lang="en-US" dirty="0"/>
              <a:t>From participation to accountable governance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Jonathan Fox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17/09/2020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Keynote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Inclusive Governance for Sustainable Landscapes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Accountability Research Center, School of International Service, American University</a:t>
            </a:r>
          </a:p>
        </p:txBody>
      </p:sp>
    </p:spTree>
    <p:extLst>
      <p:ext uri="{BB962C8B-B14F-4D97-AF65-F5344CB8AC3E}">
        <p14:creationId xmlns:p14="http://schemas.microsoft.com/office/powerpoint/2010/main" val="535667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DB9C2-F8A6-44DF-BCFD-CCCF7FA79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keywords?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C4BBB-606B-4936-AC51-CCED4CBB7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503"/>
            <a:ext cx="11140440" cy="4616460"/>
          </a:xfrm>
        </p:spPr>
        <p:txBody>
          <a:bodyPr>
            <a:normAutofit/>
          </a:bodyPr>
          <a:lstStyle/>
          <a:p>
            <a:r>
              <a:rPr lang="en-US" dirty="0"/>
              <a:t>•	Keywords capture big ideas, phenomena or explanations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     Not “merely academic” – because…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     Shared vocabulary enables collaboration across sectors, 	cultures &amp; disciplines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    	The term “keywords” was in widespread use before it became a 	digital search term (Williams 1976)</a:t>
            </a:r>
          </a:p>
          <a:p>
            <a:r>
              <a:rPr lang="en-US" dirty="0"/>
              <a:t>•	The meanings of “keywords” are constructed &amp; contested</a:t>
            </a:r>
          </a:p>
          <a:p>
            <a:r>
              <a:rPr lang="en-US" dirty="0"/>
              <a:t>•	The “keywords” approach has now been applied widely across 	disciplines &amp; sectors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273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F1AFB-6874-4F8A-A3FA-611C4E80E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0978"/>
          </a:xfrm>
        </p:spPr>
        <p:txBody>
          <a:bodyPr>
            <a:normAutofit fontScale="90000"/>
          </a:bodyPr>
          <a:lstStyle/>
          <a:p>
            <a:r>
              <a:rPr lang="en-US" dirty="0"/>
              <a:t>“Participation” and “accountability share conceptual challenges…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C88403-7143-4313-A635-2BCD20E7DD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502" y="1219200"/>
            <a:ext cx="10469282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05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6D049-D17E-408B-AE13-0EA4A885C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0733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Related concepts </a:t>
            </a:r>
            <a:r>
              <a:rPr lang="en-US" sz="3600" i="1" dirty="0"/>
              <a:t>overlap</a:t>
            </a:r>
            <a:r>
              <a:rPr lang="en-US" sz="3600" dirty="0"/>
              <a:t> with accountability - but are not </a:t>
            </a:r>
            <a:r>
              <a:rPr lang="en-US" sz="3600" i="1" dirty="0"/>
              <a:t>synonyms</a:t>
            </a:r>
            <a:r>
              <a:rPr lang="en-US" sz="3600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4CD00-75EC-4DE1-AFEF-4217495DB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96303" cy="392203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Good governance – </a:t>
            </a:r>
            <a:r>
              <a:rPr lang="en-US" sz="2000" dirty="0"/>
              <a:t>Technocratic authoritarianism can produce versions of “good governance” without accountability - while checks and balances can lead to gridlock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Democracy – </a:t>
            </a:r>
            <a:r>
              <a:rPr lang="en-US" sz="2000" dirty="0"/>
              <a:t>Theorists assume democracy </a:t>
            </a:r>
            <a:r>
              <a:rPr lang="en-US" sz="2000" i="1" dirty="0"/>
              <a:t>necessarily</a:t>
            </a:r>
            <a:r>
              <a:rPr lang="en-US" sz="2000" dirty="0"/>
              <a:t> involves accountability, but effective answerability + checks and balances may be lacking in practice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Responsive governance – </a:t>
            </a:r>
            <a:r>
              <a:rPr lang="en-US" sz="2000" dirty="0"/>
              <a:t>Authorities can </a:t>
            </a:r>
            <a:r>
              <a:rPr lang="en-US" sz="2000" i="1" dirty="0"/>
              <a:t>respond</a:t>
            </a:r>
            <a:r>
              <a:rPr lang="en-US" sz="2000" dirty="0"/>
              <a:t> to voice or pressure – but at their discretion, without having to answer for their actions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Responsibility – </a:t>
            </a:r>
            <a:r>
              <a:rPr lang="en-US" sz="2000" dirty="0"/>
              <a:t>Accountability requires clear identification of who is responsible for decisions, yet they may deny that responsibility (“passing the buck”)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Transparency</a:t>
            </a:r>
            <a:r>
              <a:rPr lang="en-US" sz="1800" dirty="0"/>
              <a:t> – </a:t>
            </a:r>
            <a:r>
              <a:rPr lang="en-US" sz="2000" dirty="0"/>
              <a:t>Necessary but not sufficient for (public) accountability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J</a:t>
            </a:r>
            <a:r>
              <a:rPr lang="en-US" dirty="0"/>
              <a:t>ustice</a:t>
            </a:r>
            <a:r>
              <a:rPr lang="en-US" sz="2000" dirty="0"/>
              <a:t> – The punishment may not fit the crime</a:t>
            </a:r>
          </a:p>
        </p:txBody>
      </p:sp>
    </p:spTree>
    <p:extLst>
      <p:ext uri="{BB962C8B-B14F-4D97-AF65-F5344CB8AC3E}">
        <p14:creationId xmlns:p14="http://schemas.microsoft.com/office/powerpoint/2010/main" val="983680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1C1FD-6882-4C5C-9B37-EDEF92F58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Visualizing overlapping concepts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41BCDC5-A50B-4DDA-9BBE-2FA7CE919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4542" y="1521822"/>
            <a:ext cx="10417629" cy="416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38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F3CF7-B70D-4D42-AF18-F633E901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“What counts” as accountability?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C729A-D6FA-4010-B228-E8DD3B702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4950"/>
            <a:ext cx="10682145" cy="467201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i="1" dirty="0"/>
              <a:t>Accountability involves two key processes: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“Answerability” </a:t>
            </a:r>
            <a:r>
              <a:rPr lang="en-US" dirty="0"/>
              <a:t>– Process or forum in which duty-bearers (decision-makers) must explain &amp; justify their actions. This requires relevant info &amp; involves taking responsibility.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Consequences</a:t>
            </a:r>
            <a:r>
              <a:rPr lang="en-US" dirty="0"/>
              <a:t> – Involves tangible responses, either sanctions or rewards (enforcement of standards)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i="1" dirty="0"/>
              <a:t>Note: </a:t>
            </a:r>
            <a:r>
              <a:rPr lang="en-US" dirty="0"/>
              <a:t>The dominant approach to accountability is </a:t>
            </a:r>
            <a:r>
              <a:rPr lang="en-US" i="1" dirty="0"/>
              <a:t>retrospective. </a:t>
            </a:r>
            <a:r>
              <a:rPr lang="en-US" dirty="0"/>
              <a:t>In contrast</a:t>
            </a:r>
            <a:r>
              <a:rPr lang="en-US" i="1" dirty="0"/>
              <a:t>,</a:t>
            </a:r>
            <a:r>
              <a:rPr lang="en-US" dirty="0"/>
              <a:t> preventative approaches involve measures to reduce the likelihood of accountability failures.</a:t>
            </a:r>
          </a:p>
        </p:txBody>
      </p:sp>
    </p:spTree>
    <p:extLst>
      <p:ext uri="{BB962C8B-B14F-4D97-AF65-F5344CB8AC3E}">
        <p14:creationId xmlns:p14="http://schemas.microsoft.com/office/powerpoint/2010/main" val="66710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334D6-C07B-4383-8986-0543E19AB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6252"/>
          </a:xfrm>
        </p:spPr>
        <p:txBody>
          <a:bodyPr/>
          <a:lstStyle/>
          <a:p>
            <a:r>
              <a:rPr lang="en-US" dirty="0"/>
              <a:t>Accountability with adjectives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C0C2E-0B10-4696-B22C-BDAC6FE92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8983"/>
            <a:ext cx="10890213" cy="4517980"/>
          </a:xfrm>
        </p:spPr>
        <p:txBody>
          <a:bodyPr/>
          <a:lstStyle/>
          <a:p>
            <a:r>
              <a:rPr lang="en-US" dirty="0"/>
              <a:t>Governance analysts use spatial metaphors:</a:t>
            </a:r>
          </a:p>
          <a:p>
            <a:endParaRPr lang="en-US" dirty="0"/>
          </a:p>
          <a:p>
            <a:r>
              <a:rPr lang="en-US" dirty="0"/>
              <a:t>&gt; </a:t>
            </a:r>
            <a:r>
              <a:rPr lang="en-US" b="1" dirty="0"/>
              <a:t>Vertical</a:t>
            </a:r>
            <a:r>
              <a:rPr lang="en-US" dirty="0"/>
              <a:t> (</a:t>
            </a:r>
            <a:r>
              <a:rPr lang="en-US" i="1" dirty="0"/>
              <a:t>upwards</a:t>
            </a:r>
            <a:r>
              <a:rPr lang="en-US" dirty="0"/>
              <a:t> - as w/ principal-agent – to donors &amp; governments - or from authorities </a:t>
            </a:r>
            <a:r>
              <a:rPr lang="en-US" i="1" dirty="0"/>
              <a:t>downwards</a:t>
            </a:r>
            <a:r>
              <a:rPr lang="en-US" dirty="0"/>
              <a:t> to citizens)</a:t>
            </a:r>
          </a:p>
          <a:p>
            <a:r>
              <a:rPr lang="en-US" dirty="0"/>
              <a:t>&gt; </a:t>
            </a:r>
            <a:r>
              <a:rPr lang="en-US" b="1" dirty="0"/>
              <a:t>Horizontal</a:t>
            </a:r>
            <a:r>
              <a:rPr lang="en-US" dirty="0"/>
              <a:t> (mutual/checks &amp; balances – as with CPR institutions) </a:t>
            </a:r>
          </a:p>
          <a:p>
            <a:r>
              <a:rPr lang="en-US" dirty="0"/>
              <a:t>&gt; </a:t>
            </a:r>
            <a:r>
              <a:rPr lang="en-US" b="1" dirty="0"/>
              <a:t>Diagonal</a:t>
            </a:r>
            <a:r>
              <a:rPr lang="en-US" dirty="0"/>
              <a:t> (state-society power-sharing – as with multi-stakeholder forums that exercise authority)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877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B5B7-9C5A-4E59-9A92-E99DA459B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Researchers’ favorite theory of change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368D99-5AFA-479C-9A85-B886B5200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9301" y="1482634"/>
            <a:ext cx="8775699" cy="483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66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1A977-9314-45A3-9DB2-C3614DC20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94720" cy="1325563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4000" dirty="0"/>
              <a:t>What if the drivers of accountable governance is iterative/reciprocal rather than linear? </a:t>
            </a:r>
            <a:br>
              <a:rPr lang="en-US" dirty="0"/>
            </a:br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0A62EC9-77D6-4749-B8C4-658C76053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1" y="1601694"/>
            <a:ext cx="7531100" cy="478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99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2F0F9-4990-453B-8784-8D525B079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concepts can help to identify the </a:t>
            </a:r>
            <a:r>
              <a:rPr lang="en-US" sz="3200" i="1" dirty="0"/>
              <a:t>missing links </a:t>
            </a:r>
            <a:r>
              <a:rPr lang="en-US" sz="3200" dirty="0"/>
              <a:t>between participation &amp; accountable governance?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22F05-BA7B-423F-97F6-9D30AD5B9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Work in progress unpacks concepts relevant to connecting the dots - such as:</a:t>
            </a:r>
          </a:p>
          <a:p>
            <a:endParaRPr lang="en-US" dirty="0"/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Social accountability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Strategy &amp; tactics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Transparency &amp; right to know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Checks &amp; balances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Countervailing power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Advocacy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Whistleblower</a:t>
            </a:r>
          </a:p>
        </p:txBody>
      </p:sp>
    </p:spTree>
    <p:extLst>
      <p:ext uri="{BB962C8B-B14F-4D97-AF65-F5344CB8AC3E}">
        <p14:creationId xmlns:p14="http://schemas.microsoft.com/office/powerpoint/2010/main" val="189667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C7B07-DD9C-4093-B8BF-8E441D3D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i="1" dirty="0"/>
              <a:t>is</a:t>
            </a:r>
            <a:r>
              <a:rPr lang="en-US" dirty="0"/>
              <a:t> social accountability (</a:t>
            </a:r>
            <a:r>
              <a:rPr lang="en-US" dirty="0" err="1"/>
              <a:t>SAcc</a:t>
            </a:r>
            <a:r>
              <a:rPr lang="en-US" dirty="0"/>
              <a:t>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BC0B5-95A3-40B3-A6A1-565957500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72604"/>
            <a:ext cx="11196837" cy="4304359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SAcc</a:t>
            </a:r>
            <a:r>
              <a:rPr lang="en-US" dirty="0"/>
              <a:t> initiatives encourage stakeholder voice &amp; action to promote responsive governance.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This evolving umbrella category includes: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Citizen monitoring &amp; oversight of public and/or private sector performance (e.g., scorecards)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User-centered public information access/dissemination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Complaint &amp; grievance redress mechanisms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Participation in resource allocation decision-making (e.g., social funds)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Deliberative multi-stakeholder forums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980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8BE10-3802-41BE-B603-5DAE09EB2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on </a:t>
            </a:r>
            <a:r>
              <a:rPr lang="en-US" dirty="0" err="1"/>
              <a:t>SAcc</a:t>
            </a:r>
            <a:r>
              <a:rPr lang="en-US" dirty="0"/>
              <a:t> shows its 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692AE-B337-45F4-BB84-40FCA255E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118" y="2047819"/>
            <a:ext cx="11660881" cy="406891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Transparency may not lead to accountability (info is often </a:t>
            </a:r>
            <a:r>
              <a:rPr lang="en-US" i="1" dirty="0"/>
              <a:t>not </a:t>
            </a:r>
            <a:r>
              <a:rPr lang="en-US" dirty="0"/>
              <a:t>power)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Focus on organizing autonomous constituencies often missing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Induced participation, limited to ‘invited spaces,’ is often captured or ignored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Bottom-up monitoring of governance – by itself - often lacks bite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Yet sometimes </a:t>
            </a:r>
            <a:r>
              <a:rPr lang="en-US" dirty="0" err="1"/>
              <a:t>SAcc</a:t>
            </a:r>
            <a:r>
              <a:rPr lang="en-US" dirty="0"/>
              <a:t> initiatives </a:t>
            </a:r>
            <a:r>
              <a:rPr lang="en-US" i="1" dirty="0"/>
              <a:t>do</a:t>
            </a:r>
            <a:r>
              <a:rPr lang="en-US" dirty="0"/>
              <a:t> matter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makes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981788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02BD6-5DC4-4A59-9EB7-D8D3B76D3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811" y="865122"/>
            <a:ext cx="10233614" cy="96050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Unpack </a:t>
            </a:r>
            <a:r>
              <a:rPr lang="en-US" dirty="0" err="1"/>
              <a:t>SAcc</a:t>
            </a:r>
            <a:r>
              <a:rPr lang="en-US" dirty="0"/>
              <a:t> initiatives for accountable governance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EEE19-991B-4BDC-8005-6D04E9877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463951"/>
            <a:ext cx="11262544" cy="371301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Tactics vs. strategies - </a:t>
            </a:r>
            <a:r>
              <a:rPr lang="en-US" dirty="0"/>
              <a:t>What’s the difference?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 the social accountability field, these terms are often confused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Strategies</a:t>
            </a:r>
            <a:r>
              <a:rPr lang="en-US" dirty="0"/>
              <a:t> define goals and the pathway to reach them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Tactics</a:t>
            </a:r>
            <a:r>
              <a:rPr lang="en-US" dirty="0"/>
              <a:t> are the specific actions for carrying out such plans (tools)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Therefore: </a:t>
            </a:r>
            <a:r>
              <a:rPr lang="en-US" i="1" dirty="0"/>
              <a:t>Strategies should drive tactics </a:t>
            </a:r>
            <a:r>
              <a:rPr lang="en-US" dirty="0"/>
              <a:t>(not so obvious…)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615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EA88C-0A04-41EF-9B5C-9D05BA313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Tactical</a:t>
            </a:r>
            <a:r>
              <a:rPr lang="en-US" dirty="0"/>
              <a:t> approaches to </a:t>
            </a:r>
            <a:r>
              <a:rPr lang="en-US" dirty="0" err="1"/>
              <a:t>SAcc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C2376-F94E-4828-9943-0AAC3E396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650"/>
            <a:ext cx="11214100" cy="415131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Tool-led interventions (often external)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Main driver is information provision (assumed to inspire collective action that can influence public sector performance)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Limited to citizen voice efforts (within existing institutions)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Scale is limited to “local” arenas, voice does not reach upstream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 investment in countervailing power for under-represented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65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05ED4-F171-4BEB-AD58-789B15877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Strategic</a:t>
            </a:r>
            <a:r>
              <a:rPr lang="en-US" dirty="0"/>
              <a:t> approaches to </a:t>
            </a:r>
            <a:r>
              <a:rPr lang="en-US" dirty="0" err="1"/>
              <a:t>SAcc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D2420-CF60-48F6-991E-0F8597468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38601"/>
            <a:ext cx="10698571" cy="463836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Multiple, coordinated tactics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Can the whole be &gt; sum of parts?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Tangible actions to enable collective action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Reforms that tangibly bolster institutional capacity to </a:t>
            </a:r>
            <a:r>
              <a:rPr lang="en-US" i="1" dirty="0"/>
              <a:t>respond</a:t>
            </a:r>
            <a:r>
              <a:rPr lang="en-US" dirty="0"/>
              <a:t> to voice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Voice plus “teeth” (defined as institutional capacity to </a:t>
            </a:r>
            <a:r>
              <a:rPr lang="en-US" i="1" dirty="0"/>
              <a:t>respond</a:t>
            </a:r>
            <a:r>
              <a:rPr lang="en-US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Multi-level approach (take scale into account)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More campaign than intervention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Build countervailing power for under-represented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29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33B96-E7F5-46D9-B431-C91F119DB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494" y="334633"/>
            <a:ext cx="10721882" cy="931769"/>
          </a:xfrm>
        </p:spPr>
        <p:txBody>
          <a:bodyPr/>
          <a:lstStyle/>
          <a:p>
            <a:r>
              <a:rPr lang="en-US" dirty="0"/>
              <a:t>Example of a </a:t>
            </a:r>
            <a:r>
              <a:rPr lang="en-US" dirty="0" err="1"/>
              <a:t>SAcc</a:t>
            </a:r>
            <a:r>
              <a:rPr lang="en-US" dirty="0"/>
              <a:t> strategy: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CA77B-CAD7-4563-A7F5-1B84775D1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96894"/>
            <a:ext cx="5157787" cy="549835"/>
          </a:xfrm>
        </p:spPr>
        <p:txBody>
          <a:bodyPr>
            <a:normAutofit/>
          </a:bodyPr>
          <a:lstStyle/>
          <a:p>
            <a:r>
              <a:rPr lang="en-US" sz="2800" dirty="0"/>
              <a:t>Vertical integration…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7A3881-A19F-49F3-8377-19F7E4C102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8214" y="2103718"/>
            <a:ext cx="5202236" cy="4112932"/>
          </a:xfrm>
        </p:spPr>
        <p:txBody>
          <a:bodyPr/>
          <a:lstStyle/>
          <a:p>
            <a:r>
              <a:rPr lang="en-US" dirty="0"/>
              <a:t>Monitoring of authorities informs stakeholder advocacy</a:t>
            </a:r>
          </a:p>
          <a:p>
            <a:r>
              <a:rPr lang="en-US" dirty="0"/>
              <a:t>Advocacy informs monitoring</a:t>
            </a:r>
          </a:p>
          <a:p>
            <a:r>
              <a:rPr lang="en-US" dirty="0"/>
              <a:t>Multi-level approach – action  at each level informs action at other levels</a:t>
            </a:r>
          </a:p>
          <a:p>
            <a:r>
              <a:rPr lang="en-US" dirty="0"/>
              <a:t>Key to address the “squeezing the balloon” problem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5A1CD-AE12-4113-94A7-F44F55733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6" y="1391909"/>
            <a:ext cx="5676347" cy="454820"/>
          </a:xfrm>
        </p:spPr>
        <p:txBody>
          <a:bodyPr>
            <a:noAutofit/>
          </a:bodyPr>
          <a:lstStyle/>
          <a:p>
            <a:r>
              <a:rPr lang="en-US" sz="2800" dirty="0"/>
              <a:t>….combines multiple tactics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0541836-1CF5-4888-BBC5-85DE2F4185D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096001" y="1846729"/>
            <a:ext cx="5774772" cy="480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65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BC6F8-8EED-429A-922F-BA48073B5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‘Voice’ and ‘teeth’ are shorthand…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62A8D-D95B-4512-A960-048335E8F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200"/>
            <a:ext cx="10325100" cy="45767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‘Voice’ refers here to both the </a:t>
            </a:r>
            <a:r>
              <a:rPr lang="en-US" i="1" dirty="0"/>
              <a:t>aggregation</a:t>
            </a:r>
            <a:r>
              <a:rPr lang="en-US" dirty="0"/>
              <a:t> and </a:t>
            </a:r>
            <a:r>
              <a:rPr lang="en-US" i="1" dirty="0"/>
              <a:t>representation</a:t>
            </a:r>
            <a:r>
              <a:rPr lang="en-US" dirty="0"/>
              <a:t> of underrepresented stakeholders – including capacity for collective action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‘Teeth’ refers here to authorities’ capacity to </a:t>
            </a:r>
            <a:r>
              <a:rPr lang="en-US" i="1" dirty="0"/>
              <a:t>respond</a:t>
            </a:r>
            <a:r>
              <a:rPr lang="en-US" dirty="0"/>
              <a:t> to voice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 other words: What can authorities (or allies) </a:t>
            </a:r>
            <a:r>
              <a:rPr lang="en-US" i="1" dirty="0"/>
              <a:t>deliver</a:t>
            </a:r>
            <a:r>
              <a:rPr lang="en-US" dirty="0"/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Challenge: How to trigger </a:t>
            </a:r>
            <a:r>
              <a:rPr lang="en-US" b="1" i="1" dirty="0"/>
              <a:t>virtuous circles</a:t>
            </a:r>
            <a:r>
              <a:rPr lang="en-US" dirty="0"/>
              <a:t>, in which tangible actions enable informed voice &amp; action, which in turn trigger and empower reforms, which can then encourage more voice?</a:t>
            </a:r>
          </a:p>
        </p:txBody>
      </p:sp>
    </p:spTree>
    <p:extLst>
      <p:ext uri="{BB962C8B-B14F-4D97-AF65-F5344CB8AC3E}">
        <p14:creationId xmlns:p14="http://schemas.microsoft.com/office/powerpoint/2010/main" val="1883617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B5801-2827-44DF-850E-B7E9DF57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79629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Connecting the dots between participation and accountability: voice </a:t>
            </a:r>
            <a:r>
              <a:rPr lang="en-US" i="1" dirty="0"/>
              <a:t>plus</a:t>
            </a:r>
            <a:r>
              <a:rPr lang="en-US" dirty="0"/>
              <a:t> teeth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74B9CA-D9A6-420A-B7BC-53099F885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09555" y="1939834"/>
            <a:ext cx="6347508" cy="464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22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05297-AE94-4334-AD7F-B16FD8352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09522" cy="1325563"/>
          </a:xfrm>
        </p:spPr>
        <p:txBody>
          <a:bodyPr/>
          <a:lstStyle/>
          <a:p>
            <a:r>
              <a:rPr lang="en-US" dirty="0"/>
              <a:t>Sum up: </a:t>
            </a:r>
            <a:br>
              <a:rPr lang="en-US" dirty="0"/>
            </a:br>
            <a:r>
              <a:rPr lang="en-US" i="1" dirty="0"/>
              <a:t>What works </a:t>
            </a:r>
            <a:r>
              <a:rPr lang="en-US" dirty="0"/>
              <a:t>in the </a:t>
            </a:r>
            <a:r>
              <a:rPr lang="en-US" dirty="0" err="1"/>
              <a:t>SAcc</a:t>
            </a:r>
            <a:r>
              <a:rPr lang="en-US" dirty="0"/>
              <a:t> field?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29D13-4E6D-45AC-8CB5-B11DD3606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1099"/>
            <a:ext cx="10515600" cy="3745864"/>
          </a:xfrm>
        </p:spPr>
        <p:txBody>
          <a:bodyPr>
            <a:normAutofit/>
          </a:bodyPr>
          <a:lstStyle/>
          <a:p>
            <a:r>
              <a:rPr lang="en-US" sz="4000" b="1" dirty="0"/>
              <a:t>Voice needs teeth to have bite…</a:t>
            </a:r>
          </a:p>
          <a:p>
            <a:r>
              <a:rPr lang="en-US" sz="4000" b="1" dirty="0"/>
              <a:t>…. but teeth may not bite without voice</a:t>
            </a:r>
          </a:p>
        </p:txBody>
      </p:sp>
    </p:spTree>
    <p:extLst>
      <p:ext uri="{BB962C8B-B14F-4D97-AF65-F5344CB8AC3E}">
        <p14:creationId xmlns:p14="http://schemas.microsoft.com/office/powerpoint/2010/main" val="1648599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404040"/>
      </a:dk1>
      <a:lt1>
        <a:srgbClr val="FFFFFF"/>
      </a:lt1>
      <a:dk2>
        <a:srgbClr val="D3DA53"/>
      </a:dk2>
      <a:lt2>
        <a:srgbClr val="E7E6E6"/>
      </a:lt2>
      <a:accent1>
        <a:srgbClr val="D3DA53"/>
      </a:accent1>
      <a:accent2>
        <a:srgbClr val="B3D262"/>
      </a:accent2>
      <a:accent3>
        <a:srgbClr val="8BC15E"/>
      </a:accent3>
      <a:accent4>
        <a:srgbClr val="6FA856"/>
      </a:accent4>
      <a:accent5>
        <a:srgbClr val="4D8B53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TA Science Conference PPT Template_V4" id="{25ED58AB-1678-7340-8123-7FAC27FD40F5}" vid="{EA430B42-337D-E94B-8984-F12BA01BA8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30F55FC4E86843A38ABC983CBD33D2" ma:contentTypeVersion="13" ma:contentTypeDescription="Create a new document." ma:contentTypeScope="" ma:versionID="dda13ed14b1f93f165bcd6c894e5b343">
  <xsd:schema xmlns:xsd="http://www.w3.org/2001/XMLSchema" xmlns:xs="http://www.w3.org/2001/XMLSchema" xmlns:p="http://schemas.microsoft.com/office/2006/metadata/properties" xmlns:ns3="74d6482f-e53c-4fa7-ac87-951f9f66bd4c" xmlns:ns4="a000a540-4187-4d83-9c5e-4a95f0cedd1e" targetNamespace="http://schemas.microsoft.com/office/2006/metadata/properties" ma:root="true" ma:fieldsID="7ce9560a8beef7fce386425ed45952c5" ns3:_="" ns4:_="">
    <xsd:import namespace="74d6482f-e53c-4fa7-ac87-951f9f66bd4c"/>
    <xsd:import namespace="a000a540-4187-4d83-9c5e-4a95f0cedd1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d6482f-e53c-4fa7-ac87-951f9f66bd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00a540-4187-4d83-9c5e-4a95f0cedd1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79352A9-414C-4B6A-B6AA-F84CDEB18E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d6482f-e53c-4fa7-ac87-951f9f66bd4c"/>
    <ds:schemaRef ds:uri="a000a540-4187-4d83-9c5e-4a95f0cedd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6DC272-A2E8-4E84-A31E-1756CB0CEB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8E9EB4-73ED-4D72-BD5E-885BA48D25AC}">
  <ds:schemaRefs>
    <ds:schemaRef ds:uri="http://www.w3.org/XML/1998/namespace"/>
    <ds:schemaRef ds:uri="http://purl.org/dc/terms/"/>
    <ds:schemaRef ds:uri="http://schemas.microsoft.com/office/2006/documentManagement/types"/>
    <ds:schemaRef ds:uri="a000a540-4187-4d83-9c5e-4a95f0cedd1e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74d6482f-e53c-4fa7-ac87-951f9f66bd4c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FTA Science Conference PPT_V4</Template>
  <TotalTime>2575</TotalTime>
  <Words>951</Words>
  <Application>Microsoft Office PowerPoint</Application>
  <PresentationFormat>Widescreen</PresentationFormat>
  <Paragraphs>99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Courier New</vt:lpstr>
      <vt:lpstr>Office Theme</vt:lpstr>
      <vt:lpstr>Accountability Keywords</vt:lpstr>
      <vt:lpstr>What are keywords? </vt:lpstr>
      <vt:lpstr>“Participation” and “accountability share conceptual challenges…</vt:lpstr>
      <vt:lpstr>Related concepts overlap with accountability - but are not synonyms:</vt:lpstr>
      <vt:lpstr>Visualizing overlapping concepts</vt:lpstr>
      <vt:lpstr>“What counts” as accountability?</vt:lpstr>
      <vt:lpstr>Accountability with adjectives</vt:lpstr>
      <vt:lpstr>Researchers’ favorite theory of change</vt:lpstr>
      <vt:lpstr> What if the drivers of accountable governance is iterative/reciprocal rather than linear?  </vt:lpstr>
      <vt:lpstr>What concepts can help to identify the missing links between participation &amp; accountable governance?</vt:lpstr>
      <vt:lpstr>What is social accountability (SAcc)?</vt:lpstr>
      <vt:lpstr>Research on SAcc shows its limits</vt:lpstr>
      <vt:lpstr>  Unpack SAcc initiatives for accountable governance  </vt:lpstr>
      <vt:lpstr>Tactical approaches to SAcc:</vt:lpstr>
      <vt:lpstr>Strategic approaches to SAcc:</vt:lpstr>
      <vt:lpstr>Example of a SAcc strategy:</vt:lpstr>
      <vt:lpstr>‘Voice’ and ‘teeth’ are shorthand…</vt:lpstr>
      <vt:lpstr>Connecting the dots between participation and accountability: voice plus teeth </vt:lpstr>
      <vt:lpstr>Sum up:  What works in the SAcc field?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Seed seedling Delivery systems including Nurseries</dc:title>
  <dc:creator>juan Pablo</dc:creator>
  <cp:lastModifiedBy>Comment</cp:lastModifiedBy>
  <cp:revision>52</cp:revision>
  <dcterms:created xsi:type="dcterms:W3CDTF">2020-06-17T10:55:30Z</dcterms:created>
  <dcterms:modified xsi:type="dcterms:W3CDTF">2020-09-16T14:37:12Z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0x010100F230F55FC4E86843A38ABC983CBD33D2</vt:lpwstr>
  </property>
</Properties>
</file>