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32"/>
  </p:notesMasterIdLst>
  <p:sldIdLst>
    <p:sldId id="287" r:id="rId5"/>
    <p:sldId id="376" r:id="rId6"/>
    <p:sldId id="382" r:id="rId7"/>
    <p:sldId id="386" r:id="rId8"/>
    <p:sldId id="381" r:id="rId9"/>
    <p:sldId id="387" r:id="rId10"/>
    <p:sldId id="379" r:id="rId11"/>
    <p:sldId id="375" r:id="rId12"/>
    <p:sldId id="362" r:id="rId13"/>
    <p:sldId id="345" r:id="rId14"/>
    <p:sldId id="378" r:id="rId15"/>
    <p:sldId id="383" r:id="rId16"/>
    <p:sldId id="339" r:id="rId17"/>
    <p:sldId id="346" r:id="rId18"/>
    <p:sldId id="363" r:id="rId19"/>
    <p:sldId id="367" r:id="rId20"/>
    <p:sldId id="347" r:id="rId21"/>
    <p:sldId id="333" r:id="rId22"/>
    <p:sldId id="357" r:id="rId23"/>
    <p:sldId id="368" r:id="rId24"/>
    <p:sldId id="349" r:id="rId25"/>
    <p:sldId id="380" r:id="rId26"/>
    <p:sldId id="351" r:id="rId27"/>
    <p:sldId id="359" r:id="rId28"/>
    <p:sldId id="388" r:id="rId29"/>
    <p:sldId id="364" r:id="rId30"/>
    <p:sldId id="319" r:id="rId31"/>
  </p:sldIdLst>
  <p:sldSz cx="12161838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 Fischer-Mackey" initials="JF" lastIdx="23" clrIdx="0">
    <p:extLst>
      <p:ext uri="{19B8F6BF-5375-455C-9EA6-DF929625EA0E}">
        <p15:presenceInfo xmlns:p15="http://schemas.microsoft.com/office/powerpoint/2012/main" userId="120c31c2df01e870" providerId="Windows Live"/>
      </p:ext>
    </p:extLst>
  </p:cmAuthor>
  <p:cmAuthor id="2" name="Jonathan Fox" initials="JF" lastIdx="12" clrIdx="1">
    <p:extLst>
      <p:ext uri="{19B8F6BF-5375-455C-9EA6-DF929625EA0E}">
        <p15:presenceInfo xmlns:p15="http://schemas.microsoft.com/office/powerpoint/2012/main" userId="S-1-5-21-3683589091-3492174527-1688384936-2775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6C9E"/>
    <a:srgbClr val="016D9E"/>
    <a:srgbClr val="37464B"/>
    <a:srgbClr val="EDB1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ADA9C-3E2A-4B51-BA1D-FBAEB9955544}" v="3073" dt="2019-07-10T16:11:32.8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758" autoAdjust="0"/>
    <p:restoredTop sz="96323" autoAdjust="0"/>
  </p:normalViewPr>
  <p:slideViewPr>
    <p:cSldViewPr>
      <p:cViewPr varScale="1">
        <p:scale>
          <a:sx n="76" d="100"/>
          <a:sy n="76" d="100"/>
        </p:scale>
        <p:origin x="203" y="2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8938" y="685800"/>
            <a:ext cx="60801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8AE349-2AEB-476C-9B28-B1AE8ECA19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9358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BEF7A-CF73-45BD-8439-ED0704D9937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None/>
            </a:pPr>
            <a:r>
              <a:rPr lang="en-US" altLang="en-US" sz="1200" dirty="0">
                <a:solidFill>
                  <a:srgbClr val="37464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With this overview, I’m attempting to stick to the big picture, and set us up for the next few days of discussions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None/>
            </a:pPr>
            <a:endParaRPr lang="en-US" altLang="en-US" sz="12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None/>
            </a:pPr>
            <a:r>
              <a:rPr lang="en-US" altLang="en-US" sz="1200" dirty="0">
                <a:solidFill>
                  <a:srgbClr val="37464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 some respect, trying to elevate what is less visible (so far)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None/>
            </a:pPr>
            <a:endParaRPr lang="en-US" altLang="en-US" sz="12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endParaRPr lang="en-US" altLang="en-US" sz="12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417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44281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14920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94598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78217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818844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35976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38528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29326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6073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211200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03904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33612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4621246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40670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7049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243976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611200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47875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460041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744293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618564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BEF7A-CF73-45BD-8439-ED0704D99378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9444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5" y="1122363"/>
            <a:ext cx="91201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3602038"/>
            <a:ext cx="91201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C494B-069B-4104-938B-F60424B58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9653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9E675-D6AB-462E-937F-E54C6C4A2B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30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1709738"/>
            <a:ext cx="104886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63" y="4589463"/>
            <a:ext cx="104886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8C507-0A67-4209-A982-93B78697D8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254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81200"/>
            <a:ext cx="50911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325" y="1981200"/>
            <a:ext cx="50927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CF83C-4962-4D8E-AD27-D646CA17E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35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861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81163"/>
            <a:ext cx="51450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505075"/>
            <a:ext cx="51450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325" y="1681163"/>
            <a:ext cx="51704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325" y="2505075"/>
            <a:ext cx="51704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EC9EC-0B2D-41C7-9B4F-38BB076AC3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69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0A4E0-0438-49E5-82A2-E289DE4F62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28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08D05-7B90-4B12-A2DC-97989AC626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151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144B7-50DF-4F5A-B858-F1D9460541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01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A9CD9-E337-4051-8B03-074BE1765B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17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51218-DEA6-44D9-B317-68C00B6F2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13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6163" y="609600"/>
            <a:ext cx="258286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2813" y="609600"/>
            <a:ext cx="760095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F9F87-52E8-49B9-9202-F1CA2C3A25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576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813" y="609600"/>
            <a:ext cx="103362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81200"/>
            <a:ext cx="103362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2813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4488" y="6248400"/>
            <a:ext cx="377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3788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26459F2-877D-46D2-A611-2CAB316AFF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u4.no/publications/doing-accountability-differently-a-proposal-for-the-vertical-integration-of-civil-society-monitoring-and-advocacy/" TargetMode="Externa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ccountabilityresearch.org/" TargetMode="External"/><Relationship Id="rId5" Type="http://schemas.openxmlformats.org/officeDocument/2006/relationships/hyperlink" Target="http://www.jonathan-fox.org/" TargetMode="External"/><Relationship Id="rId4" Type="http://schemas.openxmlformats.org/officeDocument/2006/relationships/hyperlink" Target="mailto:fox@american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330" y="167591"/>
            <a:ext cx="2797175" cy="1146175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5129" name="Subtitle 2"/>
          <p:cNvSpPr>
            <a:spLocks/>
          </p:cNvSpPr>
          <p:nvPr/>
        </p:nvSpPr>
        <p:spPr bwMode="auto">
          <a:xfrm>
            <a:off x="0" y="1338347"/>
            <a:ext cx="12161837" cy="551965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>
              <a:solidFill>
                <a:srgbClr val="37464B"/>
              </a:solidFill>
            </a:endParaRPr>
          </a:p>
          <a:p>
            <a:pPr eaLnBrk="1" hangingPunct="1">
              <a:lnSpc>
                <a:spcPts val="4500"/>
              </a:lnSpc>
              <a:spcBef>
                <a:spcPts val="1000"/>
              </a:spcBef>
            </a:pPr>
            <a: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Rebooting research agendas:</a:t>
            </a:r>
          </a:p>
          <a:p>
            <a:pPr eaLnBrk="1" hangingPunct="1">
              <a:lnSpc>
                <a:spcPts val="4500"/>
              </a:lnSpc>
              <a:spcBef>
                <a:spcPts val="1000"/>
              </a:spcBef>
            </a:pPr>
            <a: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Next generation questions for </a:t>
            </a:r>
          </a:p>
          <a:p>
            <a:pPr eaLnBrk="1" hangingPunct="1">
              <a:lnSpc>
                <a:spcPts val="4500"/>
              </a:lnSpc>
              <a:spcBef>
                <a:spcPts val="1000"/>
              </a:spcBef>
            </a:pPr>
            <a: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“Accountability Studies” </a:t>
            </a:r>
            <a:endParaRPr lang="en-US" altLang="en-US" sz="11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3000" dirty="0">
                <a:solidFill>
                  <a:srgbClr val="37464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Jonathan Fox </a:t>
            </a:r>
            <a:br>
              <a:rPr lang="en-US" altLang="en-US" sz="3000" dirty="0">
                <a:solidFill>
                  <a:srgbClr val="37464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altLang="en-US" sz="3000" dirty="0">
                <a:solidFill>
                  <a:srgbClr val="37464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Accountability Research Center, American University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0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676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61119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304800"/>
            <a:ext cx="11103359" cy="8583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Classic theories of change for accountability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65919" y="1600199"/>
            <a:ext cx="11506200" cy="370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</a:pPr>
            <a:r>
              <a:rPr lang="en-US" altLang="en-US" sz="3200" dirty="0">
                <a:latin typeface="+mj-lt"/>
                <a:cs typeface="Calibri Light" panose="020F0302020204030204" pitchFamily="34" charset="0"/>
              </a:rPr>
              <a:t>Classic causal chain: T &gt; P &gt; A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</a:pPr>
            <a:endParaRPr lang="en-US" altLang="en-US" sz="3200" dirty="0">
              <a:latin typeface="+mj-lt"/>
              <a:cs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</a:pPr>
            <a:r>
              <a:rPr lang="en-US" altLang="en-US" sz="3200" dirty="0">
                <a:latin typeface="+mj-lt"/>
                <a:cs typeface="Calibri Light" panose="020F0302020204030204" pitchFamily="34" charset="0"/>
              </a:rPr>
              <a:t>Underlying ideas go back a century: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altLang="en-US" sz="3200" dirty="0">
                <a:latin typeface="+mj-lt"/>
                <a:cs typeface="Calibri Light" panose="020F0302020204030204" pitchFamily="34" charset="0"/>
              </a:rPr>
              <a:t>“Sunlight is said to be the best of disinfectants; electric light the most efficient policeman.” (Brandeis, 1913)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altLang="en-US" sz="3200" dirty="0">
                <a:latin typeface="+mj-lt"/>
                <a:cs typeface="Calibri Light" panose="020F0302020204030204" pitchFamily="34" charset="0"/>
              </a:rPr>
              <a:t>This common-sense sentence implies two different theories of change – one reactive, the other preventative…</a:t>
            </a:r>
          </a:p>
        </p:txBody>
      </p:sp>
    </p:spTree>
    <p:extLst>
      <p:ext uri="{BB962C8B-B14F-4D97-AF65-F5344CB8AC3E}">
        <p14:creationId xmlns:p14="http://schemas.microsoft.com/office/powerpoint/2010/main" val="1234057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61119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304800"/>
            <a:ext cx="11103359" cy="8583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Why reboot research agendas?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65918" y="1752599"/>
            <a:ext cx="11795919" cy="4334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Social science still has difficulty </a:t>
            </a:r>
            <a:r>
              <a:rPr lang="en-US" altLang="en-US" sz="2800" i="1" dirty="0">
                <a:latin typeface="+mj-lt"/>
                <a:cs typeface="Calibri Light" panose="020F0302020204030204" pitchFamily="34" charset="0"/>
              </a:rPr>
              <a:t>explaining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 accountability	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Electoral democracy is not sufficient for accountable governance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Theories about “transitions to accountable governance” today are where “transitions to democracy” were in the early 1980s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Conventional wisdom about evidence-based policy-making has difficult explaining actual policy-making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Mexico is a paradigm case of the disconnect between transparency and accountability</a:t>
            </a:r>
          </a:p>
          <a:p>
            <a:pPr marL="571500" indent="-5715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endParaRPr lang="en-US" altLang="en-US" sz="3600" dirty="0">
              <a:latin typeface="+mj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357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4593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60398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1" y="304800"/>
            <a:ext cx="11099198" cy="8583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Foundational concepts are still key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89720" y="1731399"/>
            <a:ext cx="11810999" cy="578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indent="-5715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i="1" dirty="0">
                <a:latin typeface="+mj-lt"/>
                <a:cs typeface="Calibri Light" panose="020F0302020204030204" pitchFamily="34" charset="0"/>
              </a:rPr>
              <a:t>Vertical &amp; horizontal 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accountability (O’Donnell)</a:t>
            </a:r>
          </a:p>
          <a:p>
            <a:pPr marL="571500" indent="-5715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i="1" dirty="0">
                <a:latin typeface="+mj-lt"/>
                <a:cs typeface="Calibri Light" panose="020F0302020204030204" pitchFamily="34" charset="0"/>
              </a:rPr>
              <a:t>Diagonal/transversal 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accountability – state-society hybrids (Isunza)</a:t>
            </a:r>
          </a:p>
          <a:p>
            <a:pPr marL="571500" indent="-5715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Accountability = </a:t>
            </a:r>
            <a:r>
              <a:rPr lang="en-US" altLang="en-US" sz="2800" i="1" dirty="0">
                <a:latin typeface="+mj-lt"/>
                <a:cs typeface="Calibri Light" panose="020F0302020204030204" pitchFamily="34" charset="0"/>
              </a:rPr>
              <a:t>Answerability + enforcement 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(</a:t>
            </a:r>
            <a:r>
              <a:rPr lang="en-US" altLang="en-US" sz="2800" dirty="0" err="1">
                <a:latin typeface="+mj-lt"/>
                <a:cs typeface="Calibri Light" panose="020F0302020204030204" pitchFamily="34" charset="0"/>
              </a:rPr>
              <a:t>Schedler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)</a:t>
            </a:r>
          </a:p>
          <a:p>
            <a:pPr marL="571500" indent="-5715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i="1" dirty="0">
                <a:latin typeface="+mj-lt"/>
                <a:cs typeface="Calibri Light" panose="020F0302020204030204" pitchFamily="34" charset="0"/>
              </a:rPr>
              <a:t>Social/societal 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accountability (vs political) (</a:t>
            </a:r>
            <a:r>
              <a:rPr lang="en-US" altLang="en-US" sz="2800" dirty="0" err="1">
                <a:latin typeface="+mj-lt"/>
                <a:cs typeface="Calibri Light" panose="020F0302020204030204" pitchFamily="34" charset="0"/>
              </a:rPr>
              <a:t>Peruzzoti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 &amp; </a:t>
            </a:r>
            <a:r>
              <a:rPr lang="en-US" altLang="en-US" sz="2800" dirty="0" err="1">
                <a:latin typeface="+mj-lt"/>
                <a:cs typeface="Calibri Light" panose="020F0302020204030204" pitchFamily="34" charset="0"/>
              </a:rPr>
              <a:t>Smulovitz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)</a:t>
            </a:r>
          </a:p>
          <a:p>
            <a:pPr marL="571500" indent="-5715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State-society </a:t>
            </a:r>
            <a:r>
              <a:rPr lang="en-US" altLang="en-US" sz="2800" i="1" dirty="0">
                <a:latin typeface="+mj-lt"/>
                <a:cs typeface="Calibri Light" panose="020F0302020204030204" pitchFamily="34" charset="0"/>
              </a:rPr>
              <a:t>interfaces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 (Long; Gurza &amp; Isunza)</a:t>
            </a:r>
          </a:p>
          <a:p>
            <a:pPr marL="571500" indent="-5715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i="1" dirty="0">
                <a:latin typeface="+mj-lt"/>
                <a:cs typeface="Calibri Light" panose="020F0302020204030204" pitchFamily="34" charset="0"/>
              </a:rPr>
              <a:t>Invited/claimed spaces 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(Cornwall)</a:t>
            </a:r>
            <a:endParaRPr lang="en-US" altLang="en-US" sz="2800" i="1" dirty="0">
              <a:latin typeface="+mj-lt"/>
              <a:cs typeface="Calibri Light" panose="020F0302020204030204" pitchFamily="34" charset="0"/>
            </a:endParaRPr>
          </a:p>
          <a:p>
            <a:pPr marL="571500" indent="-5715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altLang="en-US" sz="2800" i="1" dirty="0">
                <a:latin typeface="+mj-lt"/>
                <a:cs typeface="Calibri Light" panose="020F0302020204030204" pitchFamily="34" charset="0"/>
              </a:rPr>
              <a:t>Accountability politics</a:t>
            </a:r>
            <a:r>
              <a:rPr lang="en-US" altLang="en-US" sz="2800" dirty="0">
                <a:latin typeface="+mj-lt"/>
                <a:cs typeface="Calibri Light" panose="020F0302020204030204" pitchFamily="34" charset="0"/>
              </a:rPr>
              <a:t>: ‘the arena of conflict over whether and how those in power are held publicly responsible for their decisions’ (Fox)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</a:pPr>
            <a:endParaRPr lang="en-US" altLang="en-US" sz="3200" dirty="0">
              <a:latin typeface="+mj-lt"/>
              <a:cs typeface="Calibri Light" panose="020F0302020204030204" pitchFamily="34" charset="0"/>
            </a:endParaRPr>
          </a:p>
          <a:p>
            <a:pPr marL="571500" indent="-5715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endParaRPr lang="en-US" altLang="en-US" sz="3600" dirty="0">
              <a:latin typeface="+mj-lt"/>
              <a:cs typeface="Calibri Light" panose="020F0302020204030204" pitchFamily="34" charset="0"/>
            </a:endParaRPr>
          </a:p>
          <a:p>
            <a:pPr marL="571500" indent="-5715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endParaRPr lang="en-US" altLang="en-US" sz="3600" dirty="0">
              <a:latin typeface="+mj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524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222957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304800"/>
            <a:ext cx="11103359" cy="8583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4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Limitations in the accountability literature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46919" y="1800370"/>
            <a:ext cx="11125200" cy="4594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altLang="en-US" sz="3600">
                <a:latin typeface="+mj-lt"/>
                <a:cs typeface="Calibri Light" panose="020F0302020204030204" pitchFamily="34" charset="0"/>
              </a:rPr>
              <a:t>Classic concepts are strong on description, but explanatory frameworks lag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altLang="en-US" sz="3600">
                <a:latin typeface="+mj-lt"/>
                <a:cs typeface="Calibri Light" panose="020F0302020204030204" pitchFamily="34" charset="0"/>
              </a:rPr>
              <a:t>Practice is ahead of research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altLang="en-US" sz="3600">
                <a:latin typeface="+mj-lt"/>
                <a:cs typeface="Calibri Light" panose="020F0302020204030204" pitchFamily="34" charset="0"/>
              </a:rPr>
              <a:t>Applied research is ahead of conceptual and analytical work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altLang="en-US" sz="3600">
                <a:latin typeface="+mj-lt"/>
                <a:cs typeface="Calibri Light" panose="020F0302020204030204" pitchFamily="34" charset="0"/>
              </a:rPr>
              <a:t>Silos slow synergy (sectoral, disciplinary)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altLang="en-US" sz="3600">
                <a:latin typeface="+mj-lt"/>
                <a:cs typeface="Calibri Light" panose="020F0302020204030204" pitchFamily="34" charset="0"/>
              </a:rPr>
              <a:t>Limited menu of methodologies crowds out big questions</a:t>
            </a:r>
            <a:endParaRPr lang="en-US" altLang="en-US" sz="3600" dirty="0">
              <a:latin typeface="+mj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575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61119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304800"/>
            <a:ext cx="11103359" cy="8583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4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Accountability 2.0: Criteria for framing questions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46919" y="1800370"/>
            <a:ext cx="11125200" cy="3596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altLang="en-US" sz="3600" dirty="0">
                <a:latin typeface="+mj-lt"/>
                <a:cs typeface="Calibri Light" panose="020F0302020204030204" pitchFamily="34" charset="0"/>
              </a:rPr>
              <a:t>Intellectually significant 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Ø"/>
            </a:pPr>
            <a:r>
              <a:rPr lang="en-US" altLang="en-US" sz="3600" dirty="0">
                <a:latin typeface="+mj-lt"/>
                <a:cs typeface="Calibri Light" panose="020F0302020204030204" pitchFamily="34" charset="0"/>
              </a:rPr>
              <a:t>Draw on classic social science concepts and debates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Ø"/>
            </a:pPr>
            <a:r>
              <a:rPr lang="en-US" altLang="en-US" sz="3600" dirty="0">
                <a:latin typeface="+mj-lt"/>
                <a:cs typeface="Calibri Light" panose="020F0302020204030204" pitchFamily="34" charset="0"/>
              </a:rPr>
              <a:t>Analytically tight – yet empirically open-ended…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altLang="en-US" sz="3600" dirty="0">
                <a:latin typeface="+mj-lt"/>
                <a:cs typeface="Calibri Light" panose="020F0302020204030204" pitchFamily="34" charset="0"/>
              </a:rPr>
              <a:t>Informed by dialogue with action strategists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altLang="en-US" sz="3600" dirty="0">
                <a:latin typeface="+mj-lt"/>
                <a:cs typeface="Calibri Light" panose="020F0302020204030204" pitchFamily="34" charset="0"/>
              </a:rPr>
              <a:t>Relevant to change strategies </a:t>
            </a:r>
          </a:p>
        </p:txBody>
      </p:sp>
    </p:spTree>
    <p:extLst>
      <p:ext uri="{BB962C8B-B14F-4D97-AF65-F5344CB8AC3E}">
        <p14:creationId xmlns:p14="http://schemas.microsoft.com/office/powerpoint/2010/main" val="607581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381000"/>
            <a:ext cx="11103359" cy="782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6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Accountability 2.0 questions fall into three thematic areas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46919" y="1928162"/>
            <a:ext cx="10820400" cy="285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endParaRPr lang="en-US" sz="3600" dirty="0">
              <a:latin typeface="+mj-lt"/>
              <a:cs typeface="Calibri Light" panose="020F03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>
                <a:latin typeface="+mj-lt"/>
                <a:cs typeface="Calibri Light" panose="020F0302020204030204" pitchFamily="34" charset="0"/>
              </a:rPr>
              <a:t>Citizen action for accountability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>
                <a:cs typeface="Calibri Light" panose="020F0302020204030204" pitchFamily="34" charset="0"/>
              </a:rPr>
              <a:t>State-society synergy</a:t>
            </a:r>
            <a:endParaRPr lang="en-US" sz="36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>
                <a:latin typeface="+mj-lt"/>
                <a:cs typeface="Calibri Light" panose="020F0302020204030204" pitchFamily="34" charset="0"/>
              </a:rPr>
              <a:t>Rethinking the power of information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endParaRPr lang="en-US" altLang="en-US" sz="30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698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275" y="2590800"/>
            <a:ext cx="10336212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Citizen action for accountability: </a:t>
            </a:r>
            <a:br>
              <a:rPr 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Elections, constituencies, scale, strategies</a:t>
            </a:r>
          </a:p>
        </p:txBody>
      </p:sp>
    </p:spTree>
    <p:extLst>
      <p:ext uri="{BB962C8B-B14F-4D97-AF65-F5344CB8AC3E}">
        <p14:creationId xmlns:p14="http://schemas.microsoft.com/office/powerpoint/2010/main" val="3024460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13665" y="7933"/>
            <a:ext cx="12161838" cy="151606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55183" y="369888"/>
            <a:ext cx="11103359" cy="51179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>
              <a:lnSpc>
                <a:spcPts val="4500"/>
              </a:lnSpc>
            </a:pPr>
            <a:r>
              <a:rPr lang="en-US" altLang="en-US" sz="36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 elections really serve as accountability mechanisms?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65919" y="1752600"/>
            <a:ext cx="11582400" cy="422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What drives political accountability?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Conventional wisdom in political science often assumes that elections are accountability mechanisms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This assumes that voter choices are primarily driven by </a:t>
            </a:r>
            <a:r>
              <a:rPr lang="en-US" sz="2800" i="1" dirty="0"/>
              <a:t>retrospective</a:t>
            </a:r>
            <a:r>
              <a:rPr lang="en-US" sz="2800" dirty="0"/>
              <a:t> motivations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Yet voters are also motivated by </a:t>
            </a:r>
            <a:r>
              <a:rPr lang="en-US" sz="2800" i="1" dirty="0"/>
              <a:t>prospective</a:t>
            </a:r>
            <a:r>
              <a:rPr lang="en-US" sz="2800" dirty="0"/>
              <a:t> choices – which could be in tension with the retrospective assumption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What does the evidence say?</a:t>
            </a:r>
          </a:p>
        </p:txBody>
      </p:sp>
    </p:spTree>
    <p:extLst>
      <p:ext uri="{BB962C8B-B14F-4D97-AF65-F5344CB8AC3E}">
        <p14:creationId xmlns:p14="http://schemas.microsoft.com/office/powerpoint/2010/main" val="2095125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54319" y="328104"/>
            <a:ext cx="11103359" cy="3881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>
              <a:lnSpc>
                <a:spcPts val="5000"/>
              </a:lnSpc>
            </a:pPr>
            <a:r>
              <a:rPr lang="en-US" altLang="en-US" sz="32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How to broaden social/civic constituencies for accountability?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46919" y="1928162"/>
            <a:ext cx="10744200" cy="3295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+mn-lt"/>
              </a:rPr>
              <a:t>Broadening has two dimensions, </a:t>
            </a:r>
            <a:r>
              <a:rPr lang="en-US" sz="3200" b="1" dirty="0">
                <a:latin typeface="+mn-lt"/>
              </a:rPr>
              <a:t>territorial</a:t>
            </a:r>
            <a:r>
              <a:rPr lang="en-US" sz="3200" dirty="0">
                <a:latin typeface="+mn-lt"/>
              </a:rPr>
              <a:t> and </a:t>
            </a:r>
            <a:r>
              <a:rPr lang="en-US" sz="3200" b="1" dirty="0">
                <a:latin typeface="+mn-lt"/>
              </a:rPr>
              <a:t>social</a:t>
            </a:r>
            <a:r>
              <a:rPr lang="en-US" sz="3200" dirty="0">
                <a:latin typeface="+mn-lt"/>
              </a:rPr>
              <a:t>. </a:t>
            </a:r>
          </a:p>
          <a:p>
            <a:pPr lvl="1" indent="-457200">
              <a:lnSpc>
                <a:spcPct val="90000"/>
              </a:lnSpc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+mn-lt"/>
              </a:rPr>
              <a:t>How can pro-accountability initiatives grounded </a:t>
            </a:r>
            <a:r>
              <a:rPr lang="en-US" sz="3200" b="1" dirty="0">
                <a:latin typeface="+mn-lt"/>
                <a:cs typeface="Calibri Light" panose="020F0302020204030204" pitchFamily="34" charset="0"/>
              </a:rPr>
              <a:t>in collective action spread horizontally within districts, provinces and countries?</a:t>
            </a:r>
          </a:p>
          <a:p>
            <a:pPr marL="571500" lvl="1" indent="-571500">
              <a:lnSpc>
                <a:spcPct val="90000"/>
              </a:lnSpc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3200" b="1" dirty="0">
                <a:latin typeface="+mn-lt"/>
                <a:cs typeface="Calibri Light" panose="020F0302020204030204" pitchFamily="34" charset="0"/>
              </a:rPr>
              <a:t>… while becoming </a:t>
            </a:r>
            <a:r>
              <a:rPr lang="en-US" sz="3200" dirty="0">
                <a:latin typeface="+mn-lt"/>
              </a:rPr>
              <a:t>more inclusive of directly affected social and civic actors?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endParaRPr lang="en-US" altLang="en-US" sz="30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448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4161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48077" y="294709"/>
            <a:ext cx="11103359" cy="782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4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How to take scale into account? Four approaches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42119" y="1828799"/>
            <a:ext cx="11353800" cy="396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b="1" dirty="0"/>
              <a:t>Scaling up</a:t>
            </a:r>
            <a:r>
              <a:rPr lang="en-US" sz="2800" dirty="0"/>
              <a:t>:</a:t>
            </a:r>
            <a:r>
              <a:rPr lang="en-US" sz="2800" b="1" dirty="0"/>
              <a:t> </a:t>
            </a:r>
            <a:r>
              <a:rPr lang="en-US" sz="2800" dirty="0"/>
              <a:t>Doing more of X, reaching more people, but may be watered down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b="1" dirty="0"/>
              <a:t>Diffusion</a:t>
            </a:r>
            <a:r>
              <a:rPr lang="en-US" sz="2800" dirty="0"/>
              <a:t>: Innovations travel horizontally across state and society, by promotion or emulation, but may be transformed in the process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b="1" dirty="0"/>
              <a:t>Scale shift</a:t>
            </a:r>
            <a:r>
              <a:rPr lang="en-US" sz="2800" dirty="0"/>
              <a:t>: Change strategies adapt by shifting levels of action to find new targets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b="1" dirty="0"/>
              <a:t>Vertical integration</a:t>
            </a:r>
            <a:r>
              <a:rPr lang="en-US" sz="2800" dirty="0"/>
              <a:t>: Monitoring &amp; advocacy builds on scale shift (when it’s multi-level) &amp; diffusion (when it broadens social base with social inclusion)</a:t>
            </a:r>
          </a:p>
        </p:txBody>
      </p:sp>
    </p:spTree>
    <p:extLst>
      <p:ext uri="{BB962C8B-B14F-4D97-AF65-F5344CB8AC3E}">
        <p14:creationId xmlns:p14="http://schemas.microsoft.com/office/powerpoint/2010/main" val="1087073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54319" y="304800"/>
            <a:ext cx="11103359" cy="4853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6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How are CSOs held accountable?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65919" y="1752600"/>
            <a:ext cx="11582400" cy="409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First, distinguish between membership organizations and NGOs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Downwards </a:t>
            </a:r>
            <a:r>
              <a:rPr lang="en-US" sz="2800"/>
              <a:t>accountability within </a:t>
            </a:r>
            <a:r>
              <a:rPr lang="en-US" sz="2800" dirty="0"/>
              <a:t>membership orgs?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Why is internal democracy so hard?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Upwards accountability for NGOs (to boards)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Recall classic sociological problem of the “Iron Law of Oligarchy”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How do non-electoral accountability mechanisms work for CSOs? 	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Exit, voice and loyalty… (e.g., coops)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Reputational risk</a:t>
            </a:r>
          </a:p>
        </p:txBody>
      </p:sp>
    </p:spTree>
    <p:extLst>
      <p:ext uri="{BB962C8B-B14F-4D97-AF65-F5344CB8AC3E}">
        <p14:creationId xmlns:p14="http://schemas.microsoft.com/office/powerpoint/2010/main" val="4287581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256456"/>
            <a:ext cx="11103359" cy="906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What can vertical integration do?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5788" y="1813246"/>
            <a:ext cx="5181600" cy="319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Can the coordination of independent </a:t>
            </a:r>
            <a:r>
              <a:rPr lang="en-US" sz="3200" b="1" dirty="0"/>
              <a:t>policy monitoring </a:t>
            </a:r>
            <a:r>
              <a:rPr lang="en-US" sz="3200" dirty="0"/>
              <a:t>and </a:t>
            </a:r>
            <a:r>
              <a:rPr lang="en-US" sz="3200" b="1" dirty="0"/>
              <a:t>advocacy</a:t>
            </a:r>
            <a:r>
              <a:rPr lang="en-US" sz="3200" dirty="0"/>
              <a:t> across multiple levels of government bolster accountability impacts?  </a:t>
            </a:r>
            <a:endParaRPr lang="en-US" altLang="en-US" sz="30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363" y="984591"/>
            <a:ext cx="6644475" cy="58746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68901" y="6347164"/>
            <a:ext cx="60984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  <a:p>
            <a:r>
              <a:rPr lang="en-US" sz="1200" dirty="0"/>
              <a:t>Source: J. Fox and J. </a:t>
            </a:r>
            <a:r>
              <a:rPr lang="en-US" sz="1200" dirty="0" err="1"/>
              <a:t>Aceron</a:t>
            </a:r>
            <a:r>
              <a:rPr lang="en-US" sz="1200" dirty="0"/>
              <a:t>, “</a:t>
            </a:r>
            <a:r>
              <a:rPr lang="en-US" sz="1200" dirty="0">
                <a:hlinkClick r:id="rId5"/>
              </a:rPr>
              <a:t>Doing Accountability Differently</a:t>
            </a:r>
            <a:r>
              <a:rPr lang="en-US" sz="1200" dirty="0"/>
              <a:t>,” </a:t>
            </a:r>
            <a:r>
              <a:rPr lang="en-US" sz="1200" i="1" dirty="0"/>
              <a:t>U4 Issue Paper</a:t>
            </a:r>
            <a:r>
              <a:rPr lang="en-US" sz="1200" dirty="0"/>
              <a:t>, 2016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02476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304800"/>
            <a:ext cx="11103359" cy="8583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0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How does transitional justice weigh tradeoffs?</a:t>
            </a:r>
            <a:b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US" altLang="en-US" sz="4800" b="1" dirty="0">
              <a:solidFill>
                <a:srgbClr val="036C9E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42119" y="1981200"/>
            <a:ext cx="114300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71550" lvl="1" indent="-514350"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Does addressing past abuses risk making future abuses more likely, by provoking backlash?</a:t>
            </a:r>
          </a:p>
          <a:p>
            <a:pPr marL="971550" lvl="1" indent="-514350"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3200" i="1" dirty="0"/>
              <a:t>Reactive</a:t>
            </a:r>
            <a:r>
              <a:rPr lang="en-US" sz="3200" dirty="0"/>
              <a:t> approaches impose consequences on guilty</a:t>
            </a:r>
          </a:p>
          <a:p>
            <a:pPr marL="971550" lvl="1" indent="-514350"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3200" i="1" dirty="0"/>
              <a:t>Preventative</a:t>
            </a:r>
            <a:r>
              <a:rPr lang="en-US" sz="3200" dirty="0"/>
              <a:t> approaches seek to minimize future abuses</a:t>
            </a:r>
          </a:p>
          <a:p>
            <a:pPr marL="971550" lvl="1" indent="-514350"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When are there tradeoffs vs synergy between these two approaches?</a:t>
            </a:r>
          </a:p>
          <a:p>
            <a:pPr marL="971550" lvl="1" indent="-514350"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Truth </a:t>
            </a:r>
            <a:r>
              <a:rPr lang="en-US" sz="3200" i="1" dirty="0"/>
              <a:t>with</a:t>
            </a:r>
            <a:r>
              <a:rPr lang="en-US" sz="3200" dirty="0"/>
              <a:t> justice or truth </a:t>
            </a:r>
            <a:r>
              <a:rPr lang="en-US" sz="3200" i="1" dirty="0"/>
              <a:t>vs</a:t>
            </a:r>
            <a:r>
              <a:rPr lang="en-US" sz="3200" dirty="0"/>
              <a:t> justice? </a:t>
            </a:r>
          </a:p>
        </p:txBody>
      </p:sp>
    </p:spTree>
    <p:extLst>
      <p:ext uri="{BB962C8B-B14F-4D97-AF65-F5344CB8AC3E}">
        <p14:creationId xmlns:p14="http://schemas.microsoft.com/office/powerpoint/2010/main" val="2029939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381000"/>
            <a:ext cx="11103359" cy="782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6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Accountability institutions: Who guards the guardians?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65919" y="1685469"/>
            <a:ext cx="11582400" cy="409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Question posed by the Roman poet Juvenal: 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?</a:t>
            </a:r>
            <a:r>
              <a:rPr lang="en-US" sz="2800" i="1" dirty="0" err="1"/>
              <a:t>Quis</a:t>
            </a:r>
            <a:r>
              <a:rPr lang="en-US" sz="2800" i="1" dirty="0"/>
              <a:t> </a:t>
            </a:r>
            <a:r>
              <a:rPr lang="en-US" sz="2800" i="1" dirty="0" err="1"/>
              <a:t>custodiet</a:t>
            </a:r>
            <a:r>
              <a:rPr lang="en-US" sz="2800" i="1" dirty="0"/>
              <a:t> </a:t>
            </a:r>
            <a:r>
              <a:rPr lang="en-US" sz="2800" i="1" dirty="0" err="1"/>
              <a:t>ipsos</a:t>
            </a:r>
            <a:r>
              <a:rPr lang="en-US" sz="2800" i="1" dirty="0"/>
              <a:t> custodes</a:t>
            </a:r>
            <a:r>
              <a:rPr lang="en-US" sz="2800" dirty="0"/>
              <a:t>? (see also Plato, Heinlein, Star Trek, Batman, Dr. </a:t>
            </a:r>
            <a:r>
              <a:rPr lang="en-US" sz="2800" dirty="0" err="1"/>
              <a:t>Suess</a:t>
            </a:r>
            <a:r>
              <a:rPr lang="en-US" sz="2800" dirty="0"/>
              <a:t>, Homer Simpson)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Institutional autonomy is two-edged sword – necessary yet risky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When accountability institutions are ineffective, is the cause weakness or capture?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When public oversight institutions are strong and autonomous, they can abuse that power (e.g., Colombian </a:t>
            </a:r>
            <a:r>
              <a:rPr lang="en-US" sz="2800" dirty="0" err="1"/>
              <a:t>Procurador’s</a:t>
            </a:r>
            <a:r>
              <a:rPr lang="en-US" sz="2800" dirty="0"/>
              <a:t> removal of elected officials, or Sergio Moro in Brazil). </a:t>
            </a:r>
          </a:p>
        </p:txBody>
      </p:sp>
    </p:spTree>
    <p:extLst>
      <p:ext uri="{BB962C8B-B14F-4D97-AF65-F5344CB8AC3E}">
        <p14:creationId xmlns:p14="http://schemas.microsoft.com/office/powerpoint/2010/main" val="4137214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13" y="2895600"/>
            <a:ext cx="10336212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State-society synergy:</a:t>
            </a:r>
            <a:br>
              <a:rPr 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Insider/outsider, voice and teeth</a:t>
            </a:r>
          </a:p>
        </p:txBody>
      </p:sp>
    </p:spTree>
    <p:extLst>
      <p:ext uri="{BB962C8B-B14F-4D97-AF65-F5344CB8AC3E}">
        <p14:creationId xmlns:p14="http://schemas.microsoft.com/office/powerpoint/2010/main" val="4216022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256456"/>
            <a:ext cx="11103359" cy="906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Understanding synergy: Sandwich strategies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37319" y="2007445"/>
            <a:ext cx="6100846" cy="425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Snapshot of change dynamic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Low accountability traps are perpetuated by weak pro-accountability actors in both state and society.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Can coalitions </a:t>
            </a:r>
            <a:r>
              <a:rPr lang="en-US" sz="2800" i="1" dirty="0"/>
              <a:t>bridging</a:t>
            </a:r>
            <a:r>
              <a:rPr lang="en-US" sz="2800" dirty="0"/>
              <a:t> the state-society divide turn vicious circles of disempowerment into virtuous circles of mutual empowerment? </a:t>
            </a:r>
            <a:br>
              <a:rPr lang="en-US" sz="3200" dirty="0"/>
            </a:br>
            <a:endParaRPr lang="en-US" altLang="en-US" sz="30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410" y="1115727"/>
            <a:ext cx="5906397" cy="574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86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6800" y="306720"/>
            <a:ext cx="11068554" cy="4697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6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How can voice and teeth reinforce each other?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7566" y="6403392"/>
            <a:ext cx="1104271" cy="45460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6356"/>
            <a:ext cx="11057567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46919" y="1928162"/>
            <a:ext cx="9985221" cy="105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</a:pPr>
            <a:endParaRPr lang="en-US" altLang="en-US" sz="3000" b="1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</a:pPr>
            <a:endParaRPr lang="en-US" altLang="en-US" sz="30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89719" y="1752600"/>
            <a:ext cx="11506200" cy="370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How does </a:t>
            </a:r>
            <a:r>
              <a:rPr lang="en-US" sz="2800"/>
              <a:t>state-society synergy work </a:t>
            </a:r>
            <a:r>
              <a:rPr lang="en-US" sz="2800" dirty="0"/>
              <a:t>over time?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What processes can drive increased state </a:t>
            </a:r>
            <a:r>
              <a:rPr lang="en-US" sz="2800" i="1" dirty="0"/>
              <a:t>responsiveness</a:t>
            </a:r>
            <a:r>
              <a:rPr lang="en-US" sz="2800" dirty="0"/>
              <a:t> (teeth) to citizen-led accountability initiatives (voice)?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What makes public institutions that are designed to listen to citizens effective? 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dirty="0"/>
              <a:t>For ex. </a:t>
            </a:r>
            <a:r>
              <a:rPr lang="en-US" sz="2800" dirty="0" err="1"/>
              <a:t>Ombuds</a:t>
            </a:r>
            <a:r>
              <a:rPr lang="en-US" sz="2800" dirty="0"/>
              <a:t> agencies, human rights commissions, grievance redress mechanisms, civilian police review boards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dirty="0"/>
              <a:t>Yet they may value autonomy over collaboration (e.g., ASF)</a:t>
            </a:r>
          </a:p>
        </p:txBody>
      </p:sp>
    </p:spTree>
    <p:extLst>
      <p:ext uri="{BB962C8B-B14F-4D97-AF65-F5344CB8AC3E}">
        <p14:creationId xmlns:p14="http://schemas.microsoft.com/office/powerpoint/2010/main" val="2637186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92FC4-4565-4480-8EF0-84B6C1FCE5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E7FCF-F429-4C9B-B629-DF14F76C07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12D7B5-7AEA-4A26-A96A-92815F545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6" y="8483"/>
            <a:ext cx="12016167" cy="684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376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13" y="2819400"/>
            <a:ext cx="10336212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Rethinking the power of information: Targeted transparency, truth-tellers             culture &amp; disinformation</a:t>
            </a:r>
            <a:br>
              <a:rPr 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US" sz="4800" b="1" dirty="0">
              <a:solidFill>
                <a:srgbClr val="036C9E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812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381000"/>
            <a:ext cx="11103359" cy="61294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>
              <a:lnSpc>
                <a:spcPts val="4500"/>
              </a:lnSpc>
            </a:pPr>
            <a:r>
              <a:rPr lang="en-US" altLang="en-US" sz="40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Can </a:t>
            </a:r>
            <a:r>
              <a:rPr lang="en-US" altLang="en-US" sz="4000" b="1" i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targeted transparency </a:t>
            </a:r>
            <a:r>
              <a:rPr lang="en-US" altLang="en-US" sz="40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motivate &amp; inform action? 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46919" y="1637432"/>
            <a:ext cx="11125200" cy="502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Targeted information (Fung et al 2007):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Proactive disclosure 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Info perceived as accessible, relevant and actionable for transparency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Targeted transparency designed to influence “</a:t>
            </a:r>
            <a:r>
              <a:rPr lang="en-US" sz="2800" i="1" dirty="0"/>
              <a:t>action cycles</a:t>
            </a:r>
            <a:r>
              <a:rPr lang="en-US" sz="2800" dirty="0"/>
              <a:t>”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Classic case: Toxic Release Inventory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Yet concept easily watered down (“</a:t>
            </a:r>
            <a:r>
              <a:rPr lang="en-US" sz="2800" i="1" dirty="0" err="1"/>
              <a:t>transparencia</a:t>
            </a:r>
            <a:r>
              <a:rPr lang="en-US" sz="2800" i="1" dirty="0"/>
              <a:t> </a:t>
            </a:r>
            <a:r>
              <a:rPr lang="en-US" sz="2800" i="1" dirty="0" err="1"/>
              <a:t>focalizada</a:t>
            </a:r>
            <a:r>
              <a:rPr lang="en-US" sz="2800" dirty="0"/>
              <a:t>”)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Puzzling lack of uptake of the concept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What kinds of targeted transparency strategies are effective?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endParaRPr lang="en-US" altLang="en-US" sz="30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558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87729" y="250131"/>
            <a:ext cx="11103359" cy="8583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4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How do transparency action cycles work?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sp>
        <p:nvSpPr>
          <p:cNvPr id="5" name="TextBox 4"/>
          <p:cNvSpPr txBox="1"/>
          <p:nvPr/>
        </p:nvSpPr>
        <p:spPr>
          <a:xfrm>
            <a:off x="289719" y="1905506"/>
            <a:ext cx="2971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From </a:t>
            </a:r>
            <a:r>
              <a:rPr lang="en-US" sz="2000" b="1" i="1" dirty="0"/>
              <a:t>Full Disclosure: The Perils and Promise of Transparency </a:t>
            </a:r>
            <a:r>
              <a:rPr lang="en-US" sz="2000" dirty="0"/>
              <a:t>by Archon Fung, Mary Graham, and David Weil (2007) p.54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9" name="Rectangle 8"/>
          <p:cNvSpPr/>
          <p:nvPr/>
        </p:nvSpPr>
        <p:spPr bwMode="auto">
          <a:xfrm>
            <a:off x="3350348" y="1371600"/>
            <a:ext cx="8811490" cy="5486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ヒラギノ角ゴ Pro W3" pitchFamily="84" charset="-12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0348" y="1358643"/>
            <a:ext cx="8811490" cy="550058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auto">
          <a:xfrm>
            <a:off x="3350348" y="1371600"/>
            <a:ext cx="8811490" cy="5486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ヒラギノ角ゴ Pro W3" pitchFamily="84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871119" y="1567062"/>
            <a:ext cx="4572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ヒラギノ角ゴ Pro W3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8458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256456"/>
            <a:ext cx="11103359" cy="906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How to legitimate and protect truth-tellers?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46919" y="1928162"/>
            <a:ext cx="10668000" cy="3763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“</a:t>
            </a:r>
            <a:r>
              <a:rPr lang="en-US" sz="2800" dirty="0"/>
              <a:t>Truth-tellers” like “whistleblowers” - are public or private sector insiders who release information about institutional failures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They inform accountability efforts by providing the undeniable evidence needed to identify specific causes and perpetrators of abuse (</a:t>
            </a:r>
            <a:r>
              <a:rPr lang="en-US" sz="2800" i="1" dirty="0"/>
              <a:t>smoking guns</a:t>
            </a:r>
            <a:r>
              <a:rPr lang="en-US" sz="2800" dirty="0"/>
              <a:t>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They often pay a high personal price for their disclosures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How can their institutional betrayal be reframed as civic duty?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How can truth-tellers be supported more effectively?</a:t>
            </a:r>
            <a:endParaRPr lang="en-US" altLang="en-US" sz="2800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54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0862" y="-1524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4160" y="-147931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58479" y="364462"/>
            <a:ext cx="11103359" cy="626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>
              <a:lnSpc>
                <a:spcPts val="4500"/>
              </a:lnSpc>
            </a:pPr>
            <a:r>
              <a:rPr lang="en-US" altLang="en-US" sz="36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How is accountability understood in popular culture?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29681" y="1512319"/>
            <a:ext cx="10744200" cy="405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As a </a:t>
            </a:r>
            <a:r>
              <a:rPr lang="en-US" i="1" dirty="0"/>
              <a:t>trans-ideological</a:t>
            </a:r>
            <a:r>
              <a:rPr lang="en-US" dirty="0"/>
              <a:t> concept, how is the idea understood, communicated, contested and appropriated?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How to disentangle upwards vs downwards accountability?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Who is the first mover? (“corruption as a collective action problem”)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If enforcement actions are selective, how to avoid delegitimizing perception of political bias?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Are norms a </a:t>
            </a:r>
            <a:r>
              <a:rPr lang="en-US" i="1" dirty="0"/>
              <a:t>cause</a:t>
            </a:r>
            <a:r>
              <a:rPr lang="en-US" dirty="0"/>
              <a:t> or a </a:t>
            </a:r>
            <a:r>
              <a:rPr lang="en-US" i="1" dirty="0"/>
              <a:t>consequence</a:t>
            </a:r>
            <a:r>
              <a:rPr lang="en-US" dirty="0"/>
              <a:t> of impunity?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How can accountability strategies engage effectively with mass popular culture, in order to both name and shame and </a:t>
            </a:r>
            <a:r>
              <a:rPr lang="en-US" b="1" i="1" dirty="0"/>
              <a:t>name and fame </a:t>
            </a:r>
            <a:r>
              <a:rPr lang="en-US" dirty="0"/>
              <a:t>pro-accountability actors? </a:t>
            </a:r>
          </a:p>
        </p:txBody>
      </p:sp>
    </p:spTree>
    <p:extLst>
      <p:ext uri="{BB962C8B-B14F-4D97-AF65-F5344CB8AC3E}">
        <p14:creationId xmlns:p14="http://schemas.microsoft.com/office/powerpoint/2010/main" val="2578977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6514" y="-147931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4160" y="-147931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58479" y="364462"/>
            <a:ext cx="11103359" cy="626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>
              <a:lnSpc>
                <a:spcPts val="4500"/>
              </a:lnSpc>
            </a:pPr>
            <a:r>
              <a:rPr lang="en-US" altLang="en-US" sz="36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How can information compete with disinformation?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65919" y="1981199"/>
            <a:ext cx="11049000" cy="385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Problem: “the big lie” often works…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If “information is power,” does disinformation have more?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How do the drivers of the diffusion of information vs disinformation differ?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Context: How to disentangle norms, beliefs and opinions?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How does the concept of accountability apply to hold private digital platforms that host others’ hate and lies?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  <a:buFont typeface="Wingdings" panose="05000000000000000000" pitchFamily="2" charset="2"/>
              <a:buChar char="§"/>
            </a:pPr>
            <a:r>
              <a:rPr lang="en-US" dirty="0"/>
              <a:t>How to address the tension between regulation of speech and freedom of expression?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36C9E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616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2640" y="256456"/>
            <a:ext cx="11103359" cy="906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4800" b="1" dirty="0">
                <a:solidFill>
                  <a:srgbClr val="036C9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Cross-cutting methodological challenges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40167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4008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endParaRPr lang="en-US" altLang="en-US" sz="1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42119" y="1429013"/>
            <a:ext cx="107442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lvl="0" indent="-457200">
              <a:buClr>
                <a:srgbClr val="016D9E"/>
              </a:buClr>
              <a:buFont typeface="Wingdings" panose="05000000000000000000" pitchFamily="2" charset="2"/>
              <a:buChar char="§"/>
            </a:pPr>
            <a:endParaRPr lang="en-US" sz="2200" b="1" dirty="0"/>
          </a:p>
          <a:p>
            <a:pPr marL="457200" lvl="0" indent="-457200"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2200" b="1" dirty="0"/>
              <a:t>Uncertain time horizons</a:t>
            </a:r>
          </a:p>
          <a:p>
            <a:pPr marL="914400" lvl="1" indent="-457200">
              <a:buClr>
                <a:srgbClr val="016D9E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Accountability impacts are unlikely to follow linear patterns (J-curve?). How can analytical frameworks take discontinuous change dynamics into account?</a:t>
            </a:r>
          </a:p>
          <a:p>
            <a:pPr marL="914400" lvl="1" indent="-457200">
              <a:buClr>
                <a:srgbClr val="016D9E"/>
              </a:buClr>
              <a:buFont typeface="Wingdings" panose="05000000000000000000" pitchFamily="2" charset="2"/>
              <a:buChar char="Ø"/>
            </a:pPr>
            <a:endParaRPr lang="en-US" sz="2200" dirty="0"/>
          </a:p>
          <a:p>
            <a:pPr marL="457200" lvl="0" indent="-457200"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2200" b="1" dirty="0"/>
              <a:t>What evidence counts?</a:t>
            </a:r>
            <a:r>
              <a:rPr lang="en-US" sz="2200" dirty="0"/>
              <a:t> </a:t>
            </a:r>
          </a:p>
          <a:p>
            <a:pPr marL="914400" lvl="1" indent="-457200">
              <a:buClr>
                <a:srgbClr val="016D9E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What kinds of evidence is needed to inform action? (“Precautionary principle”)</a:t>
            </a:r>
          </a:p>
          <a:p>
            <a:pPr marL="914400" lvl="1" indent="-457200">
              <a:buClr>
                <a:srgbClr val="016D9E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Tension between field experiments and “Sherlock Holmes” approach to evidence</a:t>
            </a:r>
          </a:p>
          <a:p>
            <a:pPr marL="914400" lvl="1" indent="-457200">
              <a:buClr>
                <a:srgbClr val="016D9E"/>
              </a:buClr>
              <a:buFont typeface="Wingdings" panose="05000000000000000000" pitchFamily="2" charset="2"/>
              <a:buChar char="Ø"/>
            </a:pPr>
            <a:endParaRPr lang="en-US" sz="2200" dirty="0"/>
          </a:p>
          <a:p>
            <a:pPr marL="457200" indent="-457200">
              <a:buClr>
                <a:srgbClr val="016D9E"/>
              </a:buClr>
              <a:buFont typeface="Wingdings" panose="05000000000000000000" pitchFamily="2" charset="2"/>
              <a:buChar char="§"/>
            </a:pPr>
            <a:r>
              <a:rPr lang="en-US" sz="2200" b="1" dirty="0"/>
              <a:t>Positive outliers</a:t>
            </a:r>
            <a:r>
              <a:rPr lang="en-US" sz="2200" dirty="0"/>
              <a:t> </a:t>
            </a:r>
          </a:p>
          <a:p>
            <a:pPr marL="914400" lvl="1" indent="-457200">
              <a:buClr>
                <a:srgbClr val="016D9E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Conventional impact evaluation approaches </a:t>
            </a:r>
            <a:r>
              <a:rPr lang="en-US" sz="2200" dirty="0" err="1"/>
              <a:t>invisibilize</a:t>
            </a:r>
            <a:r>
              <a:rPr lang="en-US" sz="2200" dirty="0"/>
              <a:t> variation</a:t>
            </a:r>
          </a:p>
          <a:p>
            <a:pPr marL="914400" lvl="1" indent="-457200">
              <a:buClr>
                <a:srgbClr val="016D9E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How to identify factors that explain exceptions to dominant patterns?</a:t>
            </a:r>
          </a:p>
          <a:p>
            <a:pPr lvl="1">
              <a:buClr>
                <a:srgbClr val="016D9E"/>
              </a:buClr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4941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331" y="155386"/>
            <a:ext cx="2797175" cy="1146175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5129" name="Subtitle 2"/>
          <p:cNvSpPr>
            <a:spLocks/>
          </p:cNvSpPr>
          <p:nvPr/>
        </p:nvSpPr>
        <p:spPr bwMode="auto">
          <a:xfrm>
            <a:off x="1" y="1338347"/>
            <a:ext cx="12161837" cy="5519653"/>
          </a:xfrm>
          <a:prstGeom prst="rect">
            <a:avLst/>
          </a:prstGeom>
          <a:solidFill>
            <a:srgbClr val="EDB137"/>
          </a:solidFill>
          <a:ln>
            <a:noFill/>
          </a:ln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5000" b="1" dirty="0">
                <a:solidFill>
                  <a:srgbClr val="37464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Thank you!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000" b="1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4000" b="1" dirty="0">
              <a:solidFill>
                <a:srgbClr val="37464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b="1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400" dirty="0">
              <a:solidFill>
                <a:srgbClr val="37464B"/>
              </a:solidFill>
            </a:endParaRPr>
          </a:p>
        </p:txBody>
      </p:sp>
      <p:sp>
        <p:nvSpPr>
          <p:cNvPr id="5" name="Subtitle 2"/>
          <p:cNvSpPr>
            <a:spLocks/>
          </p:cNvSpPr>
          <p:nvPr/>
        </p:nvSpPr>
        <p:spPr bwMode="auto">
          <a:xfrm>
            <a:off x="2880519" y="3581400"/>
            <a:ext cx="6248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29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Jonathan Fox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School of International Service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American University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  <a:hlinkClick r:id="rId4"/>
              </a:rPr>
              <a:t>fox@american.edu</a:t>
            </a:r>
            <a:r>
              <a:rPr lang="en-US" altLang="en-US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  <a:hlinkClick r:id="rId5"/>
              </a:rPr>
              <a:t>www.jonathan-fox.org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  <a:hlinkClick r:id="rId6"/>
              </a:rPr>
              <a:t>www.accountabilityresearch.org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104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30F55FC4E86843A38ABC983CBD33D2" ma:contentTypeVersion="13" ma:contentTypeDescription="Create a new document." ma:contentTypeScope="" ma:versionID="dda13ed14b1f93f165bcd6c894e5b343">
  <xsd:schema xmlns:xsd="http://www.w3.org/2001/XMLSchema" xmlns:xs="http://www.w3.org/2001/XMLSchema" xmlns:p="http://schemas.microsoft.com/office/2006/metadata/properties" xmlns:ns3="74d6482f-e53c-4fa7-ac87-951f9f66bd4c" xmlns:ns4="a000a540-4187-4d83-9c5e-4a95f0cedd1e" targetNamespace="http://schemas.microsoft.com/office/2006/metadata/properties" ma:root="true" ma:fieldsID="7ce9560a8beef7fce386425ed45952c5" ns3:_="" ns4:_="">
    <xsd:import namespace="74d6482f-e53c-4fa7-ac87-951f9f66bd4c"/>
    <xsd:import namespace="a000a540-4187-4d83-9c5e-4a95f0cedd1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6482f-e53c-4fa7-ac87-951f9f66bd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00a540-4187-4d83-9c5e-4a95f0cedd1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50CBB49-743C-45F3-88D1-7A87133066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d6482f-e53c-4fa7-ac87-951f9f66bd4c"/>
    <ds:schemaRef ds:uri="a000a540-4187-4d83-9c5e-4a95f0cedd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F30881-E32B-4B3B-8401-715A2EDC07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23A218-C67E-48E1-A35B-7BE72A0746D4}">
  <ds:schemaRefs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a000a540-4187-4d83-9c5e-4a95f0cedd1e"/>
    <ds:schemaRef ds:uri="http://schemas.openxmlformats.org/package/2006/metadata/core-properties"/>
    <ds:schemaRef ds:uri="74d6482f-e53c-4fa7-ac87-951f9f66bd4c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12382</TotalTime>
  <Words>1373</Words>
  <Application>Microsoft Office PowerPoint</Application>
  <PresentationFormat>Custom</PresentationFormat>
  <Paragraphs>178</Paragraphs>
  <Slides>27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 Light</vt:lpstr>
      <vt:lpstr>Wingdings</vt:lpstr>
      <vt:lpstr>Blank Presentation</vt:lpstr>
      <vt:lpstr>PowerPoint Presentation</vt:lpstr>
      <vt:lpstr>Classic theories of change for accountability</vt:lpstr>
      <vt:lpstr>Why reboot research agendas?</vt:lpstr>
      <vt:lpstr>Foundational concepts are still key</vt:lpstr>
      <vt:lpstr>Limitations in the accountability literature</vt:lpstr>
      <vt:lpstr>Accountability 2.0: Criteria for framing questions</vt:lpstr>
      <vt:lpstr>Accountability 2.0 questions fall into three thematic areas </vt:lpstr>
      <vt:lpstr>Citizen action for accountability:  Elections, constituencies, scale, strategies</vt:lpstr>
      <vt:lpstr>Do elections really serve as accountability mechanisms?</vt:lpstr>
      <vt:lpstr>How to broaden social/civic constituencies for accountability?</vt:lpstr>
      <vt:lpstr>How to take scale into account? Four approaches</vt:lpstr>
      <vt:lpstr>How are CSOs held accountable?</vt:lpstr>
      <vt:lpstr>What can vertical integration do?</vt:lpstr>
      <vt:lpstr>How does transitional justice weigh tradeoffs? </vt:lpstr>
      <vt:lpstr>Accountability institutions: Who guards the guardians? </vt:lpstr>
      <vt:lpstr>State-society synergy: Insider/outsider, voice and teeth</vt:lpstr>
      <vt:lpstr>Understanding synergy: Sandwich strategies </vt:lpstr>
      <vt:lpstr>How can voice and teeth reinforce each other?</vt:lpstr>
      <vt:lpstr>PowerPoint Presentation</vt:lpstr>
      <vt:lpstr>Rethinking the power of information: Targeted transparency, truth-tellers             culture &amp; disinformation </vt:lpstr>
      <vt:lpstr>Can targeted transparency motivate &amp; inform action?  </vt:lpstr>
      <vt:lpstr>How do transparency action cycles work?</vt:lpstr>
      <vt:lpstr>How to legitimate and protect truth-tellers?</vt:lpstr>
      <vt:lpstr>How is accountability understood in popular culture? </vt:lpstr>
      <vt:lpstr>How can information compete with disinformation? </vt:lpstr>
      <vt:lpstr>Cross-cutting methodological challenges</vt:lpstr>
      <vt:lpstr>PowerPoint Presentation</vt:lpstr>
    </vt:vector>
  </TitlesOfParts>
  <Company>Thomas Klinedinst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Klinedinst</dc:creator>
  <cp:lastModifiedBy>Jonathan Fox</cp:lastModifiedBy>
  <cp:revision>283</cp:revision>
  <dcterms:created xsi:type="dcterms:W3CDTF">2016-12-07T17:47:42Z</dcterms:created>
  <dcterms:modified xsi:type="dcterms:W3CDTF">2019-09-15T15:41:32Z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0x010100F230F55FC4E86843A38ABC983CBD33D2</vt:lpwstr>
  </property>
</Properties>
</file>