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7" r:id="rId2"/>
    <p:sldId id="392" r:id="rId3"/>
    <p:sldId id="393" r:id="rId4"/>
    <p:sldId id="374" r:id="rId5"/>
    <p:sldId id="390" r:id="rId6"/>
    <p:sldId id="368" r:id="rId7"/>
    <p:sldId id="375" r:id="rId8"/>
    <p:sldId id="384" r:id="rId9"/>
    <p:sldId id="370" r:id="rId10"/>
    <p:sldId id="369" r:id="rId11"/>
    <p:sldId id="382" r:id="rId12"/>
    <p:sldId id="395" r:id="rId13"/>
    <p:sldId id="388" r:id="rId14"/>
    <p:sldId id="380" r:id="rId15"/>
    <p:sldId id="385" r:id="rId16"/>
    <p:sldId id="266" r:id="rId17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A254A3-7AD5-41A7-BB9A-6F2D683BB290}">
          <p14:sldIdLst>
            <p14:sldId id="287"/>
          </p14:sldIdLst>
        </p14:section>
        <p14:section name="Untitled Section" id="{1C3AEAD8-D0E6-4972-854D-125176325FAE}">
          <p14:sldIdLst>
            <p14:sldId id="392"/>
            <p14:sldId id="393"/>
            <p14:sldId id="374"/>
            <p14:sldId id="390"/>
            <p14:sldId id="368"/>
            <p14:sldId id="375"/>
            <p14:sldId id="384"/>
            <p14:sldId id="370"/>
            <p14:sldId id="369"/>
            <p14:sldId id="382"/>
            <p14:sldId id="395"/>
            <p14:sldId id="388"/>
            <p14:sldId id="380"/>
            <p14:sldId id="38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Fischer-Mackey" initials="JF" lastIdx="5" clrIdx="0">
    <p:extLst>
      <p:ext uri="{19B8F6BF-5375-455C-9EA6-DF929625EA0E}">
        <p15:presenceInfo xmlns:p15="http://schemas.microsoft.com/office/powerpoint/2012/main" userId="120c31c2df01e87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D9E"/>
    <a:srgbClr val="F5D493"/>
    <a:srgbClr val="EDB137"/>
    <a:srgbClr val="374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4B178B-3F0D-4366-B63A-199142E48A14}" v="4" dt="2018-05-02T13:02:55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1" autoAdjust="0"/>
    <p:restoredTop sz="89297" autoAdjust="0"/>
  </p:normalViewPr>
  <p:slideViewPr>
    <p:cSldViewPr>
      <p:cViewPr varScale="1">
        <p:scale>
          <a:sx n="68" d="100"/>
          <a:sy n="68" d="100"/>
        </p:scale>
        <p:origin x="741" y="7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38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4EA6C3-95C1-4715-89D4-0034FC13088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194094A-BEA9-4230-A13C-5604FEFA84FB}">
      <dgm:prSet phldrT="[Text]"/>
      <dgm:spPr/>
      <dgm:t>
        <a:bodyPr/>
        <a:lstStyle/>
        <a:p>
          <a:r>
            <a:rPr lang="en-US" dirty="0"/>
            <a:t>Scaling up</a:t>
          </a:r>
        </a:p>
      </dgm:t>
    </dgm:pt>
    <dgm:pt modelId="{0E02C4E9-311C-4F1E-A188-5CA20D5C43EE}" type="parTrans" cxnId="{03DE0CB1-CE02-4BF8-8C19-B77D71F13887}">
      <dgm:prSet/>
      <dgm:spPr/>
      <dgm:t>
        <a:bodyPr/>
        <a:lstStyle/>
        <a:p>
          <a:endParaRPr lang="en-US"/>
        </a:p>
      </dgm:t>
    </dgm:pt>
    <dgm:pt modelId="{110F9C59-EBAE-4651-B67D-0F0BDAC78CB0}" type="sibTrans" cxnId="{03DE0CB1-CE02-4BF8-8C19-B77D71F13887}">
      <dgm:prSet/>
      <dgm:spPr/>
      <dgm:t>
        <a:bodyPr/>
        <a:lstStyle/>
        <a:p>
          <a:endParaRPr lang="en-US"/>
        </a:p>
      </dgm:t>
    </dgm:pt>
    <dgm:pt modelId="{8FA02DAF-B944-4FEE-9564-538BCF79885D}">
      <dgm:prSet phldrT="[Text]"/>
      <dgm:spPr/>
      <dgm:t>
        <a:bodyPr/>
        <a:lstStyle/>
        <a:p>
          <a:r>
            <a:rPr lang="en-US" dirty="0"/>
            <a:t>Scale shift</a:t>
          </a:r>
        </a:p>
      </dgm:t>
    </dgm:pt>
    <dgm:pt modelId="{18955737-1547-4E74-A2D5-C41CDBED8F05}" type="parTrans" cxnId="{7E0A5E8B-9E96-488C-951D-84E39F5B0F41}">
      <dgm:prSet/>
      <dgm:spPr/>
      <dgm:t>
        <a:bodyPr/>
        <a:lstStyle/>
        <a:p>
          <a:endParaRPr lang="en-US"/>
        </a:p>
      </dgm:t>
    </dgm:pt>
    <dgm:pt modelId="{827A7D96-6673-473C-8244-F11DFB388A8F}" type="sibTrans" cxnId="{7E0A5E8B-9E96-488C-951D-84E39F5B0F41}">
      <dgm:prSet/>
      <dgm:spPr/>
      <dgm:t>
        <a:bodyPr/>
        <a:lstStyle/>
        <a:p>
          <a:endParaRPr lang="en-US"/>
        </a:p>
      </dgm:t>
    </dgm:pt>
    <dgm:pt modelId="{16B29C61-286F-498C-8418-0C08A92E90BB}">
      <dgm:prSet phldrT="[Text]"/>
      <dgm:spPr/>
      <dgm:t>
        <a:bodyPr/>
        <a:lstStyle/>
        <a:p>
          <a:r>
            <a:rPr lang="en-US" dirty="0"/>
            <a:t>Vertical integration</a:t>
          </a:r>
        </a:p>
      </dgm:t>
    </dgm:pt>
    <dgm:pt modelId="{9B81C9FD-EECB-41D4-978E-B619A9EFBF37}" type="parTrans" cxnId="{61AB987F-C7D6-4028-814A-7569ECA91F16}">
      <dgm:prSet/>
      <dgm:spPr/>
      <dgm:t>
        <a:bodyPr/>
        <a:lstStyle/>
        <a:p>
          <a:endParaRPr lang="en-US"/>
        </a:p>
      </dgm:t>
    </dgm:pt>
    <dgm:pt modelId="{A6A173ED-9C66-47AC-A4D3-4B968C068616}" type="sibTrans" cxnId="{61AB987F-C7D6-4028-814A-7569ECA91F16}">
      <dgm:prSet/>
      <dgm:spPr/>
      <dgm:t>
        <a:bodyPr/>
        <a:lstStyle/>
        <a:p>
          <a:endParaRPr lang="en-US"/>
        </a:p>
      </dgm:t>
    </dgm:pt>
    <dgm:pt modelId="{BBFBACA2-7DD7-4377-ACE2-0E158F606B00}">
      <dgm:prSet phldrT="[Text]"/>
      <dgm:spPr/>
      <dgm:t>
        <a:bodyPr/>
        <a:lstStyle/>
        <a:p>
          <a:r>
            <a:rPr lang="en-US" dirty="0"/>
            <a:t>Diffusion</a:t>
          </a:r>
        </a:p>
      </dgm:t>
    </dgm:pt>
    <dgm:pt modelId="{AB1E7782-FDD7-4840-8D8C-27489327A8E9}" type="parTrans" cxnId="{D919D1B1-2C18-4176-9DE6-7C7DA5EDB2F7}">
      <dgm:prSet/>
      <dgm:spPr/>
      <dgm:t>
        <a:bodyPr/>
        <a:lstStyle/>
        <a:p>
          <a:endParaRPr lang="en-US"/>
        </a:p>
      </dgm:t>
    </dgm:pt>
    <dgm:pt modelId="{72F53311-0457-4048-B1AE-0C3125CA58DC}" type="sibTrans" cxnId="{D919D1B1-2C18-4176-9DE6-7C7DA5EDB2F7}">
      <dgm:prSet/>
      <dgm:spPr/>
      <dgm:t>
        <a:bodyPr/>
        <a:lstStyle/>
        <a:p>
          <a:endParaRPr lang="en-US"/>
        </a:p>
      </dgm:t>
    </dgm:pt>
    <dgm:pt modelId="{0302BF62-327B-4F48-B475-336B44319C18}" type="pres">
      <dgm:prSet presAssocID="{634EA6C3-95C1-4715-89D4-0034FC130880}" presName="compositeShape" presStyleCnt="0">
        <dgm:presLayoutVars>
          <dgm:chMax val="7"/>
          <dgm:dir/>
          <dgm:resizeHandles val="exact"/>
        </dgm:presLayoutVars>
      </dgm:prSet>
      <dgm:spPr/>
    </dgm:pt>
    <dgm:pt modelId="{95D8023F-3535-4CD7-9FEE-71395F6BB1BD}" type="pres">
      <dgm:prSet presAssocID="{A194094A-BEA9-4230-A13C-5604FEFA84FB}" presName="circ1" presStyleLbl="vennNode1" presStyleIdx="0" presStyleCnt="4"/>
      <dgm:spPr/>
      <dgm:t>
        <a:bodyPr/>
        <a:lstStyle/>
        <a:p>
          <a:endParaRPr lang="en-US"/>
        </a:p>
      </dgm:t>
    </dgm:pt>
    <dgm:pt modelId="{CA8EE901-4FC4-46EC-8A97-2295B59F9C48}" type="pres">
      <dgm:prSet presAssocID="{A194094A-BEA9-4230-A13C-5604FEFA84F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450B9-FFAB-4045-9219-022EAC3C39B3}" type="pres">
      <dgm:prSet presAssocID="{8FA02DAF-B944-4FEE-9564-538BCF79885D}" presName="circ2" presStyleLbl="vennNode1" presStyleIdx="1" presStyleCnt="4"/>
      <dgm:spPr/>
      <dgm:t>
        <a:bodyPr/>
        <a:lstStyle/>
        <a:p>
          <a:endParaRPr lang="en-US"/>
        </a:p>
      </dgm:t>
    </dgm:pt>
    <dgm:pt modelId="{41A0ECD5-05A8-4666-A822-BE4225151537}" type="pres">
      <dgm:prSet presAssocID="{8FA02DAF-B944-4FEE-9564-538BCF7988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48427-7845-4DDD-A54F-4F6482D4DBAB}" type="pres">
      <dgm:prSet presAssocID="{16B29C61-286F-498C-8418-0C08A92E90BB}" presName="circ3" presStyleLbl="vennNode1" presStyleIdx="2" presStyleCnt="4"/>
      <dgm:spPr/>
      <dgm:t>
        <a:bodyPr/>
        <a:lstStyle/>
        <a:p>
          <a:endParaRPr lang="en-US"/>
        </a:p>
      </dgm:t>
    </dgm:pt>
    <dgm:pt modelId="{1BA55D91-EF97-43E5-92EE-3FA6835DA789}" type="pres">
      <dgm:prSet presAssocID="{16B29C61-286F-498C-8418-0C08A92E90B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EC400-A317-4696-971A-1003256E1530}" type="pres">
      <dgm:prSet presAssocID="{BBFBACA2-7DD7-4377-ACE2-0E158F606B00}" presName="circ4" presStyleLbl="vennNode1" presStyleIdx="3" presStyleCnt="4"/>
      <dgm:spPr/>
      <dgm:t>
        <a:bodyPr/>
        <a:lstStyle/>
        <a:p>
          <a:endParaRPr lang="en-US"/>
        </a:p>
      </dgm:t>
    </dgm:pt>
    <dgm:pt modelId="{02631964-D675-4851-8026-398379E3C44A}" type="pres">
      <dgm:prSet presAssocID="{BBFBACA2-7DD7-4377-ACE2-0E158F606B0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3EF5CA-F944-4546-8FF4-44006752FE96}" type="presOf" srcId="{BBFBACA2-7DD7-4377-ACE2-0E158F606B00}" destId="{02631964-D675-4851-8026-398379E3C44A}" srcOrd="1" destOrd="0" presId="urn:microsoft.com/office/officeart/2005/8/layout/venn1"/>
    <dgm:cxn modelId="{7E0A5E8B-9E96-488C-951D-84E39F5B0F41}" srcId="{634EA6C3-95C1-4715-89D4-0034FC130880}" destId="{8FA02DAF-B944-4FEE-9564-538BCF79885D}" srcOrd="1" destOrd="0" parTransId="{18955737-1547-4E74-A2D5-C41CDBED8F05}" sibTransId="{827A7D96-6673-473C-8244-F11DFB388A8F}"/>
    <dgm:cxn modelId="{FC58B897-D830-4569-A9FF-0D379BC7D272}" type="presOf" srcId="{16B29C61-286F-498C-8418-0C08A92E90BB}" destId="{8AD48427-7845-4DDD-A54F-4F6482D4DBAB}" srcOrd="0" destOrd="0" presId="urn:microsoft.com/office/officeart/2005/8/layout/venn1"/>
    <dgm:cxn modelId="{D919D1B1-2C18-4176-9DE6-7C7DA5EDB2F7}" srcId="{634EA6C3-95C1-4715-89D4-0034FC130880}" destId="{BBFBACA2-7DD7-4377-ACE2-0E158F606B00}" srcOrd="3" destOrd="0" parTransId="{AB1E7782-FDD7-4840-8D8C-27489327A8E9}" sibTransId="{72F53311-0457-4048-B1AE-0C3125CA58DC}"/>
    <dgm:cxn modelId="{362F09D1-C00B-48E9-B7B4-884DF17D6638}" type="presOf" srcId="{A194094A-BEA9-4230-A13C-5604FEFA84FB}" destId="{CA8EE901-4FC4-46EC-8A97-2295B59F9C48}" srcOrd="1" destOrd="0" presId="urn:microsoft.com/office/officeart/2005/8/layout/venn1"/>
    <dgm:cxn modelId="{03DE0CB1-CE02-4BF8-8C19-B77D71F13887}" srcId="{634EA6C3-95C1-4715-89D4-0034FC130880}" destId="{A194094A-BEA9-4230-A13C-5604FEFA84FB}" srcOrd="0" destOrd="0" parTransId="{0E02C4E9-311C-4F1E-A188-5CA20D5C43EE}" sibTransId="{110F9C59-EBAE-4651-B67D-0F0BDAC78CB0}"/>
    <dgm:cxn modelId="{61AB987F-C7D6-4028-814A-7569ECA91F16}" srcId="{634EA6C3-95C1-4715-89D4-0034FC130880}" destId="{16B29C61-286F-498C-8418-0C08A92E90BB}" srcOrd="2" destOrd="0" parTransId="{9B81C9FD-EECB-41D4-978E-B619A9EFBF37}" sibTransId="{A6A173ED-9C66-47AC-A4D3-4B968C068616}"/>
    <dgm:cxn modelId="{37BADD7F-0CB1-4638-9F65-8248C26C2D94}" type="presOf" srcId="{8FA02DAF-B944-4FEE-9564-538BCF79885D}" destId="{41A0ECD5-05A8-4666-A822-BE4225151537}" srcOrd="1" destOrd="0" presId="urn:microsoft.com/office/officeart/2005/8/layout/venn1"/>
    <dgm:cxn modelId="{FEFC5314-D415-4DC0-BA65-4FE3DAF69CD6}" type="presOf" srcId="{BBFBACA2-7DD7-4377-ACE2-0E158F606B00}" destId="{13CEC400-A317-4696-971A-1003256E1530}" srcOrd="0" destOrd="0" presId="urn:microsoft.com/office/officeart/2005/8/layout/venn1"/>
    <dgm:cxn modelId="{CB3F7D3B-DA70-45B8-A07C-B3392E654357}" type="presOf" srcId="{A194094A-BEA9-4230-A13C-5604FEFA84FB}" destId="{95D8023F-3535-4CD7-9FEE-71395F6BB1BD}" srcOrd="0" destOrd="0" presId="urn:microsoft.com/office/officeart/2005/8/layout/venn1"/>
    <dgm:cxn modelId="{7003EC4F-6CAA-4634-BC39-488B0F283496}" type="presOf" srcId="{8FA02DAF-B944-4FEE-9564-538BCF79885D}" destId="{E8D450B9-FFAB-4045-9219-022EAC3C39B3}" srcOrd="0" destOrd="0" presId="urn:microsoft.com/office/officeart/2005/8/layout/venn1"/>
    <dgm:cxn modelId="{F7BEE3AA-5B3B-4FAC-9275-FCC653FE1063}" type="presOf" srcId="{16B29C61-286F-498C-8418-0C08A92E90BB}" destId="{1BA55D91-EF97-43E5-92EE-3FA6835DA789}" srcOrd="1" destOrd="0" presId="urn:microsoft.com/office/officeart/2005/8/layout/venn1"/>
    <dgm:cxn modelId="{E96214EF-18CA-4AE7-B51C-6060AB4D07E0}" type="presOf" srcId="{634EA6C3-95C1-4715-89D4-0034FC130880}" destId="{0302BF62-327B-4F48-B475-336B44319C18}" srcOrd="0" destOrd="0" presId="urn:microsoft.com/office/officeart/2005/8/layout/venn1"/>
    <dgm:cxn modelId="{14BEEAD9-3A21-489E-97D8-28CA41A154E8}" type="presParOf" srcId="{0302BF62-327B-4F48-B475-336B44319C18}" destId="{95D8023F-3535-4CD7-9FEE-71395F6BB1BD}" srcOrd="0" destOrd="0" presId="urn:microsoft.com/office/officeart/2005/8/layout/venn1"/>
    <dgm:cxn modelId="{DF1AD6BC-3C41-4ADC-AD5D-1B3132F4348A}" type="presParOf" srcId="{0302BF62-327B-4F48-B475-336B44319C18}" destId="{CA8EE901-4FC4-46EC-8A97-2295B59F9C48}" srcOrd="1" destOrd="0" presId="urn:microsoft.com/office/officeart/2005/8/layout/venn1"/>
    <dgm:cxn modelId="{94D24F68-6E76-48CC-A4B8-F36242ADDE1C}" type="presParOf" srcId="{0302BF62-327B-4F48-B475-336B44319C18}" destId="{E8D450B9-FFAB-4045-9219-022EAC3C39B3}" srcOrd="2" destOrd="0" presId="urn:microsoft.com/office/officeart/2005/8/layout/venn1"/>
    <dgm:cxn modelId="{96C4F347-B92E-4B90-9B20-BAB4ACB39F8B}" type="presParOf" srcId="{0302BF62-327B-4F48-B475-336B44319C18}" destId="{41A0ECD5-05A8-4666-A822-BE4225151537}" srcOrd="3" destOrd="0" presId="urn:microsoft.com/office/officeart/2005/8/layout/venn1"/>
    <dgm:cxn modelId="{AD7CA639-02C7-44C6-9E78-1AB6254D84A4}" type="presParOf" srcId="{0302BF62-327B-4F48-B475-336B44319C18}" destId="{8AD48427-7845-4DDD-A54F-4F6482D4DBAB}" srcOrd="4" destOrd="0" presId="urn:microsoft.com/office/officeart/2005/8/layout/venn1"/>
    <dgm:cxn modelId="{3DC862B5-58B0-4E53-84AB-D762ABCBE336}" type="presParOf" srcId="{0302BF62-327B-4F48-B475-336B44319C18}" destId="{1BA55D91-EF97-43E5-92EE-3FA6835DA789}" srcOrd="5" destOrd="0" presId="urn:microsoft.com/office/officeart/2005/8/layout/venn1"/>
    <dgm:cxn modelId="{47F66F58-C54D-4EEE-A13F-9FAA0BFD5E01}" type="presParOf" srcId="{0302BF62-327B-4F48-B475-336B44319C18}" destId="{13CEC400-A317-4696-971A-1003256E1530}" srcOrd="6" destOrd="0" presId="urn:microsoft.com/office/officeart/2005/8/layout/venn1"/>
    <dgm:cxn modelId="{3297E3FD-11D6-490E-B4A6-5D6FF1A13A29}" type="presParOf" srcId="{0302BF62-327B-4F48-B475-336B44319C18}" destId="{02631964-D675-4851-8026-398379E3C44A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4EA6C3-95C1-4715-89D4-0034FC13088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194094A-BEA9-4230-A13C-5604FEFA84FB}">
      <dgm:prSet phldrT="[Text]"/>
      <dgm:spPr/>
      <dgm:t>
        <a:bodyPr/>
        <a:lstStyle/>
        <a:p>
          <a:r>
            <a:rPr lang="en-US" dirty="0"/>
            <a:t>Scaling up</a:t>
          </a:r>
        </a:p>
        <a:p>
          <a:r>
            <a:rPr lang="en-US" dirty="0"/>
            <a:t>(bigger, more)</a:t>
          </a:r>
        </a:p>
      </dgm:t>
    </dgm:pt>
    <dgm:pt modelId="{0E02C4E9-311C-4F1E-A188-5CA20D5C43EE}" type="parTrans" cxnId="{03DE0CB1-CE02-4BF8-8C19-B77D71F13887}">
      <dgm:prSet/>
      <dgm:spPr/>
      <dgm:t>
        <a:bodyPr/>
        <a:lstStyle/>
        <a:p>
          <a:endParaRPr lang="en-US"/>
        </a:p>
      </dgm:t>
    </dgm:pt>
    <dgm:pt modelId="{110F9C59-EBAE-4651-B67D-0F0BDAC78CB0}" type="sibTrans" cxnId="{03DE0CB1-CE02-4BF8-8C19-B77D71F13887}">
      <dgm:prSet/>
      <dgm:spPr/>
      <dgm:t>
        <a:bodyPr/>
        <a:lstStyle/>
        <a:p>
          <a:endParaRPr lang="en-US"/>
        </a:p>
      </dgm:t>
    </dgm:pt>
    <dgm:pt modelId="{8FA02DAF-B944-4FEE-9564-538BCF79885D}">
      <dgm:prSet phldrT="[Text]"/>
      <dgm:spPr/>
      <dgm:t>
        <a:bodyPr/>
        <a:lstStyle/>
        <a:p>
          <a:r>
            <a:rPr lang="en-US" dirty="0"/>
            <a:t>Scale shift</a:t>
          </a:r>
        </a:p>
        <a:p>
          <a:r>
            <a:rPr lang="en-US" dirty="0"/>
            <a:t>(vertical)</a:t>
          </a:r>
        </a:p>
      </dgm:t>
    </dgm:pt>
    <dgm:pt modelId="{18955737-1547-4E74-A2D5-C41CDBED8F05}" type="parTrans" cxnId="{7E0A5E8B-9E96-488C-951D-84E39F5B0F41}">
      <dgm:prSet/>
      <dgm:spPr/>
      <dgm:t>
        <a:bodyPr/>
        <a:lstStyle/>
        <a:p>
          <a:endParaRPr lang="en-US"/>
        </a:p>
      </dgm:t>
    </dgm:pt>
    <dgm:pt modelId="{827A7D96-6673-473C-8244-F11DFB388A8F}" type="sibTrans" cxnId="{7E0A5E8B-9E96-488C-951D-84E39F5B0F41}">
      <dgm:prSet/>
      <dgm:spPr/>
      <dgm:t>
        <a:bodyPr/>
        <a:lstStyle/>
        <a:p>
          <a:endParaRPr lang="en-US"/>
        </a:p>
      </dgm:t>
    </dgm:pt>
    <dgm:pt modelId="{16B29C61-286F-498C-8418-0C08A92E90BB}">
      <dgm:prSet phldrT="[Text]"/>
      <dgm:spPr/>
      <dgm:t>
        <a:bodyPr/>
        <a:lstStyle/>
        <a:p>
          <a:r>
            <a:rPr lang="en-US" dirty="0"/>
            <a:t>Vertical integration</a:t>
          </a:r>
        </a:p>
        <a:p>
          <a:r>
            <a:rPr lang="en-US" dirty="0"/>
            <a:t>(multi-level)</a:t>
          </a:r>
        </a:p>
      </dgm:t>
    </dgm:pt>
    <dgm:pt modelId="{9B81C9FD-EECB-41D4-978E-B619A9EFBF37}" type="parTrans" cxnId="{61AB987F-C7D6-4028-814A-7569ECA91F16}">
      <dgm:prSet/>
      <dgm:spPr/>
      <dgm:t>
        <a:bodyPr/>
        <a:lstStyle/>
        <a:p>
          <a:endParaRPr lang="en-US"/>
        </a:p>
      </dgm:t>
    </dgm:pt>
    <dgm:pt modelId="{A6A173ED-9C66-47AC-A4D3-4B968C068616}" type="sibTrans" cxnId="{61AB987F-C7D6-4028-814A-7569ECA91F16}">
      <dgm:prSet/>
      <dgm:spPr/>
      <dgm:t>
        <a:bodyPr/>
        <a:lstStyle/>
        <a:p>
          <a:endParaRPr lang="en-US"/>
        </a:p>
      </dgm:t>
    </dgm:pt>
    <dgm:pt modelId="{BBFBACA2-7DD7-4377-ACE2-0E158F606B00}">
      <dgm:prSet phldrT="[Text]"/>
      <dgm:spPr/>
      <dgm:t>
        <a:bodyPr/>
        <a:lstStyle/>
        <a:p>
          <a:r>
            <a:rPr lang="en-US" dirty="0"/>
            <a:t>Diffusion</a:t>
          </a:r>
        </a:p>
        <a:p>
          <a:r>
            <a:rPr lang="en-US" dirty="0"/>
            <a:t>(horizontal)</a:t>
          </a:r>
        </a:p>
      </dgm:t>
    </dgm:pt>
    <dgm:pt modelId="{AB1E7782-FDD7-4840-8D8C-27489327A8E9}" type="parTrans" cxnId="{D919D1B1-2C18-4176-9DE6-7C7DA5EDB2F7}">
      <dgm:prSet/>
      <dgm:spPr/>
      <dgm:t>
        <a:bodyPr/>
        <a:lstStyle/>
        <a:p>
          <a:endParaRPr lang="en-US"/>
        </a:p>
      </dgm:t>
    </dgm:pt>
    <dgm:pt modelId="{72F53311-0457-4048-B1AE-0C3125CA58DC}" type="sibTrans" cxnId="{D919D1B1-2C18-4176-9DE6-7C7DA5EDB2F7}">
      <dgm:prSet/>
      <dgm:spPr/>
      <dgm:t>
        <a:bodyPr/>
        <a:lstStyle/>
        <a:p>
          <a:endParaRPr lang="en-US"/>
        </a:p>
      </dgm:t>
    </dgm:pt>
    <dgm:pt modelId="{0302BF62-327B-4F48-B475-336B44319C18}" type="pres">
      <dgm:prSet presAssocID="{634EA6C3-95C1-4715-89D4-0034FC130880}" presName="compositeShape" presStyleCnt="0">
        <dgm:presLayoutVars>
          <dgm:chMax val="7"/>
          <dgm:dir/>
          <dgm:resizeHandles val="exact"/>
        </dgm:presLayoutVars>
      </dgm:prSet>
      <dgm:spPr/>
    </dgm:pt>
    <dgm:pt modelId="{95D8023F-3535-4CD7-9FEE-71395F6BB1BD}" type="pres">
      <dgm:prSet presAssocID="{A194094A-BEA9-4230-A13C-5604FEFA84FB}" presName="circ1" presStyleLbl="vennNode1" presStyleIdx="0" presStyleCnt="4"/>
      <dgm:spPr/>
      <dgm:t>
        <a:bodyPr/>
        <a:lstStyle/>
        <a:p>
          <a:endParaRPr lang="en-US"/>
        </a:p>
      </dgm:t>
    </dgm:pt>
    <dgm:pt modelId="{CA8EE901-4FC4-46EC-8A97-2295B59F9C48}" type="pres">
      <dgm:prSet presAssocID="{A194094A-BEA9-4230-A13C-5604FEFA84F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450B9-FFAB-4045-9219-022EAC3C39B3}" type="pres">
      <dgm:prSet presAssocID="{8FA02DAF-B944-4FEE-9564-538BCF79885D}" presName="circ2" presStyleLbl="vennNode1" presStyleIdx="1" presStyleCnt="4"/>
      <dgm:spPr/>
      <dgm:t>
        <a:bodyPr/>
        <a:lstStyle/>
        <a:p>
          <a:endParaRPr lang="en-US"/>
        </a:p>
      </dgm:t>
    </dgm:pt>
    <dgm:pt modelId="{41A0ECD5-05A8-4666-A822-BE4225151537}" type="pres">
      <dgm:prSet presAssocID="{8FA02DAF-B944-4FEE-9564-538BCF7988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48427-7845-4DDD-A54F-4F6482D4DBAB}" type="pres">
      <dgm:prSet presAssocID="{16B29C61-286F-498C-8418-0C08A92E90BB}" presName="circ3" presStyleLbl="vennNode1" presStyleIdx="2" presStyleCnt="4"/>
      <dgm:spPr/>
      <dgm:t>
        <a:bodyPr/>
        <a:lstStyle/>
        <a:p>
          <a:endParaRPr lang="en-US"/>
        </a:p>
      </dgm:t>
    </dgm:pt>
    <dgm:pt modelId="{1BA55D91-EF97-43E5-92EE-3FA6835DA789}" type="pres">
      <dgm:prSet presAssocID="{16B29C61-286F-498C-8418-0C08A92E90B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EC400-A317-4696-971A-1003256E1530}" type="pres">
      <dgm:prSet presAssocID="{BBFBACA2-7DD7-4377-ACE2-0E158F606B00}" presName="circ4" presStyleLbl="vennNode1" presStyleIdx="3" presStyleCnt="4"/>
      <dgm:spPr/>
      <dgm:t>
        <a:bodyPr/>
        <a:lstStyle/>
        <a:p>
          <a:endParaRPr lang="en-US"/>
        </a:p>
      </dgm:t>
    </dgm:pt>
    <dgm:pt modelId="{02631964-D675-4851-8026-398379E3C44A}" type="pres">
      <dgm:prSet presAssocID="{BBFBACA2-7DD7-4377-ACE2-0E158F606B0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3EF5CA-F944-4546-8FF4-44006752FE96}" type="presOf" srcId="{BBFBACA2-7DD7-4377-ACE2-0E158F606B00}" destId="{02631964-D675-4851-8026-398379E3C44A}" srcOrd="1" destOrd="0" presId="urn:microsoft.com/office/officeart/2005/8/layout/venn1"/>
    <dgm:cxn modelId="{7E0A5E8B-9E96-488C-951D-84E39F5B0F41}" srcId="{634EA6C3-95C1-4715-89D4-0034FC130880}" destId="{8FA02DAF-B944-4FEE-9564-538BCF79885D}" srcOrd="1" destOrd="0" parTransId="{18955737-1547-4E74-A2D5-C41CDBED8F05}" sibTransId="{827A7D96-6673-473C-8244-F11DFB388A8F}"/>
    <dgm:cxn modelId="{FC58B897-D830-4569-A9FF-0D379BC7D272}" type="presOf" srcId="{16B29C61-286F-498C-8418-0C08A92E90BB}" destId="{8AD48427-7845-4DDD-A54F-4F6482D4DBAB}" srcOrd="0" destOrd="0" presId="urn:microsoft.com/office/officeart/2005/8/layout/venn1"/>
    <dgm:cxn modelId="{D919D1B1-2C18-4176-9DE6-7C7DA5EDB2F7}" srcId="{634EA6C3-95C1-4715-89D4-0034FC130880}" destId="{BBFBACA2-7DD7-4377-ACE2-0E158F606B00}" srcOrd="3" destOrd="0" parTransId="{AB1E7782-FDD7-4840-8D8C-27489327A8E9}" sibTransId="{72F53311-0457-4048-B1AE-0C3125CA58DC}"/>
    <dgm:cxn modelId="{362F09D1-C00B-48E9-B7B4-884DF17D6638}" type="presOf" srcId="{A194094A-BEA9-4230-A13C-5604FEFA84FB}" destId="{CA8EE901-4FC4-46EC-8A97-2295B59F9C48}" srcOrd="1" destOrd="0" presId="urn:microsoft.com/office/officeart/2005/8/layout/venn1"/>
    <dgm:cxn modelId="{03DE0CB1-CE02-4BF8-8C19-B77D71F13887}" srcId="{634EA6C3-95C1-4715-89D4-0034FC130880}" destId="{A194094A-BEA9-4230-A13C-5604FEFA84FB}" srcOrd="0" destOrd="0" parTransId="{0E02C4E9-311C-4F1E-A188-5CA20D5C43EE}" sibTransId="{110F9C59-EBAE-4651-B67D-0F0BDAC78CB0}"/>
    <dgm:cxn modelId="{61AB987F-C7D6-4028-814A-7569ECA91F16}" srcId="{634EA6C3-95C1-4715-89D4-0034FC130880}" destId="{16B29C61-286F-498C-8418-0C08A92E90BB}" srcOrd="2" destOrd="0" parTransId="{9B81C9FD-EECB-41D4-978E-B619A9EFBF37}" sibTransId="{A6A173ED-9C66-47AC-A4D3-4B968C068616}"/>
    <dgm:cxn modelId="{37BADD7F-0CB1-4638-9F65-8248C26C2D94}" type="presOf" srcId="{8FA02DAF-B944-4FEE-9564-538BCF79885D}" destId="{41A0ECD5-05A8-4666-A822-BE4225151537}" srcOrd="1" destOrd="0" presId="urn:microsoft.com/office/officeart/2005/8/layout/venn1"/>
    <dgm:cxn modelId="{FEFC5314-D415-4DC0-BA65-4FE3DAF69CD6}" type="presOf" srcId="{BBFBACA2-7DD7-4377-ACE2-0E158F606B00}" destId="{13CEC400-A317-4696-971A-1003256E1530}" srcOrd="0" destOrd="0" presId="urn:microsoft.com/office/officeart/2005/8/layout/venn1"/>
    <dgm:cxn modelId="{CB3F7D3B-DA70-45B8-A07C-B3392E654357}" type="presOf" srcId="{A194094A-BEA9-4230-A13C-5604FEFA84FB}" destId="{95D8023F-3535-4CD7-9FEE-71395F6BB1BD}" srcOrd="0" destOrd="0" presId="urn:microsoft.com/office/officeart/2005/8/layout/venn1"/>
    <dgm:cxn modelId="{7003EC4F-6CAA-4634-BC39-488B0F283496}" type="presOf" srcId="{8FA02DAF-B944-4FEE-9564-538BCF79885D}" destId="{E8D450B9-FFAB-4045-9219-022EAC3C39B3}" srcOrd="0" destOrd="0" presId="urn:microsoft.com/office/officeart/2005/8/layout/venn1"/>
    <dgm:cxn modelId="{F7BEE3AA-5B3B-4FAC-9275-FCC653FE1063}" type="presOf" srcId="{16B29C61-286F-498C-8418-0C08A92E90BB}" destId="{1BA55D91-EF97-43E5-92EE-3FA6835DA789}" srcOrd="1" destOrd="0" presId="urn:microsoft.com/office/officeart/2005/8/layout/venn1"/>
    <dgm:cxn modelId="{E96214EF-18CA-4AE7-B51C-6060AB4D07E0}" type="presOf" srcId="{634EA6C3-95C1-4715-89D4-0034FC130880}" destId="{0302BF62-327B-4F48-B475-336B44319C18}" srcOrd="0" destOrd="0" presId="urn:microsoft.com/office/officeart/2005/8/layout/venn1"/>
    <dgm:cxn modelId="{14BEEAD9-3A21-489E-97D8-28CA41A154E8}" type="presParOf" srcId="{0302BF62-327B-4F48-B475-336B44319C18}" destId="{95D8023F-3535-4CD7-9FEE-71395F6BB1BD}" srcOrd="0" destOrd="0" presId="urn:microsoft.com/office/officeart/2005/8/layout/venn1"/>
    <dgm:cxn modelId="{DF1AD6BC-3C41-4ADC-AD5D-1B3132F4348A}" type="presParOf" srcId="{0302BF62-327B-4F48-B475-336B44319C18}" destId="{CA8EE901-4FC4-46EC-8A97-2295B59F9C48}" srcOrd="1" destOrd="0" presId="urn:microsoft.com/office/officeart/2005/8/layout/venn1"/>
    <dgm:cxn modelId="{94D24F68-6E76-48CC-A4B8-F36242ADDE1C}" type="presParOf" srcId="{0302BF62-327B-4F48-B475-336B44319C18}" destId="{E8D450B9-FFAB-4045-9219-022EAC3C39B3}" srcOrd="2" destOrd="0" presId="urn:microsoft.com/office/officeart/2005/8/layout/venn1"/>
    <dgm:cxn modelId="{96C4F347-B92E-4B90-9B20-BAB4ACB39F8B}" type="presParOf" srcId="{0302BF62-327B-4F48-B475-336B44319C18}" destId="{41A0ECD5-05A8-4666-A822-BE4225151537}" srcOrd="3" destOrd="0" presId="urn:microsoft.com/office/officeart/2005/8/layout/venn1"/>
    <dgm:cxn modelId="{AD7CA639-02C7-44C6-9E78-1AB6254D84A4}" type="presParOf" srcId="{0302BF62-327B-4F48-B475-336B44319C18}" destId="{8AD48427-7845-4DDD-A54F-4F6482D4DBAB}" srcOrd="4" destOrd="0" presId="urn:microsoft.com/office/officeart/2005/8/layout/venn1"/>
    <dgm:cxn modelId="{3DC862B5-58B0-4E53-84AB-D762ABCBE336}" type="presParOf" srcId="{0302BF62-327B-4F48-B475-336B44319C18}" destId="{1BA55D91-EF97-43E5-92EE-3FA6835DA789}" srcOrd="5" destOrd="0" presId="urn:microsoft.com/office/officeart/2005/8/layout/venn1"/>
    <dgm:cxn modelId="{47F66F58-C54D-4EEE-A13F-9FAA0BFD5E01}" type="presParOf" srcId="{0302BF62-327B-4F48-B475-336B44319C18}" destId="{13CEC400-A317-4696-971A-1003256E1530}" srcOrd="6" destOrd="0" presId="urn:microsoft.com/office/officeart/2005/8/layout/venn1"/>
    <dgm:cxn modelId="{3297E3FD-11D6-490E-B4A6-5D6FF1A13A29}" type="presParOf" srcId="{0302BF62-327B-4F48-B475-336B44319C18}" destId="{02631964-D675-4851-8026-398379E3C44A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8023F-3535-4CD7-9FEE-71395F6BB1BD}">
      <dsp:nvSpPr>
        <dsp:cNvPr id="0" name=""/>
        <dsp:cNvSpPr/>
      </dsp:nvSpPr>
      <dsp:spPr>
        <a:xfrm>
          <a:off x="3307080" y="45719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Scaling up</a:t>
          </a:r>
        </a:p>
      </dsp:txBody>
      <dsp:txXfrm>
        <a:off x="3581400" y="365759"/>
        <a:ext cx="1828800" cy="754380"/>
      </dsp:txXfrm>
    </dsp:sp>
    <dsp:sp modelId="{E8D450B9-FFAB-4045-9219-022EAC3C39B3}">
      <dsp:nvSpPr>
        <dsp:cNvPr id="0" name=""/>
        <dsp:cNvSpPr/>
      </dsp:nvSpPr>
      <dsp:spPr>
        <a:xfrm>
          <a:off x="4358640" y="1097279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Scale shift</a:t>
          </a:r>
        </a:p>
      </dsp:txBody>
      <dsp:txXfrm>
        <a:off x="5638800" y="1371600"/>
        <a:ext cx="914400" cy="1828800"/>
      </dsp:txXfrm>
    </dsp:sp>
    <dsp:sp modelId="{8AD48427-7845-4DDD-A54F-4F6482D4DBAB}">
      <dsp:nvSpPr>
        <dsp:cNvPr id="0" name=""/>
        <dsp:cNvSpPr/>
      </dsp:nvSpPr>
      <dsp:spPr>
        <a:xfrm>
          <a:off x="3307080" y="2148840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Vertical integration</a:t>
          </a:r>
        </a:p>
      </dsp:txBody>
      <dsp:txXfrm>
        <a:off x="3581400" y="3451860"/>
        <a:ext cx="1828800" cy="754380"/>
      </dsp:txXfrm>
    </dsp:sp>
    <dsp:sp modelId="{13CEC400-A317-4696-971A-1003256E1530}">
      <dsp:nvSpPr>
        <dsp:cNvPr id="0" name=""/>
        <dsp:cNvSpPr/>
      </dsp:nvSpPr>
      <dsp:spPr>
        <a:xfrm>
          <a:off x="2255520" y="1097279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Diffusion</a:t>
          </a:r>
        </a:p>
      </dsp:txBody>
      <dsp:txXfrm>
        <a:off x="2438400" y="1371600"/>
        <a:ext cx="914400" cy="1828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8023F-3535-4CD7-9FEE-71395F6BB1BD}">
      <dsp:nvSpPr>
        <dsp:cNvPr id="0" name=""/>
        <dsp:cNvSpPr/>
      </dsp:nvSpPr>
      <dsp:spPr>
        <a:xfrm>
          <a:off x="3307080" y="45719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Scaling up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(bigger, more)</a:t>
          </a:r>
        </a:p>
      </dsp:txBody>
      <dsp:txXfrm>
        <a:off x="3581400" y="365759"/>
        <a:ext cx="1828800" cy="754380"/>
      </dsp:txXfrm>
    </dsp:sp>
    <dsp:sp modelId="{E8D450B9-FFAB-4045-9219-022EAC3C39B3}">
      <dsp:nvSpPr>
        <dsp:cNvPr id="0" name=""/>
        <dsp:cNvSpPr/>
      </dsp:nvSpPr>
      <dsp:spPr>
        <a:xfrm>
          <a:off x="4358640" y="1097279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Scale shift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(vertical)</a:t>
          </a:r>
        </a:p>
      </dsp:txBody>
      <dsp:txXfrm>
        <a:off x="5638800" y="1371600"/>
        <a:ext cx="914400" cy="1828800"/>
      </dsp:txXfrm>
    </dsp:sp>
    <dsp:sp modelId="{8AD48427-7845-4DDD-A54F-4F6482D4DBAB}">
      <dsp:nvSpPr>
        <dsp:cNvPr id="0" name=""/>
        <dsp:cNvSpPr/>
      </dsp:nvSpPr>
      <dsp:spPr>
        <a:xfrm>
          <a:off x="3307080" y="2148840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Vertical integration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(multi-level)</a:t>
          </a:r>
        </a:p>
      </dsp:txBody>
      <dsp:txXfrm>
        <a:off x="3581400" y="3451860"/>
        <a:ext cx="1828800" cy="754380"/>
      </dsp:txXfrm>
    </dsp:sp>
    <dsp:sp modelId="{13CEC400-A317-4696-971A-1003256E1530}">
      <dsp:nvSpPr>
        <dsp:cNvPr id="0" name=""/>
        <dsp:cNvSpPr/>
      </dsp:nvSpPr>
      <dsp:spPr>
        <a:xfrm>
          <a:off x="2255520" y="1097279"/>
          <a:ext cx="2377440" cy="23774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Diffusion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(horizontal)</a:t>
          </a:r>
        </a:p>
      </dsp:txBody>
      <dsp:txXfrm>
        <a:off x="2438400" y="1371600"/>
        <a:ext cx="914400" cy="182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399EE-9A99-492F-9EAC-F2DCF0F14A4C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B87FF-2711-4BC6-9A55-73C383B08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265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8938" y="685800"/>
            <a:ext cx="60801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8AE349-2AEB-476C-9B28-B1AE8ECA19C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663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41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36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23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2045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2736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5655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9321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2778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000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020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4078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8957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9031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2954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357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A5B0A-6159-4FBD-93CF-DD787CE8320D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411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494B-069B-4104-938B-F60424B586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96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9E675-D6AB-462E-937F-E54C6C4A2BA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230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8C507-0A67-4209-A982-93B78697D86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254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81200"/>
            <a:ext cx="50911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981200"/>
            <a:ext cx="50927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F83C-4962-4D8E-AD27-D646CA17E4A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83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EC9EC-0B2D-41C7-9B4F-38BB076AC3C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76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A4E0-0438-49E5-82A2-E289DE4F62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728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08D05-7B90-4B12-A2DC-97989AC6264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151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144B7-50DF-4F5A-B858-F1D94605418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1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A9CD9-E337-4051-8B03-074BE1765B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417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51218-DEA6-44D9-B317-68C00B6F2C6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11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6163" y="609600"/>
            <a:ext cx="258286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609600"/>
            <a:ext cx="76009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F9F87-52E8-49B9-9202-F1CA2C3A251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57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609600"/>
            <a:ext cx="10336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81200"/>
            <a:ext cx="103362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2813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4488" y="6248400"/>
            <a:ext cx="377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459F2-877D-46D2-A611-2CAB316AFF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ccountabilityresearch.org/publication/doing-accountability-differently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www.internationalbudget.org/wp-content/uploads/Profile-of-SATHI-India-2011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ews.christianaid.org.uk/going-vertical-is-critical-for-success-in-accountable-governance-5b065e5c4214" TargetMode="External"/><Relationship Id="rId5" Type="http://schemas.openxmlformats.org/officeDocument/2006/relationships/hyperlink" Target="https://accountabilityresearch.org/web/wp-content/uploads/2017/12/Accountability-Note1-Dec17.pdf" TargetMode="External"/><Relationship Id="rId4" Type="http://schemas.openxmlformats.org/officeDocument/2006/relationships/hyperlink" Target="https://accountabilityresearch.org/publication/going-vertical-citizen-led-reform-campaigns-in-the-philippine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ccountabilityresearch.org/" TargetMode="External"/><Relationship Id="rId4" Type="http://schemas.openxmlformats.org/officeDocument/2006/relationships/hyperlink" Target="http://www.jonathan-fox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919" y="16626"/>
            <a:ext cx="3266160" cy="1338347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0" y="1338347"/>
            <a:ext cx="12161837" cy="5519653"/>
          </a:xfrm>
          <a:prstGeom prst="rect">
            <a:avLst/>
          </a:prstGeom>
          <a:solidFill>
            <a:srgbClr val="016D9E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000" b="1" dirty="0">
                <a:solidFill>
                  <a:schemeClr val="bg1"/>
                </a:solidFill>
              </a:rPr>
              <a:t>Taking scale into account for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000" b="1" dirty="0">
                <a:solidFill>
                  <a:schemeClr val="bg1"/>
                </a:solidFill>
              </a:rPr>
              <a:t>Transparency, participation &amp; accountability strategies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0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b="1" dirty="0">
                <a:solidFill>
                  <a:schemeClr val="bg1"/>
                </a:solidFill>
              </a:rPr>
              <a:t>SPARK/IBP Webinar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b="1" dirty="0">
                <a:solidFill>
                  <a:schemeClr val="bg1"/>
                </a:solidFill>
              </a:rPr>
              <a:t>July 24, 2018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200" b="1" dirty="0">
                <a:solidFill>
                  <a:schemeClr val="bg1"/>
                </a:solidFill>
              </a:rPr>
              <a:t>Prof. 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1600" dirty="0">
                <a:solidFill>
                  <a:schemeClr val="bg1"/>
                </a:solidFill>
              </a:rPr>
              <a:t>Accountability Research Center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1600" dirty="0">
                <a:solidFill>
                  <a:schemeClr val="bg1"/>
                </a:solidFill>
              </a:rPr>
              <a:t>American University 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1600" dirty="0">
                <a:solidFill>
                  <a:schemeClr val="bg1"/>
                </a:solidFill>
              </a:rPr>
              <a:t>www.accountabilityresearch.org</a:t>
            </a:r>
          </a:p>
        </p:txBody>
      </p:sp>
    </p:spTree>
    <p:extLst>
      <p:ext uri="{BB962C8B-B14F-4D97-AF65-F5344CB8AC3E}">
        <p14:creationId xmlns:p14="http://schemas.microsoft.com/office/powerpoint/2010/main" val="385067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" y="-2286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1" y="-230188"/>
            <a:ext cx="12222957" cy="1601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Why think about scale?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2630" y="1828800"/>
            <a:ext cx="11809489" cy="424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To get beyond fragmented, one-off projects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Scale suggests </a:t>
            </a:r>
            <a:r>
              <a:rPr lang="en-US" sz="2800" b="1" i="1" dirty="0">
                <a:solidFill>
                  <a:srgbClr val="37464B"/>
                </a:solidFill>
              </a:rPr>
              <a:t>impact </a:t>
            </a:r>
            <a:r>
              <a:rPr lang="en-US" sz="2800" b="1" dirty="0">
                <a:solidFill>
                  <a:srgbClr val="37464B"/>
                </a:solidFill>
              </a:rPr>
              <a:t>(more X, bigger Y)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How does this relate to the field of transparency, participation &amp; accountability (TPA)?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It turns out there are </a:t>
            </a:r>
            <a:r>
              <a:rPr lang="en-US" sz="2800" b="1" i="1" dirty="0">
                <a:solidFill>
                  <a:srgbClr val="37464B"/>
                </a:solidFill>
              </a:rPr>
              <a:t>multiple</a:t>
            </a:r>
            <a:r>
              <a:rPr lang="en-US" sz="2800" b="1" dirty="0">
                <a:solidFill>
                  <a:srgbClr val="37464B"/>
                </a:solidFill>
              </a:rPr>
              <a:t> ways of thinking about scale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Just as there are many ways to think about impact…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Key for TPA: How can “taking scale into account” inform practical strategies for </a:t>
            </a:r>
            <a:r>
              <a:rPr lang="en-US" sz="2800" b="1" i="1" dirty="0">
                <a:solidFill>
                  <a:srgbClr val="37464B"/>
                </a:solidFill>
              </a:rPr>
              <a:t>power shifts</a:t>
            </a:r>
            <a:r>
              <a:rPr lang="en-US" sz="2800" b="1" dirty="0">
                <a:solidFill>
                  <a:srgbClr val="37464B"/>
                </a:solidFill>
              </a:rPr>
              <a:t>?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</p:spTree>
    <p:extLst>
      <p:ext uri="{BB962C8B-B14F-4D97-AF65-F5344CB8AC3E}">
        <p14:creationId xmlns:p14="http://schemas.microsoft.com/office/powerpoint/2010/main" val="172618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76771" y="342106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Context: Tactical or strategic approaches?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1119" y="1981200"/>
            <a:ext cx="11811000" cy="411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Tactical approaches focus on tools &amp; address one link in longer causal chains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Strategic approaches take a more systemic approach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Context: Donor-funded TPA initiatives have been dominated by </a:t>
            </a:r>
            <a:r>
              <a:rPr lang="en-US" sz="2800" b="1" i="1" dirty="0">
                <a:solidFill>
                  <a:srgbClr val="37464B"/>
                </a:solidFill>
              </a:rPr>
              <a:t>tactical</a:t>
            </a:r>
            <a:r>
              <a:rPr lang="en-US" sz="2800" b="1" dirty="0">
                <a:solidFill>
                  <a:srgbClr val="37464B"/>
                </a:solidFill>
              </a:rPr>
              <a:t> approaches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SPARK proposes “doing TPA differently” by being more </a:t>
            </a:r>
            <a:r>
              <a:rPr lang="en-US" sz="2800" b="1" i="1" dirty="0">
                <a:solidFill>
                  <a:srgbClr val="37464B"/>
                </a:solidFill>
              </a:rPr>
              <a:t>strategic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b="1" i="1" dirty="0">
              <a:solidFill>
                <a:srgbClr val="37464B"/>
              </a:solidFill>
            </a:endParaRP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</p:spTree>
    <p:extLst>
      <p:ext uri="{BB962C8B-B14F-4D97-AF65-F5344CB8AC3E}">
        <p14:creationId xmlns:p14="http://schemas.microsoft.com/office/powerpoint/2010/main" val="377174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7291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Tactical approaches to TPA: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1120" y="1447800"/>
            <a:ext cx="11963399" cy="450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Fundamentally </a:t>
            </a:r>
            <a:r>
              <a:rPr lang="en-US" sz="2800" b="1" i="1" dirty="0">
                <a:solidFill>
                  <a:srgbClr val="37464B"/>
                </a:solidFill>
              </a:rPr>
              <a:t>tool-led, </a:t>
            </a:r>
            <a:r>
              <a:rPr lang="en-US" sz="2800" b="1" dirty="0">
                <a:solidFill>
                  <a:srgbClr val="37464B"/>
                </a:solidFill>
              </a:rPr>
              <a:t>bounded interventions (e.g., citizen report cards, interface meetings, national budget analysis)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Information alone is expected to inspire collective action or to trigger accountability mechanisms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Citizen voice expected to have sufficient power to influence public sector performance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Exclusive focus either on local or national arenas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Designed to be measurable to satisfy donor “does it work” questions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</p:spTree>
    <p:extLst>
      <p:ext uri="{BB962C8B-B14F-4D97-AF65-F5344CB8AC3E}">
        <p14:creationId xmlns:p14="http://schemas.microsoft.com/office/powerpoint/2010/main" val="182189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Strategic approaches to TPA: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1119" y="1665288"/>
            <a:ext cx="11811000" cy="431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Informed by power analysis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Multiple, coordinated tactics reinforce each other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Focus on enabling environments for collective action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Take the accountability ecosystem into account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Link citizen voice to governmental reforms that bolster public sector responsiveness (voice plus teeth)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Seek synergy between monitoring and advocacy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Link advocacy across multiple levels of governance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These processes are iterative, contested and therefore uneven &amp; therefore measuring impacts requires fresh approaches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</p:spTree>
    <p:extLst>
      <p:ext uri="{BB962C8B-B14F-4D97-AF65-F5344CB8AC3E}">
        <p14:creationId xmlns:p14="http://schemas.microsoft.com/office/powerpoint/2010/main" val="150279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Taking scale into account: Four approaches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8319" y="2286000"/>
            <a:ext cx="1097280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endParaRPr lang="en-US" sz="2800" b="1" dirty="0">
              <a:solidFill>
                <a:srgbClr val="37464B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58738581"/>
              </p:ext>
            </p:extLst>
          </p:nvPr>
        </p:nvGraphicFramePr>
        <p:xfrm>
          <a:off x="1356519" y="1447800"/>
          <a:ext cx="8991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5602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1. Scaling up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37319" y="1665289"/>
            <a:ext cx="11734800" cy="409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Do more of X, or reach more people with Y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Yet transitioning from promising pilots to large programs &amp; policies is easier said than done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Managerial approaches predominate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Scaling up more appropriate for service delivery than for TPA strategies, which involve power shifts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Plus, beware: Evidence shows that as “participatory” programs scale up, “invited spaces” often get watered down or captured 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</p:spTree>
    <p:extLst>
      <p:ext uri="{BB962C8B-B14F-4D97-AF65-F5344CB8AC3E}">
        <p14:creationId xmlns:p14="http://schemas.microsoft.com/office/powerpoint/2010/main" val="318499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11950" y="-163512"/>
            <a:ext cx="12161839" cy="12303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152400"/>
            <a:ext cx="10424321" cy="99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2. Diffusion: Scaling across?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-11949" y="288099"/>
            <a:ext cx="1154947" cy="397701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1119" y="1278699"/>
            <a:ext cx="12039600" cy="474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“Spread or flow of an innovation across actors in a social system”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For spread of </a:t>
            </a:r>
            <a:r>
              <a:rPr lang="en-US" sz="2800" b="1" i="1" dirty="0">
                <a:solidFill>
                  <a:srgbClr val="37464B"/>
                </a:solidFill>
              </a:rPr>
              <a:t>empowerment</a:t>
            </a:r>
            <a:r>
              <a:rPr lang="en-US" sz="2800" b="1" dirty="0">
                <a:solidFill>
                  <a:srgbClr val="37464B"/>
                </a:solidFill>
              </a:rPr>
              <a:t> processes, social movement analysis focuses on diffusion of </a:t>
            </a:r>
            <a:r>
              <a:rPr lang="en-US" sz="2800" b="1" i="1" dirty="0">
                <a:solidFill>
                  <a:srgbClr val="37464B"/>
                </a:solidFill>
              </a:rPr>
              <a:t>collective action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For spread of </a:t>
            </a:r>
            <a:r>
              <a:rPr lang="en-US" sz="2800" b="1" i="1" dirty="0">
                <a:solidFill>
                  <a:srgbClr val="37464B"/>
                </a:solidFill>
              </a:rPr>
              <a:t>pro-accountability</a:t>
            </a:r>
            <a:r>
              <a:rPr lang="en-US" sz="2800" b="1" dirty="0">
                <a:solidFill>
                  <a:srgbClr val="37464B"/>
                </a:solidFill>
              </a:rPr>
              <a:t> institutional change, policy diffusion analysis focuses on how </a:t>
            </a:r>
            <a:r>
              <a:rPr lang="en-US" sz="2800" b="1" i="1" dirty="0">
                <a:solidFill>
                  <a:srgbClr val="37464B"/>
                </a:solidFill>
              </a:rPr>
              <a:t>policy innovation </a:t>
            </a:r>
            <a:r>
              <a:rPr lang="en-US" sz="2800" b="1" dirty="0">
                <a:solidFill>
                  <a:srgbClr val="37464B"/>
                </a:solidFill>
              </a:rPr>
              <a:t>is taken up from one government to another (at subnational or national levels)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For example, consider now large lit on diffusion of participatory budgeting… how does PB change in the process?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</p:spTree>
    <p:extLst>
      <p:ext uri="{BB962C8B-B14F-4D97-AF65-F5344CB8AC3E}">
        <p14:creationId xmlns:p14="http://schemas.microsoft.com/office/powerpoint/2010/main" val="1614468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2555" y="-388307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88307"/>
            <a:ext cx="12161838" cy="16075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228600"/>
            <a:ext cx="10424321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3. Scale shift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81000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8319" y="1676400"/>
            <a:ext cx="11582400" cy="383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“Change in number &amp; level of coordinated collective actions, with new range of actors, targets &amp; claims”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Scale shift - can go upwards or downwards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37464B"/>
                </a:solidFill>
              </a:rPr>
              <a:t>Local =&gt; national or global (“boomerang strategy”)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37464B"/>
                </a:solidFill>
              </a:rPr>
              <a:t>Global or national =&gt; local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Mechanisms: Cross-cultural interlocutors key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Plus lateral diffusion broadens the social/civic base grounding scale shift</a:t>
            </a:r>
          </a:p>
        </p:txBody>
      </p:sp>
    </p:spTree>
    <p:extLst>
      <p:ext uri="{BB962C8B-B14F-4D97-AF65-F5344CB8AC3E}">
        <p14:creationId xmlns:p14="http://schemas.microsoft.com/office/powerpoint/2010/main" val="2795985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611188"/>
            <a:ext cx="12161839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3990"/>
            <a:ext cx="12161838" cy="1828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0"/>
            <a:ext cx="10424321" cy="8536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4. Vertical integration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-794" y="150410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919" y="6172200"/>
            <a:ext cx="1127919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33919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1119" y="1293008"/>
            <a:ext cx="6019006" cy="448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800" b="1" i="1" dirty="0">
                <a:solidFill>
                  <a:srgbClr val="37464B"/>
                </a:solidFill>
              </a:rPr>
              <a:t>Scale differs here because it </a:t>
            </a:r>
            <a:r>
              <a:rPr lang="en-US" sz="2800" b="1" dirty="0">
                <a:solidFill>
                  <a:srgbClr val="37464B"/>
                </a:solidFill>
              </a:rPr>
              <a:t>connects the dots</a:t>
            </a:r>
            <a:r>
              <a:rPr lang="en-US" sz="2800" b="1" i="1" dirty="0">
                <a:solidFill>
                  <a:srgbClr val="37464B"/>
                </a:solidFill>
              </a:rPr>
              <a:t>: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37464B"/>
                </a:solidFill>
              </a:rPr>
              <a:t>Public interest oversight efforts linked across levels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37464B"/>
                </a:solidFill>
              </a:rPr>
              <a:t>Independent monitoring &amp; advocacy inform each other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37464B"/>
                </a:solidFill>
              </a:rPr>
              <a:t>Even “partial” vertical integration can add leverage (</a:t>
            </a:r>
            <a:r>
              <a:rPr lang="en-US" sz="2800" b="1" dirty="0" err="1">
                <a:solidFill>
                  <a:srgbClr val="37464B"/>
                </a:solidFill>
              </a:rPr>
              <a:t>e.g</a:t>
            </a:r>
            <a:r>
              <a:rPr lang="en-US" sz="2800" b="1" dirty="0">
                <a:solidFill>
                  <a:srgbClr val="37464B"/>
                </a:solidFill>
              </a:rPr>
              <a:t>, linking just two levels)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37464B"/>
              </a:solidFill>
            </a:endParaRPr>
          </a:p>
        </p:txBody>
      </p:sp>
      <p:pic>
        <p:nvPicPr>
          <p:cNvPr id="14" name="Picture 2" descr="C:\Users\jafox\Documents\DOCS\GPSA_WB\Acct_ecosystems_workshop\U4\Fox_Issue_Paper_Figure_1_vertical integration 6-3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6" y="1064810"/>
            <a:ext cx="6081712" cy="510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675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2555" y="-388307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88307"/>
            <a:ext cx="12161838" cy="15313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152400"/>
            <a:ext cx="10881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Vertical integration &amp; advocacy challenges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04800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8319" y="1524000"/>
            <a:ext cx="10972799" cy="392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How to address causes, not just symptoms of accountability failures?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How can strategies address the often vertically integrated nature of anti-accountability power structures?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How to address “squeezing the balloon” &amp; identify where public sector decisions are really made? (follow the money)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How can broadening the civic base w social inclusion bolster multi-level advocacy? (diffusion plus scale shift)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For multi-actor advocacy initiatives to gain leverage, how can the whole become greater than the sum of the parts? </a:t>
            </a:r>
          </a:p>
        </p:txBody>
      </p:sp>
    </p:spTree>
    <p:extLst>
      <p:ext uri="{BB962C8B-B14F-4D97-AF65-F5344CB8AC3E}">
        <p14:creationId xmlns:p14="http://schemas.microsoft.com/office/powerpoint/2010/main" val="394576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2555" y="-388307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88307"/>
            <a:ext cx="12161838" cy="15313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152400"/>
            <a:ext cx="10881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Cases of vertical integration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04800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3400" y="1440493"/>
            <a:ext cx="10972799" cy="364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b="1" dirty="0">
              <a:solidFill>
                <a:srgbClr val="37464B"/>
              </a:solidFill>
              <a:hlinkClick r:id="rId4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  <a:hlinkClick r:id="rId4"/>
              </a:rPr>
              <a:t>Philippines</a:t>
            </a:r>
            <a:r>
              <a:rPr lang="en-US" b="1" dirty="0">
                <a:solidFill>
                  <a:srgbClr val="37464B"/>
                </a:solidFill>
              </a:rPr>
              <a:t> – Textbook Count (monitored full “supply chain”)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  <a:hlinkClick r:id="rId5"/>
              </a:rPr>
              <a:t>Ghana</a:t>
            </a:r>
            <a:r>
              <a:rPr lang="en-US" b="1" dirty="0">
                <a:solidFill>
                  <a:srgbClr val="37464B"/>
                </a:solidFill>
              </a:rPr>
              <a:t> – CSO Platform on IMF Bailout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  <a:hlinkClick r:id="rId6"/>
              </a:rPr>
              <a:t>Nigeria</a:t>
            </a:r>
            <a:r>
              <a:rPr lang="en-US" b="1" dirty="0">
                <a:solidFill>
                  <a:srgbClr val="37464B"/>
                </a:solidFill>
              </a:rPr>
              <a:t> – Anambra state (links community to state </a:t>
            </a:r>
            <a:r>
              <a:rPr lang="en-US" b="1" dirty="0" err="1">
                <a:solidFill>
                  <a:srgbClr val="37464B"/>
                </a:solidFill>
              </a:rPr>
              <a:t>govt</a:t>
            </a:r>
            <a:r>
              <a:rPr lang="en-US" b="1" dirty="0">
                <a:solidFill>
                  <a:srgbClr val="37464B"/>
                </a:solidFill>
              </a:rPr>
              <a:t> advocacy)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  <a:hlinkClick r:id="rId7"/>
              </a:rPr>
              <a:t>India</a:t>
            </a:r>
            <a:r>
              <a:rPr lang="en-US" b="1" dirty="0">
                <a:solidFill>
                  <a:srgbClr val="37464B"/>
                </a:solidFill>
              </a:rPr>
              <a:t> – SATHI (grassroots clinic monitoring &amp; state advocacy)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  <a:hlinkClick r:id="rId7"/>
              </a:rPr>
              <a:t>Guatemala</a:t>
            </a:r>
            <a:r>
              <a:rPr lang="en-US" b="1" dirty="0">
                <a:solidFill>
                  <a:srgbClr val="37464B"/>
                </a:solidFill>
              </a:rPr>
              <a:t> – CEGSS – (municipal-district health system monitoring)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  <a:hlinkClick r:id="rId8"/>
              </a:rPr>
              <a:t>Mexico</a:t>
            </a:r>
            <a:r>
              <a:rPr lang="en-US" b="1" dirty="0">
                <a:solidFill>
                  <a:srgbClr val="37464B"/>
                </a:solidFill>
              </a:rPr>
              <a:t> – Community Food Councils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64B"/>
                </a:solidFill>
              </a:rPr>
              <a:t>What other cases come to mind?</a:t>
            </a:r>
          </a:p>
        </p:txBody>
      </p:sp>
    </p:spTree>
    <p:extLst>
      <p:ext uri="{BB962C8B-B14F-4D97-AF65-F5344CB8AC3E}">
        <p14:creationId xmlns:p14="http://schemas.microsoft.com/office/powerpoint/2010/main" val="336432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2555" y="-388307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88307"/>
            <a:ext cx="12161838" cy="16075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228600"/>
            <a:ext cx="10881520" cy="674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2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Recap: Taking scale into account from four directions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81000"/>
            <a:ext cx="1066800" cy="3048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8319" y="1600200"/>
            <a:ext cx="11125200" cy="396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i="1" dirty="0">
                <a:solidFill>
                  <a:srgbClr val="37464B"/>
                </a:solidFill>
              </a:rPr>
              <a:t>Scaling up</a:t>
            </a:r>
            <a:r>
              <a:rPr lang="en-US" sz="2800" b="1" dirty="0">
                <a:solidFill>
                  <a:srgbClr val="37464B"/>
                </a:solidFill>
              </a:rPr>
              <a:t>: Bigger can be better – or can get watered down</a:t>
            </a:r>
          </a:p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i="1" dirty="0">
                <a:solidFill>
                  <a:srgbClr val="37464B"/>
                </a:solidFill>
              </a:rPr>
              <a:t>Diffusion</a:t>
            </a:r>
            <a:r>
              <a:rPr lang="en-US" sz="2800" b="1" dirty="0">
                <a:solidFill>
                  <a:srgbClr val="37464B"/>
                </a:solidFill>
              </a:rPr>
              <a:t>: Innovations can travel across both state and society – though may get transformed in the process</a:t>
            </a:r>
          </a:p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i="1" dirty="0">
                <a:solidFill>
                  <a:srgbClr val="37464B"/>
                </a:solidFill>
              </a:rPr>
              <a:t>Scale shift</a:t>
            </a:r>
            <a:r>
              <a:rPr lang="en-US" sz="2800" b="1" dirty="0">
                <a:solidFill>
                  <a:srgbClr val="37464B"/>
                </a:solidFill>
              </a:rPr>
              <a:t>: Change strategies adapt by shifting levels of action to find new targets </a:t>
            </a:r>
          </a:p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i="1" dirty="0">
                <a:solidFill>
                  <a:srgbClr val="37464B"/>
                </a:solidFill>
              </a:rPr>
              <a:t>Vertical integration</a:t>
            </a:r>
            <a:r>
              <a:rPr lang="en-US" sz="2800" b="1" dirty="0">
                <a:solidFill>
                  <a:srgbClr val="37464B"/>
                </a:solidFill>
              </a:rPr>
              <a:t>: Monitoring &amp; advocacy builds on scale shift when it’s multi-level, &amp; builds on diffusion when it broadens social base with social inclusion</a:t>
            </a:r>
          </a:p>
        </p:txBody>
      </p:sp>
    </p:spTree>
    <p:extLst>
      <p:ext uri="{BB962C8B-B14F-4D97-AF65-F5344CB8AC3E}">
        <p14:creationId xmlns:p14="http://schemas.microsoft.com/office/powerpoint/2010/main" val="877651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Threading the E&amp;A needle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8319" y="2286000"/>
            <a:ext cx="1097280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endParaRPr lang="en-US" sz="2800" b="1" dirty="0">
              <a:solidFill>
                <a:srgbClr val="37464B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626895192"/>
              </p:ext>
            </p:extLst>
          </p:nvPr>
        </p:nvGraphicFramePr>
        <p:xfrm>
          <a:off x="1356519" y="1447800"/>
          <a:ext cx="8991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31124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2555" y="-388307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80999"/>
            <a:ext cx="12161838" cy="13715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76200"/>
            <a:ext cx="11016284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2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To sum up: How to bring together power &amp; scale?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228600"/>
            <a:ext cx="1066800" cy="3048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 dirty="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July 24, 2018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42119" y="1981200"/>
            <a:ext cx="11430000" cy="319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dirty="0">
                <a:solidFill>
                  <a:srgbClr val="37464B"/>
                </a:solidFill>
              </a:rPr>
              <a:t>Scaling up: Implicitly promoted from above, more focused on activities than power</a:t>
            </a:r>
          </a:p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dirty="0">
                <a:solidFill>
                  <a:srgbClr val="37464B"/>
                </a:solidFill>
              </a:rPr>
              <a:t>Diffusion: Can broaden the social/civic base &amp; be promoted either from above, below or laterally</a:t>
            </a:r>
          </a:p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dirty="0">
                <a:solidFill>
                  <a:srgbClr val="37464B"/>
                </a:solidFill>
              </a:rPr>
              <a:t>Scale shift: Contests power by targeting bottlenecks </a:t>
            </a:r>
          </a:p>
          <a:p>
            <a:pPr marL="971550" lvl="1" indent="-514350" eaLnBrk="1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arenR"/>
            </a:pPr>
            <a:r>
              <a:rPr lang="en-US" sz="2800" b="1" dirty="0">
                <a:solidFill>
                  <a:srgbClr val="37464B"/>
                </a:solidFill>
              </a:rPr>
              <a:t>Vertical integration: Connects the dots to inform &amp; target causes, not just symptoms of accountability failures</a:t>
            </a:r>
          </a:p>
        </p:txBody>
      </p:sp>
    </p:spTree>
    <p:extLst>
      <p:ext uri="{BB962C8B-B14F-4D97-AF65-F5344CB8AC3E}">
        <p14:creationId xmlns:p14="http://schemas.microsoft.com/office/powerpoint/2010/main" val="3083911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30896" y="0"/>
            <a:ext cx="12161838" cy="6858000"/>
          </a:xfrm>
          <a:prstGeom prst="rect">
            <a:avLst/>
          </a:prstGeom>
          <a:solidFill>
            <a:srgbClr val="EDB13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 dirty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-30896" y="0"/>
            <a:ext cx="12192734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2560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166688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25605" name="Subtitle 2"/>
          <p:cNvSpPr>
            <a:spLocks/>
          </p:cNvSpPr>
          <p:nvPr/>
        </p:nvSpPr>
        <p:spPr bwMode="auto">
          <a:xfrm>
            <a:off x="2971800" y="3810000"/>
            <a:ext cx="6248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29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fox@american.edu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4"/>
              </a:rPr>
              <a:t>www.jonathan-fox.org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5"/>
              </a:rPr>
              <a:t>www.accountabilityresearch.org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971800" y="1905000"/>
            <a:ext cx="6248400" cy="15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DB13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  <a:cs typeface="Leelawadee" panose="020B0502040204020203" pitchFamily="34" charset="-34"/>
              </a:rPr>
              <a:t>Comments welcome - 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19681</TotalTime>
  <Words>1008</Words>
  <Application>Microsoft Office PowerPoint</Application>
  <PresentationFormat>Custom</PresentationFormat>
  <Paragraphs>137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Leelawadee</vt:lpstr>
      <vt:lpstr>Wingdings</vt:lpstr>
      <vt:lpstr>ヒラギノ角ゴ Pro W3</vt:lpstr>
      <vt:lpstr>Blank Presentation</vt:lpstr>
      <vt:lpstr>PowerPoint Presentation</vt:lpstr>
      <vt:lpstr>Why think about scale?</vt:lpstr>
      <vt:lpstr> Context: Tactical or strategic approaches?</vt:lpstr>
      <vt:lpstr>Tactical approaches to TPA:</vt:lpstr>
      <vt:lpstr>Strategic approaches to TPA:</vt:lpstr>
      <vt:lpstr>Taking scale into account: Four approaches</vt:lpstr>
      <vt:lpstr>1. Scaling up</vt:lpstr>
      <vt:lpstr>2. Diffusion: Scaling across?</vt:lpstr>
      <vt:lpstr>3. Scale shift</vt:lpstr>
      <vt:lpstr>4. Vertical integration</vt:lpstr>
      <vt:lpstr>Vertical integration &amp; advocacy challenges</vt:lpstr>
      <vt:lpstr>Cases of vertical integration</vt:lpstr>
      <vt:lpstr>Recap: Taking scale into account from four directions</vt:lpstr>
      <vt:lpstr>Threading the E&amp;A needle</vt:lpstr>
      <vt:lpstr>To sum up: How to bring together power &amp; scale?</vt:lpstr>
      <vt:lpstr>PowerPoint Presentation</vt:lpstr>
    </vt:vector>
  </TitlesOfParts>
  <Company>Thomas Klinedinst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Klinedinst</dc:creator>
  <cp:lastModifiedBy>Jonathan Fox</cp:lastModifiedBy>
  <cp:revision>492</cp:revision>
  <dcterms:created xsi:type="dcterms:W3CDTF">2016-12-07T17:47:42Z</dcterms:created>
  <dcterms:modified xsi:type="dcterms:W3CDTF">2018-08-07T13:37:00Z</dcterms:modified>
</cp:coreProperties>
</file>