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7" r:id="rId2"/>
    <p:sldId id="312" r:id="rId3"/>
    <p:sldId id="368" r:id="rId4"/>
    <p:sldId id="383" r:id="rId5"/>
    <p:sldId id="385" r:id="rId6"/>
    <p:sldId id="386" r:id="rId7"/>
    <p:sldId id="388" r:id="rId8"/>
    <p:sldId id="389" r:id="rId9"/>
    <p:sldId id="390" r:id="rId10"/>
    <p:sldId id="392" r:id="rId11"/>
    <p:sldId id="384" r:id="rId12"/>
    <p:sldId id="387" r:id="rId13"/>
    <p:sldId id="266" r:id="rId14"/>
  </p:sldIdLst>
  <p:sldSz cx="12161838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Fischer-Mackey" initials="JF" lastIdx="5" clrIdx="0">
    <p:extLst>
      <p:ext uri="{19B8F6BF-5375-455C-9EA6-DF929625EA0E}">
        <p15:presenceInfo xmlns:p15="http://schemas.microsoft.com/office/powerpoint/2012/main" userId="120c31c2df01e87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D9E"/>
    <a:srgbClr val="F5D493"/>
    <a:srgbClr val="EDB137"/>
    <a:srgbClr val="374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4B178B-3F0D-4366-B63A-199142E48A14}" v="5" dt="2018-05-02T18:12:17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1" autoAdjust="0"/>
    <p:restoredTop sz="89297" autoAdjust="0"/>
  </p:normalViewPr>
  <p:slideViewPr>
    <p:cSldViewPr>
      <p:cViewPr varScale="1">
        <p:scale>
          <a:sx n="117" d="100"/>
          <a:sy n="117" d="100"/>
        </p:scale>
        <p:origin x="33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-238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399EE-9A99-492F-9EAC-F2DCF0F14A4C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B87FF-2711-4BC6-9A55-73C383B0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5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8938" y="685800"/>
            <a:ext cx="60801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8AE349-2AEB-476C-9B28-B1AE8ECA19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63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BEF7A-CF73-45BD-8439-ED0704D9937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417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255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655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97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6250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69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616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057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4530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216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7658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478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A5B0A-6159-4FBD-93CF-DD787CE8320D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411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5" y="1122363"/>
            <a:ext cx="91201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3602038"/>
            <a:ext cx="91201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C494B-069B-4104-938B-F60424B58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965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9E675-D6AB-462E-937F-E54C6C4A2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30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1709738"/>
            <a:ext cx="104886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63" y="4589463"/>
            <a:ext cx="104886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8C507-0A67-4209-A982-93B78697D8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54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81200"/>
            <a:ext cx="50911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325" y="1981200"/>
            <a:ext cx="50927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CF83C-4962-4D8E-AD27-D646CA17E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35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861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1163"/>
            <a:ext cx="51450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505075"/>
            <a:ext cx="51450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325" y="1681163"/>
            <a:ext cx="51704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325" y="2505075"/>
            <a:ext cx="51704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EC9EC-0B2D-41C7-9B4F-38BB076AC3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69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0A4E0-0438-49E5-82A2-E289DE4F62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28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08D05-7B90-4B12-A2DC-97989AC626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51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144B7-50DF-4F5A-B858-F1D9460541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01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A9CD9-E337-4051-8B03-074BE1765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17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51218-DEA6-44D9-B317-68C00B6F2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13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6163" y="609600"/>
            <a:ext cx="258286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2813" y="609600"/>
            <a:ext cx="76009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F9F87-52E8-49B9-9202-F1CA2C3A25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57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609600"/>
            <a:ext cx="103362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81200"/>
            <a:ext cx="103362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2813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4488" y="6248400"/>
            <a:ext cx="377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3788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26459F2-877D-46D2-A611-2CAB316AFF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ccountabilityresearch.org/" TargetMode="External"/><Relationship Id="rId4" Type="http://schemas.openxmlformats.org/officeDocument/2006/relationships/hyperlink" Target="http://www.jonathan-fox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919" y="16626"/>
            <a:ext cx="3266160" cy="1338347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5129" name="Subtitle 2"/>
          <p:cNvSpPr>
            <a:spLocks/>
          </p:cNvSpPr>
          <p:nvPr/>
        </p:nvSpPr>
        <p:spPr bwMode="auto">
          <a:xfrm>
            <a:off x="0" y="1338347"/>
            <a:ext cx="12161837" cy="5519653"/>
          </a:xfrm>
          <a:prstGeom prst="rect">
            <a:avLst/>
          </a:prstGeom>
          <a:solidFill>
            <a:srgbClr val="016D9E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000" b="1" dirty="0">
                <a:solidFill>
                  <a:schemeClr val="bg1"/>
                </a:solidFill>
              </a:rPr>
              <a:t>Social accountability: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000" b="1" dirty="0">
                <a:solidFill>
                  <a:schemeClr val="bg1"/>
                </a:solidFill>
              </a:rPr>
              <a:t>Lessons learned and next steps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0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3000" b="1" dirty="0">
                <a:solidFill>
                  <a:schemeClr val="bg1"/>
                </a:solidFill>
              </a:rPr>
              <a:t>UNICEF webinar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b="1" dirty="0">
                <a:solidFill>
                  <a:schemeClr val="bg1"/>
                </a:solidFill>
              </a:rPr>
              <a:t>May 2, 2018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200" b="1" dirty="0">
                <a:solidFill>
                  <a:schemeClr val="bg1"/>
                </a:solidFill>
              </a:rPr>
              <a:t>Prof. 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1600" dirty="0">
                <a:solidFill>
                  <a:schemeClr val="bg1"/>
                </a:solidFill>
              </a:rPr>
              <a:t>Director, Accountability Research Center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1600" dirty="0">
                <a:solidFill>
                  <a:schemeClr val="bg1"/>
                </a:solidFill>
              </a:rPr>
              <a:t>American University 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1600" dirty="0">
                <a:solidFill>
                  <a:schemeClr val="bg1"/>
                </a:solidFill>
              </a:rPr>
              <a:t>www.accountabilityresearch.org</a:t>
            </a:r>
          </a:p>
        </p:txBody>
      </p:sp>
    </p:spTree>
    <p:extLst>
      <p:ext uri="{BB962C8B-B14F-4D97-AF65-F5344CB8AC3E}">
        <p14:creationId xmlns:p14="http://schemas.microsoft.com/office/powerpoint/2010/main" val="385067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What is social accountability?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37319" y="2055469"/>
            <a:ext cx="11353801" cy="442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000" b="1" dirty="0">
                <a:solidFill>
                  <a:srgbClr val="37464B"/>
                </a:solidFill>
              </a:rPr>
              <a:t>Social accountability strategies try to improve institutional performance</a:t>
            </a:r>
          </a:p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000" b="1" dirty="0">
                <a:solidFill>
                  <a:srgbClr val="37464B"/>
                </a:solidFill>
              </a:rPr>
              <a:t>by bolstering both:</a:t>
            </a:r>
          </a:p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endParaRPr lang="en-US" sz="2000" b="1" dirty="0">
              <a:solidFill>
                <a:srgbClr val="37464B"/>
              </a:solidFill>
            </a:endParaRP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37464B"/>
                </a:solidFill>
              </a:rPr>
              <a:t>Citizen engagement (voice) and 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37464B"/>
                </a:solidFill>
              </a:rPr>
              <a:t>Public responsiveness of governments and corporations (teeth)</a:t>
            </a:r>
          </a:p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endParaRPr lang="en-US" sz="2000" b="1" dirty="0">
              <a:solidFill>
                <a:srgbClr val="37464B"/>
              </a:solidFill>
            </a:endParaRPr>
          </a:p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000" b="1" dirty="0">
                <a:solidFill>
                  <a:srgbClr val="37464B"/>
                </a:solidFill>
              </a:rPr>
              <a:t>In practice, what does this mean?</a:t>
            </a:r>
          </a:p>
          <a:p>
            <a:pPr marL="1257300" lvl="2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37464B"/>
              </a:solidFill>
            </a:endParaRPr>
          </a:p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endParaRPr lang="en-US" sz="2000" b="1" dirty="0">
              <a:solidFill>
                <a:srgbClr val="37464B"/>
              </a:solidFill>
            </a:endParaRPr>
          </a:p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endParaRPr lang="en-US" sz="2000" b="1" dirty="0">
              <a:solidFill>
                <a:srgbClr val="37464B"/>
              </a:solidFill>
            </a:endParaRPr>
          </a:p>
          <a:p>
            <a:pPr lvl="2" eaLnBrk="1" hangingPunct="1">
              <a:lnSpc>
                <a:spcPct val="90000"/>
              </a:lnSpc>
              <a:spcBef>
                <a:spcPts val="1000"/>
              </a:spcBef>
            </a:pPr>
            <a:endParaRPr lang="en-US" sz="2000" b="1" dirty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</p:spTree>
    <p:extLst>
      <p:ext uri="{BB962C8B-B14F-4D97-AF65-F5344CB8AC3E}">
        <p14:creationId xmlns:p14="http://schemas.microsoft.com/office/powerpoint/2010/main" val="96722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 err="1">
                <a:solidFill>
                  <a:srgbClr val="016D9E"/>
                </a:solidFill>
                <a:cs typeface="Leelawadee" panose="020B0502040204020203" pitchFamily="34" charset="-34"/>
              </a:rPr>
              <a:t>SAcc</a:t>
            </a:r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 is an evolving umbrella category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65919" y="2133600"/>
            <a:ext cx="10972800" cy="280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Citizen monitoring/oversight/feedback on public sector performance 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User-centered public information access/dissemination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Public complaint &amp; grievance redress mechanisms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Citizen participation in resource allocation decisions, such as participatory budgeting</a:t>
            </a:r>
          </a:p>
        </p:txBody>
      </p:sp>
    </p:spTree>
    <p:extLst>
      <p:ext uri="{BB962C8B-B14F-4D97-AF65-F5344CB8AC3E}">
        <p14:creationId xmlns:p14="http://schemas.microsoft.com/office/powerpoint/2010/main" val="3456027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What does the evidence of </a:t>
            </a:r>
            <a:r>
              <a:rPr lang="en-US" altLang="en-US" sz="3500" b="1" i="1" dirty="0" err="1">
                <a:solidFill>
                  <a:srgbClr val="016D9E"/>
                </a:solidFill>
                <a:cs typeface="Leelawadee" panose="020B0502040204020203" pitchFamily="34" charset="-34"/>
              </a:rPr>
              <a:t>SAcc</a:t>
            </a:r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 impact tell us?</a:t>
            </a:r>
            <a:b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</a:br>
            <a:endParaRPr lang="en-US" altLang="en-US" sz="3500" b="1" i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65919" y="1981200"/>
            <a:ext cx="11277600" cy="434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Large int’l orgs begin promoting </a:t>
            </a:r>
            <a:r>
              <a:rPr lang="en-US" sz="2800" b="1" dirty="0" err="1">
                <a:solidFill>
                  <a:srgbClr val="37464B"/>
                </a:solidFill>
              </a:rPr>
              <a:t>SAcc</a:t>
            </a:r>
            <a:r>
              <a:rPr lang="en-US" sz="2800" b="1" dirty="0">
                <a:solidFill>
                  <a:srgbClr val="37464B"/>
                </a:solidFill>
              </a:rPr>
              <a:t> in 2002 (CARE’s CSC)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National initiatives came first (e.g., Mexico, Brazil)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2004 WDR on service delivery recognizes citizen voice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After many excellent literature reviews…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The evidence is mixed - now what?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37464B"/>
                </a:solidFill>
              </a:rPr>
              <a:t>Rethink</a:t>
            </a:r>
            <a:r>
              <a:rPr lang="en-US" sz="2800" b="1" dirty="0">
                <a:solidFill>
                  <a:srgbClr val="37464B"/>
                </a:solidFill>
              </a:rPr>
              <a:t> the evidence to address the “what next?” question…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099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dirty="0"/>
              <a:t> </a:t>
            </a:r>
            <a:r>
              <a:rPr lang="en-US" dirty="0" err="1"/>
              <a:t>exper</a:t>
            </a:r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05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Low impact </a:t>
            </a:r>
            <a:r>
              <a:rPr lang="en-US" altLang="en-US" sz="3500" b="1" i="1" dirty="0" err="1">
                <a:solidFill>
                  <a:srgbClr val="016D9E"/>
                </a:solidFill>
                <a:cs typeface="Leelawadee" panose="020B0502040204020203" pitchFamily="34" charset="-34"/>
              </a:rPr>
              <a:t>SAcc</a:t>
            </a:r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 experiences show that…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13519" y="2286000"/>
            <a:ext cx="11506199" cy="2932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Information provision is not enough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Light touch interventions rarely sustain collective action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Community-based monitoring often lacks bite 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Induced participation in local development is vulnerable to elite capture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212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dirty="0"/>
              <a:t> </a:t>
            </a:r>
            <a:r>
              <a:rPr lang="en-US" dirty="0" err="1"/>
              <a:t>exper</a:t>
            </a:r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05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Rethink what the </a:t>
            </a:r>
            <a:r>
              <a:rPr lang="en-US" altLang="en-US" sz="3500" b="1" i="1" dirty="0" err="1">
                <a:solidFill>
                  <a:srgbClr val="016D9E"/>
                </a:solidFill>
                <a:cs typeface="Leelawadee" panose="020B0502040204020203" pitchFamily="34" charset="-34"/>
              </a:rPr>
              <a:t>evals</a:t>
            </a:r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 evaluate…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13519" y="2286000"/>
            <a:ext cx="11506199" cy="219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3200" b="1" dirty="0" err="1">
                <a:solidFill>
                  <a:srgbClr val="37464B"/>
                </a:solidFill>
              </a:rPr>
              <a:t>SAcc</a:t>
            </a:r>
            <a:r>
              <a:rPr lang="en-US" sz="3200" b="1" dirty="0">
                <a:solidFill>
                  <a:srgbClr val="37464B"/>
                </a:solidFill>
              </a:rPr>
              <a:t> includes two very distinct approaches: 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sz="3200" b="1" dirty="0">
                <a:solidFill>
                  <a:srgbClr val="37464B"/>
                </a:solidFill>
              </a:rPr>
              <a:t>Tactical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sz="3200" b="1" dirty="0">
                <a:solidFill>
                  <a:srgbClr val="37464B"/>
                </a:solidFill>
              </a:rPr>
              <a:t>Strategic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sz="2800" b="1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28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dirty="0"/>
              <a:t> </a:t>
            </a:r>
            <a:r>
              <a:rPr lang="en-US" dirty="0" err="1"/>
              <a:t>exper</a:t>
            </a:r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05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Tactical </a:t>
            </a:r>
            <a:r>
              <a:rPr lang="en-US" altLang="en-US" sz="3500" b="1" i="1" dirty="0" err="1">
                <a:solidFill>
                  <a:srgbClr val="016D9E"/>
                </a:solidFill>
                <a:cs typeface="Leelawadee" panose="020B0502040204020203" pitchFamily="34" charset="-34"/>
              </a:rPr>
              <a:t>SAcc</a:t>
            </a:r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 approaches involve: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16359" y="2133600"/>
            <a:ext cx="10850960" cy="331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Bounded interventions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Citizen voice as the sole driver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Assumption that information provision alone will inspire collective action with sufficient power to influence public sector performance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Exclusive focus on local arenas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Therefore more straightforward to evaluate</a:t>
            </a:r>
          </a:p>
        </p:txBody>
      </p:sp>
    </p:spTree>
    <p:extLst>
      <p:ext uri="{BB962C8B-B14F-4D97-AF65-F5344CB8AC3E}">
        <p14:creationId xmlns:p14="http://schemas.microsoft.com/office/powerpoint/2010/main" val="3746596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4572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dirty="0"/>
              <a:t> </a:t>
            </a:r>
            <a:r>
              <a:rPr lang="en-US" dirty="0" err="1"/>
              <a:t>exper</a:t>
            </a:r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05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Strategic </a:t>
            </a:r>
            <a:r>
              <a:rPr lang="en-US" altLang="en-US" sz="3500" b="1" i="1" dirty="0" err="1">
                <a:solidFill>
                  <a:srgbClr val="016D9E"/>
                </a:solidFill>
                <a:cs typeface="Leelawadee" panose="020B0502040204020203" pitchFamily="34" charset="-34"/>
              </a:rPr>
              <a:t>SAcc</a:t>
            </a:r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 approaches involve: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70719" y="1893888"/>
            <a:ext cx="10896600" cy="326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Multi-pronged: Multiple, coordinated tactics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Enabling environments for voice: To reduce perceived risks of collective action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Governmental reforms that bolster public sector responsiveness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Taking scale into account: Vertical integration of monitoring &amp; advocacy, plus geographic &amp; social inclusion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Realistic assessment measures: Because building accountability involves iterative, contested &amp; therefore uneven processes</a:t>
            </a:r>
          </a:p>
        </p:txBody>
      </p:sp>
    </p:spTree>
    <p:extLst>
      <p:ext uri="{BB962C8B-B14F-4D97-AF65-F5344CB8AC3E}">
        <p14:creationId xmlns:p14="http://schemas.microsoft.com/office/powerpoint/2010/main" val="660884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4572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dirty="0"/>
              <a:t> </a:t>
            </a:r>
            <a:r>
              <a:rPr lang="en-US" dirty="0" err="1"/>
              <a:t>exper</a:t>
            </a:r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05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To follow up, links include: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89719" y="2057401"/>
            <a:ext cx="11201400" cy="450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On tactical vs strategic approaches: See 2015 open source article in </a:t>
            </a:r>
            <a:r>
              <a:rPr lang="en-US" b="1" u="sng" dirty="0">
                <a:solidFill>
                  <a:srgbClr val="37464B"/>
                </a:solidFill>
              </a:rPr>
              <a:t>World Development</a:t>
            </a:r>
            <a:r>
              <a:rPr lang="en-US" b="1" dirty="0">
                <a:solidFill>
                  <a:srgbClr val="37464B"/>
                </a:solidFill>
              </a:rPr>
              <a:t>: “</a:t>
            </a:r>
            <a:r>
              <a:rPr lang="en-US" b="1" dirty="0" err="1">
                <a:solidFill>
                  <a:srgbClr val="37464B"/>
                </a:solidFill>
              </a:rPr>
              <a:t>SAcc</a:t>
            </a:r>
            <a:r>
              <a:rPr lang="en-US" b="1" dirty="0">
                <a:solidFill>
                  <a:srgbClr val="37464B"/>
                </a:solidFill>
              </a:rPr>
              <a:t>: What does the evidence really say?”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On multi-level strategies (“vertical integration”), see U4 Report “Doing Accountability Differently,” &amp; IDS report “Scaling Accountability,” plus G-Watch reports from the Philippines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On lessons from civic tech experiments, see Peixoto &amp; Fox, 2016 WDR Background Paper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37464B"/>
                </a:solidFill>
              </a:rPr>
              <a:t>On the political construction of “accountability keywords,” see recent </a:t>
            </a:r>
            <a:r>
              <a:rPr lang="en-US" b="1" dirty="0" err="1">
                <a:solidFill>
                  <a:srgbClr val="37464B"/>
                </a:solidFill>
              </a:rPr>
              <a:t>TICTeC</a:t>
            </a:r>
            <a:r>
              <a:rPr lang="en-US" b="1" dirty="0">
                <a:solidFill>
                  <a:srgbClr val="37464B"/>
                </a:solidFill>
              </a:rPr>
              <a:t> talk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sz="2800" b="1" dirty="0">
              <a:solidFill>
                <a:srgbClr val="37464B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sz="2800" b="1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56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4572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dirty="0"/>
              <a:t> </a:t>
            </a:r>
            <a:r>
              <a:rPr lang="en-US" dirty="0" err="1"/>
              <a:t>exper</a:t>
            </a:r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05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Looking ahead, </a:t>
            </a:r>
            <a:r>
              <a:rPr lang="en-US" altLang="en-US" sz="3500" b="1" i="1" dirty="0" err="1">
                <a:solidFill>
                  <a:srgbClr val="016D9E"/>
                </a:solidFill>
                <a:cs typeface="Leelawadee" panose="020B0502040204020203" pitchFamily="34" charset="-34"/>
              </a:rPr>
              <a:t>SAcc</a:t>
            </a:r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 2.0 questions include: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37319" y="1600200"/>
            <a:ext cx="11963400" cy="512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What </a:t>
            </a:r>
            <a:r>
              <a:rPr lang="en-US" sz="2800" b="1" i="1" dirty="0">
                <a:solidFill>
                  <a:srgbClr val="37464B"/>
                </a:solidFill>
              </a:rPr>
              <a:t>kind</a:t>
            </a:r>
            <a:r>
              <a:rPr lang="en-US" sz="2800" b="1" dirty="0">
                <a:solidFill>
                  <a:srgbClr val="37464B"/>
                </a:solidFill>
              </a:rPr>
              <a:t> of info is power? 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37464B"/>
                </a:solidFill>
              </a:rPr>
              <a:t>User-centered design needed for perceived ‘</a:t>
            </a:r>
            <a:r>
              <a:rPr lang="en-US" sz="2800" b="1" dirty="0" err="1">
                <a:solidFill>
                  <a:srgbClr val="37464B"/>
                </a:solidFill>
              </a:rPr>
              <a:t>actionability</a:t>
            </a:r>
            <a:r>
              <a:rPr lang="en-US" sz="2800" b="1" dirty="0">
                <a:solidFill>
                  <a:srgbClr val="37464B"/>
                </a:solidFill>
              </a:rPr>
              <a:t>’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How to apply open government to </a:t>
            </a:r>
            <a:r>
              <a:rPr lang="en-US" sz="2800" b="1" dirty="0" err="1">
                <a:solidFill>
                  <a:srgbClr val="37464B"/>
                </a:solidFill>
              </a:rPr>
              <a:t>SAcc</a:t>
            </a:r>
            <a:r>
              <a:rPr lang="en-US" sz="2800" b="1" dirty="0">
                <a:solidFill>
                  <a:srgbClr val="37464B"/>
                </a:solidFill>
              </a:rPr>
              <a:t>? 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37464B"/>
                </a:solidFill>
              </a:rPr>
              <a:t>Proactive disclosure w targeted transparency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What makes feedback loops </a:t>
            </a:r>
            <a:r>
              <a:rPr lang="en-US" sz="2800" b="1" i="1" dirty="0">
                <a:solidFill>
                  <a:srgbClr val="37464B"/>
                </a:solidFill>
              </a:rPr>
              <a:t>really</a:t>
            </a:r>
            <a:r>
              <a:rPr lang="en-US" sz="2800" b="1" dirty="0">
                <a:solidFill>
                  <a:srgbClr val="37464B"/>
                </a:solidFill>
              </a:rPr>
              <a:t> close?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37464B"/>
                </a:solidFill>
              </a:rPr>
              <a:t>Do GRMs have autonomy &amp; capacity?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37464B"/>
                </a:solidFill>
              </a:rPr>
              <a:t>How to address the fear factor?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37464B"/>
                </a:solidFill>
              </a:rPr>
              <a:t>Legal empowerment? Meaningful protection from reprisals?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sz="2800" b="1" dirty="0">
              <a:solidFill>
                <a:srgbClr val="37464B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sz="2800" b="1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047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762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Summary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65918" y="1817688"/>
            <a:ext cx="11353801" cy="370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The “what works” question needs to distinguish between tactical &amp; strategic approaches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Tactical approaches assume problems are local and information is power 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37464B"/>
                </a:solidFill>
              </a:rPr>
              <a:t>Neither hold up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7464B"/>
                </a:solidFill>
              </a:rPr>
              <a:t>Strategic approaches work at multiple levels, scale up collective action &amp; bolster state capacity to respond 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37464B"/>
                </a:solidFill>
              </a:rPr>
              <a:t>Promising but hard to evaluate</a:t>
            </a:r>
          </a:p>
        </p:txBody>
      </p:sp>
    </p:spTree>
    <p:extLst>
      <p:ext uri="{BB962C8B-B14F-4D97-AF65-F5344CB8AC3E}">
        <p14:creationId xmlns:p14="http://schemas.microsoft.com/office/powerpoint/2010/main" val="768234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381" y="26988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Takeaway: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May 2, 2018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142999" y="2634039"/>
            <a:ext cx="10652920" cy="204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4400" b="1" dirty="0">
                <a:solidFill>
                  <a:srgbClr val="37464B"/>
                </a:solidFill>
              </a:rPr>
              <a:t>Voice needs teeth to have bite…</a:t>
            </a:r>
          </a:p>
          <a:p>
            <a:pPr lvl="1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4400" b="1" dirty="0">
                <a:solidFill>
                  <a:srgbClr val="37464B"/>
                </a:solidFill>
              </a:rPr>
              <a:t>…. but teeth may not bite without voice</a:t>
            </a:r>
          </a:p>
        </p:txBody>
      </p:sp>
    </p:spTree>
    <p:extLst>
      <p:ext uri="{BB962C8B-B14F-4D97-AF65-F5344CB8AC3E}">
        <p14:creationId xmlns:p14="http://schemas.microsoft.com/office/powerpoint/2010/main" val="81773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30896" y="0"/>
            <a:ext cx="12161838" cy="6858000"/>
          </a:xfrm>
          <a:prstGeom prst="rect">
            <a:avLst/>
          </a:prstGeom>
          <a:solidFill>
            <a:srgbClr val="EDB13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-30896" y="0"/>
            <a:ext cx="12192734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560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166688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25605" name="Subtitle 2"/>
          <p:cNvSpPr>
            <a:spLocks/>
          </p:cNvSpPr>
          <p:nvPr/>
        </p:nvSpPr>
        <p:spPr bwMode="auto">
          <a:xfrm>
            <a:off x="2971800" y="3810000"/>
            <a:ext cx="6248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29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American University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fox@american.edu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  <a:hlinkClick r:id="rId4"/>
              </a:rPr>
              <a:t>www.jonathan-fox.org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  <a:hlinkClick r:id="rId5"/>
              </a:rPr>
              <a:t>www.accountabilityresearch.org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971800" y="1905000"/>
            <a:ext cx="6248400" cy="152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DB13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3200" b="1" dirty="0">
                <a:solidFill>
                  <a:schemeClr val="bg1"/>
                </a:solidFill>
                <a:cs typeface="Leelawadee" panose="020B0502040204020203" pitchFamily="34" charset="-34"/>
              </a:rPr>
              <a:t>Comments welcome - 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17283</TotalTime>
  <Words>650</Words>
  <Application>Microsoft Office PowerPoint</Application>
  <PresentationFormat>Custom</PresentationFormat>
  <Paragraphs>113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Courier New</vt:lpstr>
      <vt:lpstr>Leelawadee</vt:lpstr>
      <vt:lpstr>Wingdings</vt:lpstr>
      <vt:lpstr>ヒラギノ角ゴ Pro W3</vt:lpstr>
      <vt:lpstr>Blank Presentation</vt:lpstr>
      <vt:lpstr>PowerPoint Presentation</vt:lpstr>
      <vt:lpstr>What is social accountability?</vt:lpstr>
      <vt:lpstr>SAcc is an evolving umbrella category</vt:lpstr>
      <vt:lpstr>What does the evidence of SAcc impact tell us? </vt:lpstr>
      <vt:lpstr>Low impact SAcc experiences show that…</vt:lpstr>
      <vt:lpstr>Rethink what the evals evaluate…</vt:lpstr>
      <vt:lpstr>Tactical SAcc approaches involve:</vt:lpstr>
      <vt:lpstr>Strategic SAcc approaches involve:</vt:lpstr>
      <vt:lpstr>To follow up, links include:</vt:lpstr>
      <vt:lpstr>Looking ahead, SAcc 2.0 questions include: </vt:lpstr>
      <vt:lpstr>Summary</vt:lpstr>
      <vt:lpstr>Takeaway:</vt:lpstr>
      <vt:lpstr>PowerPoint Presentation</vt:lpstr>
    </vt:vector>
  </TitlesOfParts>
  <Company>Thomas Klinedinst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Klinedinst</dc:creator>
  <cp:lastModifiedBy>Jonathan Fox</cp:lastModifiedBy>
  <cp:revision>420</cp:revision>
  <dcterms:created xsi:type="dcterms:W3CDTF">2016-12-07T17:47:42Z</dcterms:created>
  <dcterms:modified xsi:type="dcterms:W3CDTF">2018-05-02T18:12:17Z</dcterms:modified>
</cp:coreProperties>
</file>