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7" r:id="rId1"/>
  </p:sldMasterIdLst>
  <p:notesMasterIdLst>
    <p:notesMasterId r:id="rId13"/>
  </p:notesMasterIdLst>
  <p:sldIdLst>
    <p:sldId id="256" r:id="rId2"/>
    <p:sldId id="260" r:id="rId3"/>
    <p:sldId id="261" r:id="rId4"/>
    <p:sldId id="270" r:id="rId5"/>
    <p:sldId id="258" r:id="rId6"/>
    <p:sldId id="285" r:id="rId7"/>
    <p:sldId id="278" r:id="rId8"/>
    <p:sldId id="283" r:id="rId9"/>
    <p:sldId id="284" r:id="rId10"/>
    <p:sldId id="259" r:id="rId11"/>
    <p:sldId id="279" r:id="rId12"/>
  </p:sldIdLst>
  <p:sldSz cx="9144000" cy="5143500" type="screen16x9"/>
  <p:notesSz cx="6858000" cy="9144000"/>
  <p:embeddedFontLst>
    <p:embeddedFont>
      <p:font typeface="Raleway" panose="020B0604020202020204" charset="0"/>
      <p:regular r:id="rId14"/>
      <p:bold r:id="rId15"/>
      <p:italic r:id="rId16"/>
      <p:boldItalic r:id="rId17"/>
    </p:embeddedFont>
    <p:embeddedFont>
      <p:font typeface="Karla" panose="020B0604020202020204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D70BF6D4-CBB7-425D-9927-D51F37AC18F2}">
  <a:tblStyle styleId="{D70BF6D4-CBB7-425D-9927-D51F37AC18F2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09" autoAdjust="0"/>
    <p:restoredTop sz="94660"/>
  </p:normalViewPr>
  <p:slideViewPr>
    <p:cSldViewPr>
      <p:cViewPr varScale="1">
        <p:scale>
          <a:sx n="66" d="100"/>
          <a:sy n="66" d="100"/>
        </p:scale>
        <p:origin x="-72" y="-30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52341045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Shape 2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Shape 2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Shape 2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Shape 2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bg>
      <p:bgPr>
        <a:solidFill>
          <a:srgbClr val="004C5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/>
          <p:nvPr/>
        </p:nvSpPr>
        <p:spPr>
          <a:xfrm flipH="1">
            <a:off x="6025" y="301575"/>
            <a:ext cx="9150050" cy="4496747"/>
          </a:xfrm>
          <a:custGeom>
            <a:avLst/>
            <a:gdLst/>
            <a:ahLst/>
            <a:cxnLst/>
            <a:rect l="0" t="0" r="0" b="0"/>
            <a:pathLst>
              <a:path w="366002" h="149344" extrusionOk="0">
                <a:moveTo>
                  <a:pt x="0" y="55491"/>
                </a:moveTo>
                <a:lnTo>
                  <a:pt x="0" y="107122"/>
                </a:lnTo>
                <a:lnTo>
                  <a:pt x="96507" y="149344"/>
                </a:lnTo>
                <a:lnTo>
                  <a:pt x="366002" y="116290"/>
                </a:lnTo>
                <a:lnTo>
                  <a:pt x="366002" y="40050"/>
                </a:lnTo>
                <a:lnTo>
                  <a:pt x="274079" y="0"/>
                </a:lnTo>
                <a:close/>
              </a:path>
            </a:pathLst>
          </a:custGeom>
          <a:solidFill>
            <a:srgbClr val="00AE9D">
              <a:alpha val="83460"/>
            </a:srgbClr>
          </a:solidFill>
          <a:ln>
            <a:noFill/>
          </a:ln>
        </p:spPr>
      </p:sp>
      <p:sp>
        <p:nvSpPr>
          <p:cNvPr id="10" name="Shape 10"/>
          <p:cNvSpPr/>
          <p:nvPr/>
        </p:nvSpPr>
        <p:spPr>
          <a:xfrm>
            <a:off x="-5900" y="759981"/>
            <a:ext cx="9144150" cy="3769800"/>
          </a:xfrm>
          <a:custGeom>
            <a:avLst/>
            <a:gdLst/>
            <a:ahLst/>
            <a:cxnLst/>
            <a:rect l="0" t="0" r="0" b="0"/>
            <a:pathLst>
              <a:path w="365766" h="150792" extrusionOk="0">
                <a:moveTo>
                  <a:pt x="365766" y="12416"/>
                </a:moveTo>
                <a:lnTo>
                  <a:pt x="289997" y="0"/>
                </a:lnTo>
                <a:lnTo>
                  <a:pt x="0" y="55421"/>
                </a:lnTo>
                <a:lnTo>
                  <a:pt x="0" y="127486"/>
                </a:lnTo>
                <a:lnTo>
                  <a:pt x="70927" y="150792"/>
                </a:lnTo>
                <a:lnTo>
                  <a:pt x="365766" y="122256"/>
                </a:lnTo>
                <a:close/>
              </a:path>
            </a:pathLst>
          </a:custGeom>
          <a:solidFill>
            <a:srgbClr val="00AE9D">
              <a:alpha val="26540"/>
            </a:srgbClr>
          </a:solidFill>
          <a:ln>
            <a:noFill/>
          </a:ln>
        </p:spPr>
      </p:sp>
      <p:sp>
        <p:nvSpPr>
          <p:cNvPr id="11" name="Shape 11"/>
          <p:cNvSpPr/>
          <p:nvPr/>
        </p:nvSpPr>
        <p:spPr>
          <a:xfrm>
            <a:off x="0" y="1351100"/>
            <a:ext cx="9156075" cy="2889062"/>
          </a:xfrm>
          <a:custGeom>
            <a:avLst/>
            <a:gdLst/>
            <a:ahLst/>
            <a:cxnLst/>
            <a:rect l="0" t="0" r="0" b="0"/>
            <a:pathLst>
              <a:path w="366243" h="106157" extrusionOk="0">
                <a:moveTo>
                  <a:pt x="241" y="0"/>
                </a:moveTo>
                <a:lnTo>
                  <a:pt x="0" y="77929"/>
                </a:lnTo>
                <a:lnTo>
                  <a:pt x="366243" y="106157"/>
                </a:lnTo>
                <a:lnTo>
                  <a:pt x="366243" y="4102"/>
                </a:lnTo>
                <a:close/>
              </a:path>
            </a:pathLst>
          </a:custGeom>
          <a:solidFill>
            <a:srgbClr val="ABE33F">
              <a:alpha val="81150"/>
            </a:srgbClr>
          </a:solidFill>
          <a:ln>
            <a:noFill/>
          </a:ln>
        </p:spPr>
      </p:sp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1719025" y="1991825"/>
            <a:ext cx="5705999" cy="11597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4800"/>
            </a:lvl1pPr>
            <a:lvl2pPr lvl="1" algn="ctr">
              <a:spcBef>
                <a:spcPts val="0"/>
              </a:spcBef>
              <a:buSzPct val="100000"/>
              <a:defRPr sz="4800"/>
            </a:lvl2pPr>
            <a:lvl3pPr lvl="2" algn="ctr">
              <a:spcBef>
                <a:spcPts val="0"/>
              </a:spcBef>
              <a:buSzPct val="100000"/>
              <a:defRPr sz="4800"/>
            </a:lvl3pPr>
            <a:lvl4pPr lvl="3" algn="ctr">
              <a:spcBef>
                <a:spcPts val="0"/>
              </a:spcBef>
              <a:buSzPct val="100000"/>
              <a:defRPr sz="4800"/>
            </a:lvl4pPr>
            <a:lvl5pPr lvl="4" algn="ctr">
              <a:spcBef>
                <a:spcPts val="0"/>
              </a:spcBef>
              <a:buSzPct val="100000"/>
              <a:defRPr sz="4800"/>
            </a:lvl5pPr>
            <a:lvl6pPr lvl="5" algn="ctr">
              <a:spcBef>
                <a:spcPts val="0"/>
              </a:spcBef>
              <a:buSzPct val="100000"/>
              <a:defRPr sz="4800"/>
            </a:lvl6pPr>
            <a:lvl7pPr lvl="6" algn="ctr">
              <a:spcBef>
                <a:spcPts val="0"/>
              </a:spcBef>
              <a:buSzPct val="100000"/>
              <a:defRPr sz="4800"/>
            </a:lvl7pPr>
            <a:lvl8pPr lvl="7" algn="ctr">
              <a:spcBef>
                <a:spcPts val="0"/>
              </a:spcBef>
              <a:buSzPct val="100000"/>
              <a:defRPr sz="4800"/>
            </a:lvl8pPr>
            <a:lvl9pPr lvl="8"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btitle">
    <p:bg>
      <p:bgPr>
        <a:solidFill>
          <a:srgbClr val="ABE33F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/>
        </p:nvSpPr>
        <p:spPr>
          <a:xfrm flipH="1">
            <a:off x="6025" y="301575"/>
            <a:ext cx="9150050" cy="4496747"/>
          </a:xfrm>
          <a:custGeom>
            <a:avLst/>
            <a:gdLst/>
            <a:ahLst/>
            <a:cxnLst/>
            <a:rect l="0" t="0" r="0" b="0"/>
            <a:pathLst>
              <a:path w="366002" h="149344" extrusionOk="0">
                <a:moveTo>
                  <a:pt x="0" y="55491"/>
                </a:moveTo>
                <a:lnTo>
                  <a:pt x="0" y="107122"/>
                </a:lnTo>
                <a:lnTo>
                  <a:pt x="96507" y="149344"/>
                </a:lnTo>
                <a:lnTo>
                  <a:pt x="366002" y="116290"/>
                </a:lnTo>
                <a:lnTo>
                  <a:pt x="366002" y="40050"/>
                </a:lnTo>
                <a:lnTo>
                  <a:pt x="274079" y="0"/>
                </a:lnTo>
                <a:close/>
              </a:path>
            </a:pathLst>
          </a:custGeom>
          <a:solidFill>
            <a:srgbClr val="004C52"/>
          </a:solidFill>
          <a:ln>
            <a:noFill/>
          </a:ln>
        </p:spPr>
      </p:sp>
      <p:sp>
        <p:nvSpPr>
          <p:cNvPr id="15" name="Shape 15"/>
          <p:cNvSpPr/>
          <p:nvPr/>
        </p:nvSpPr>
        <p:spPr>
          <a:xfrm>
            <a:off x="-5900" y="753950"/>
            <a:ext cx="9144150" cy="3769800"/>
          </a:xfrm>
          <a:custGeom>
            <a:avLst/>
            <a:gdLst/>
            <a:ahLst/>
            <a:cxnLst/>
            <a:rect l="0" t="0" r="0" b="0"/>
            <a:pathLst>
              <a:path w="365766" h="150792" extrusionOk="0">
                <a:moveTo>
                  <a:pt x="365766" y="12416"/>
                </a:moveTo>
                <a:lnTo>
                  <a:pt x="289997" y="0"/>
                </a:lnTo>
                <a:lnTo>
                  <a:pt x="0" y="55421"/>
                </a:lnTo>
                <a:lnTo>
                  <a:pt x="0" y="127486"/>
                </a:lnTo>
                <a:lnTo>
                  <a:pt x="70927" y="150792"/>
                </a:lnTo>
                <a:lnTo>
                  <a:pt x="365766" y="122256"/>
                </a:lnTo>
                <a:close/>
              </a:path>
            </a:pathLst>
          </a:custGeom>
          <a:solidFill>
            <a:srgbClr val="00AE9D">
              <a:alpha val="26540"/>
            </a:srgbClr>
          </a:solidFill>
          <a:ln>
            <a:noFill/>
          </a:ln>
        </p:spPr>
      </p:sp>
      <p:sp>
        <p:nvSpPr>
          <p:cNvPr id="16" name="Shape 16"/>
          <p:cNvSpPr/>
          <p:nvPr/>
        </p:nvSpPr>
        <p:spPr>
          <a:xfrm>
            <a:off x="0" y="1351100"/>
            <a:ext cx="9156075" cy="2889062"/>
          </a:xfrm>
          <a:custGeom>
            <a:avLst/>
            <a:gdLst/>
            <a:ahLst/>
            <a:cxnLst/>
            <a:rect l="0" t="0" r="0" b="0"/>
            <a:pathLst>
              <a:path w="366243" h="106157" extrusionOk="0">
                <a:moveTo>
                  <a:pt x="241" y="0"/>
                </a:moveTo>
                <a:lnTo>
                  <a:pt x="0" y="77929"/>
                </a:lnTo>
                <a:lnTo>
                  <a:pt x="366243" y="106157"/>
                </a:lnTo>
                <a:lnTo>
                  <a:pt x="366243" y="4102"/>
                </a:lnTo>
                <a:close/>
              </a:path>
            </a:pathLst>
          </a:custGeom>
          <a:solidFill>
            <a:srgbClr val="00AE9D">
              <a:alpha val="83460"/>
            </a:srgbClr>
          </a:solidFill>
          <a:ln>
            <a:noFill/>
          </a:ln>
        </p:spPr>
      </p:sp>
      <p:sp>
        <p:nvSpPr>
          <p:cNvPr id="17" name="Shape 17"/>
          <p:cNvSpPr txBox="1">
            <a:spLocks noGrp="1"/>
          </p:cNvSpPr>
          <p:nvPr>
            <p:ph type="ctrTitle"/>
          </p:nvPr>
        </p:nvSpPr>
        <p:spPr>
          <a:xfrm>
            <a:off x="1815525" y="2040550"/>
            <a:ext cx="5513100" cy="11597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 rtl="0">
              <a:spcBef>
                <a:spcPts val="0"/>
              </a:spcBef>
              <a:buSzPct val="100000"/>
              <a:defRPr sz="3600"/>
            </a:lvl1pPr>
            <a:lvl2pPr lvl="1" algn="ctr" rtl="0">
              <a:spcBef>
                <a:spcPts val="0"/>
              </a:spcBef>
              <a:buSzPct val="100000"/>
              <a:defRPr sz="3600"/>
            </a:lvl2pPr>
            <a:lvl3pPr lvl="2" algn="ctr" rtl="0">
              <a:spcBef>
                <a:spcPts val="0"/>
              </a:spcBef>
              <a:buSzPct val="100000"/>
              <a:defRPr sz="3600"/>
            </a:lvl3pPr>
            <a:lvl4pPr lvl="3" algn="ctr" rtl="0">
              <a:spcBef>
                <a:spcPts val="0"/>
              </a:spcBef>
              <a:buSzPct val="100000"/>
              <a:defRPr sz="3600"/>
            </a:lvl4pPr>
            <a:lvl5pPr lvl="4" algn="ctr" rtl="0">
              <a:spcBef>
                <a:spcPts val="0"/>
              </a:spcBef>
              <a:buSzPct val="100000"/>
              <a:defRPr sz="3600"/>
            </a:lvl5pPr>
            <a:lvl6pPr lvl="5" algn="ctr" rtl="0">
              <a:spcBef>
                <a:spcPts val="0"/>
              </a:spcBef>
              <a:buSzPct val="100000"/>
              <a:defRPr sz="3600"/>
            </a:lvl6pPr>
            <a:lvl7pPr lvl="6" algn="ctr" rtl="0">
              <a:spcBef>
                <a:spcPts val="0"/>
              </a:spcBef>
              <a:buSzPct val="100000"/>
              <a:defRPr sz="3600"/>
            </a:lvl7pPr>
            <a:lvl8pPr lvl="7" algn="ctr" rtl="0">
              <a:spcBef>
                <a:spcPts val="0"/>
              </a:spcBef>
              <a:buSzPct val="100000"/>
              <a:defRPr sz="3600"/>
            </a:lvl8pPr>
            <a:lvl9pPr lvl="8" algn="ctr" rtl="0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ubTitle" idx="1"/>
          </p:nvPr>
        </p:nvSpPr>
        <p:spPr>
          <a:xfrm>
            <a:off x="1815375" y="3068650"/>
            <a:ext cx="5513100" cy="7847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 rtl="0">
              <a:spcBef>
                <a:spcPts val="0"/>
              </a:spcBef>
              <a:buClr>
                <a:srgbClr val="004C52"/>
              </a:buClr>
              <a:buSzPct val="100000"/>
              <a:buNone/>
              <a:defRPr sz="1800" b="1"/>
            </a:lvl1pPr>
            <a:lvl2pPr lvl="1" algn="ctr" rtl="0">
              <a:spcBef>
                <a:spcPts val="0"/>
              </a:spcBef>
              <a:buClr>
                <a:srgbClr val="004C52"/>
              </a:buClr>
              <a:buSzPct val="100000"/>
              <a:buNone/>
              <a:defRPr sz="1800" b="1"/>
            </a:lvl2pPr>
            <a:lvl3pPr lvl="2" algn="ctr" rtl="0">
              <a:spcBef>
                <a:spcPts val="0"/>
              </a:spcBef>
              <a:buClr>
                <a:srgbClr val="004C52"/>
              </a:buClr>
              <a:buSzPct val="100000"/>
              <a:buNone/>
              <a:defRPr sz="1800" b="1"/>
            </a:lvl3pPr>
            <a:lvl4pPr lvl="3" algn="ctr" rtl="0">
              <a:spcBef>
                <a:spcPts val="0"/>
              </a:spcBef>
              <a:buSzPct val="100000"/>
              <a:buNone/>
              <a:defRPr sz="1800" b="1"/>
            </a:lvl4pPr>
            <a:lvl5pPr lvl="4" algn="ctr" rtl="0">
              <a:spcBef>
                <a:spcPts val="0"/>
              </a:spcBef>
              <a:buSzPct val="100000"/>
              <a:buNone/>
              <a:defRPr sz="1800" b="1"/>
            </a:lvl5pPr>
            <a:lvl6pPr lvl="5" algn="ctr" rtl="0">
              <a:spcBef>
                <a:spcPts val="0"/>
              </a:spcBef>
              <a:buSzPct val="100000"/>
              <a:buNone/>
              <a:defRPr sz="1800" b="1"/>
            </a:lvl6pPr>
            <a:lvl7pPr lvl="6" algn="ctr" rtl="0">
              <a:spcBef>
                <a:spcPts val="0"/>
              </a:spcBef>
              <a:buSzPct val="100000"/>
              <a:buNone/>
              <a:defRPr sz="1800" b="1"/>
            </a:lvl7pPr>
            <a:lvl8pPr lvl="7" algn="ctr" rtl="0">
              <a:spcBef>
                <a:spcPts val="0"/>
              </a:spcBef>
              <a:buSzPct val="100000"/>
              <a:buNone/>
              <a:defRPr sz="1800" b="1"/>
            </a:lvl8pPr>
            <a:lvl9pPr lvl="8" algn="ctr" rtl="0">
              <a:spcBef>
                <a:spcPts val="0"/>
              </a:spcBef>
              <a:buSzPct val="100000"/>
              <a:buNone/>
              <a:defRPr sz="1800" b="1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/>
        </p:nvSpPr>
        <p:spPr>
          <a:xfrm>
            <a:off x="6024" y="301575"/>
            <a:ext cx="9150050" cy="4496747"/>
          </a:xfrm>
          <a:custGeom>
            <a:avLst/>
            <a:gdLst/>
            <a:ahLst/>
            <a:cxnLst/>
            <a:rect l="0" t="0" r="0" b="0"/>
            <a:pathLst>
              <a:path w="366002" h="149344" extrusionOk="0">
                <a:moveTo>
                  <a:pt x="0" y="55491"/>
                </a:moveTo>
                <a:lnTo>
                  <a:pt x="0" y="107122"/>
                </a:lnTo>
                <a:lnTo>
                  <a:pt x="96507" y="149344"/>
                </a:lnTo>
                <a:lnTo>
                  <a:pt x="366002" y="116290"/>
                </a:lnTo>
                <a:lnTo>
                  <a:pt x="366002" y="40050"/>
                </a:lnTo>
                <a:lnTo>
                  <a:pt x="274079" y="0"/>
                </a:lnTo>
                <a:close/>
              </a:path>
            </a:pathLst>
          </a:custGeom>
          <a:solidFill>
            <a:srgbClr val="004C52"/>
          </a:solidFill>
          <a:ln>
            <a:noFill/>
          </a:ln>
        </p:spPr>
      </p:sp>
      <p:sp>
        <p:nvSpPr>
          <p:cNvPr id="21" name="Shape 21"/>
          <p:cNvSpPr/>
          <p:nvPr/>
        </p:nvSpPr>
        <p:spPr>
          <a:xfrm>
            <a:off x="0" y="1580112"/>
            <a:ext cx="9144000" cy="3341667"/>
          </a:xfrm>
          <a:custGeom>
            <a:avLst/>
            <a:gdLst/>
            <a:ahLst/>
            <a:cxnLst/>
            <a:rect l="0" t="0" r="0" b="0"/>
            <a:pathLst>
              <a:path w="365760" h="110982" extrusionOk="0">
                <a:moveTo>
                  <a:pt x="0" y="0"/>
                </a:moveTo>
                <a:lnTo>
                  <a:pt x="0" y="54526"/>
                </a:lnTo>
                <a:lnTo>
                  <a:pt x="317748" y="110982"/>
                </a:lnTo>
                <a:lnTo>
                  <a:pt x="365760" y="84202"/>
                </a:lnTo>
                <a:lnTo>
                  <a:pt x="365760" y="26780"/>
                </a:lnTo>
                <a:close/>
              </a:path>
            </a:pathLst>
          </a:custGeom>
          <a:solidFill>
            <a:srgbClr val="00AE9D">
              <a:alpha val="83460"/>
            </a:srgbClr>
          </a:solidFill>
          <a:ln>
            <a:noFill/>
          </a:ln>
        </p:spPr>
      </p:sp>
      <p:sp>
        <p:nvSpPr>
          <p:cNvPr id="22" name="Shape 22"/>
          <p:cNvSpPr/>
          <p:nvPr/>
        </p:nvSpPr>
        <p:spPr>
          <a:xfrm>
            <a:off x="-5900" y="410541"/>
            <a:ext cx="9144151" cy="4453148"/>
          </a:xfrm>
          <a:custGeom>
            <a:avLst/>
            <a:gdLst/>
            <a:ahLst/>
            <a:cxnLst/>
            <a:rect l="0" t="0" r="0" b="0"/>
            <a:pathLst>
              <a:path w="365036" h="147896" extrusionOk="0">
                <a:moveTo>
                  <a:pt x="365036" y="21714"/>
                </a:moveTo>
                <a:lnTo>
                  <a:pt x="87097" y="0"/>
                </a:lnTo>
                <a:lnTo>
                  <a:pt x="0" y="57421"/>
                </a:lnTo>
                <a:lnTo>
                  <a:pt x="0" y="117255"/>
                </a:lnTo>
                <a:lnTo>
                  <a:pt x="241266" y="147896"/>
                </a:lnTo>
                <a:lnTo>
                  <a:pt x="365036" y="112913"/>
                </a:lnTo>
                <a:close/>
              </a:path>
            </a:pathLst>
          </a:custGeom>
          <a:solidFill>
            <a:srgbClr val="ABE33F">
              <a:alpha val="81150"/>
            </a:srgbClr>
          </a:solidFill>
          <a:ln>
            <a:noFill/>
          </a:ln>
        </p:spPr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1833775" y="2314200"/>
            <a:ext cx="5476500" cy="8198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buClr>
                <a:srgbClr val="FFFFFF"/>
              </a:buClr>
              <a:defRPr b="1" i="1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buClr>
                <a:srgbClr val="FFFFFF"/>
              </a:buClr>
              <a:defRPr b="1" i="1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buClr>
                <a:srgbClr val="FFFFFF"/>
              </a:buClr>
              <a:defRPr b="1" i="1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buClr>
                <a:srgbClr val="FFFFFF"/>
              </a:buClr>
              <a:defRPr b="1" i="1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buClr>
                <a:srgbClr val="FFFFFF"/>
              </a:buClr>
              <a:defRPr b="1" i="1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buClr>
                <a:srgbClr val="FFFFFF"/>
              </a:buClr>
              <a:defRPr b="1" i="1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buClr>
                <a:srgbClr val="FFFFFF"/>
              </a:buClr>
              <a:defRPr b="1" i="1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buClr>
                <a:srgbClr val="FFFFFF"/>
              </a:buClr>
              <a:defRPr b="1" i="1">
                <a:solidFill>
                  <a:srgbClr val="FFFFFF"/>
                </a:solidFill>
              </a:defRPr>
            </a:lvl8pPr>
            <a:lvl9pPr lvl="8" algn="ctr">
              <a:spcBef>
                <a:spcPts val="0"/>
              </a:spcBef>
              <a:buClr>
                <a:srgbClr val="FFFFFF"/>
              </a:buClr>
              <a:defRPr b="1" i="1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4" name="Shape 24"/>
          <p:cNvSpPr txBox="1"/>
          <p:nvPr/>
        </p:nvSpPr>
        <p:spPr>
          <a:xfrm>
            <a:off x="3593400" y="1086168"/>
            <a:ext cx="1957200" cy="653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60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“</a:t>
            </a:r>
          </a:p>
        </p:txBody>
      </p:sp>
      <p:sp>
        <p:nvSpPr>
          <p:cNvPr id="25" name="Shape 25"/>
          <p:cNvSpPr/>
          <p:nvPr/>
        </p:nvSpPr>
        <p:spPr>
          <a:xfrm>
            <a:off x="4179900" y="1041875"/>
            <a:ext cx="784200" cy="784200"/>
          </a:xfrm>
          <a:prstGeom prst="diamond">
            <a:avLst/>
          </a:prstGeom>
          <a:noFill/>
          <a:ln w="285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+ 1 column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Shape 27"/>
          <p:cNvGrpSpPr/>
          <p:nvPr/>
        </p:nvGrpSpPr>
        <p:grpSpPr>
          <a:xfrm>
            <a:off x="-6025" y="0"/>
            <a:ext cx="9168125" cy="5163100"/>
            <a:chOff x="-6025" y="0"/>
            <a:chExt cx="9168125" cy="5163100"/>
          </a:xfrm>
        </p:grpSpPr>
        <p:sp>
          <p:nvSpPr>
            <p:cNvPr id="28" name="Shape 28"/>
            <p:cNvSpPr/>
            <p:nvPr/>
          </p:nvSpPr>
          <p:spPr>
            <a:xfrm>
              <a:off x="0" y="0"/>
              <a:ext cx="8552900" cy="1333000"/>
            </a:xfrm>
            <a:custGeom>
              <a:avLst/>
              <a:gdLst/>
              <a:ahLst/>
              <a:cxnLst/>
              <a:rect l="0" t="0" r="0" b="0"/>
              <a:pathLst>
                <a:path w="342116" h="53320" extrusionOk="0">
                  <a:moveTo>
                    <a:pt x="0" y="0"/>
                  </a:moveTo>
                  <a:lnTo>
                    <a:pt x="0" y="53320"/>
                  </a:lnTo>
                  <a:lnTo>
                    <a:pt x="342116" y="0"/>
                  </a:lnTo>
                  <a:close/>
                </a:path>
              </a:pathLst>
            </a:custGeom>
            <a:solidFill>
              <a:srgbClr val="004C52"/>
            </a:solidFill>
            <a:ln>
              <a:noFill/>
            </a:ln>
          </p:spPr>
        </p:sp>
        <p:sp>
          <p:nvSpPr>
            <p:cNvPr id="29" name="Shape 29"/>
            <p:cNvSpPr/>
            <p:nvPr/>
          </p:nvSpPr>
          <p:spPr>
            <a:xfrm>
              <a:off x="2563450" y="0"/>
              <a:ext cx="6580550" cy="1272675"/>
            </a:xfrm>
            <a:custGeom>
              <a:avLst/>
              <a:gdLst/>
              <a:ahLst/>
              <a:cxnLst/>
              <a:rect l="0" t="0" r="0" b="0"/>
              <a:pathLst>
                <a:path w="263222" h="50907" extrusionOk="0">
                  <a:moveTo>
                    <a:pt x="0" y="0"/>
                  </a:moveTo>
                  <a:lnTo>
                    <a:pt x="217381" y="50907"/>
                  </a:lnTo>
                  <a:lnTo>
                    <a:pt x="263222" y="10133"/>
                  </a:lnTo>
                  <a:lnTo>
                    <a:pt x="263222" y="0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</p:sp>
        <p:sp>
          <p:nvSpPr>
            <p:cNvPr id="30" name="Shape 30"/>
            <p:cNvSpPr/>
            <p:nvPr/>
          </p:nvSpPr>
          <p:spPr>
            <a:xfrm>
              <a:off x="-6025" y="2"/>
              <a:ext cx="7298300" cy="1471709"/>
            </a:xfrm>
            <a:custGeom>
              <a:avLst/>
              <a:gdLst/>
              <a:ahLst/>
              <a:cxnLst/>
              <a:rect l="0" t="0" r="0" b="0"/>
              <a:pathLst>
                <a:path w="291932" h="58628" extrusionOk="0">
                  <a:moveTo>
                    <a:pt x="0" y="18578"/>
                  </a:moveTo>
                  <a:lnTo>
                    <a:pt x="241" y="34019"/>
                  </a:lnTo>
                  <a:lnTo>
                    <a:pt x="221482" y="58628"/>
                  </a:lnTo>
                  <a:lnTo>
                    <a:pt x="291932" y="0"/>
                  </a:lnTo>
                  <a:close/>
                </a:path>
              </a:pathLst>
            </a:custGeom>
            <a:solidFill>
              <a:srgbClr val="ABE33F">
                <a:alpha val="81150"/>
              </a:srgbClr>
            </a:solidFill>
            <a:ln>
              <a:noFill/>
            </a:ln>
          </p:spPr>
        </p:sp>
        <p:sp>
          <p:nvSpPr>
            <p:cNvPr id="31" name="Shape 31"/>
            <p:cNvSpPr/>
            <p:nvPr/>
          </p:nvSpPr>
          <p:spPr>
            <a:xfrm>
              <a:off x="3596100" y="4667000"/>
              <a:ext cx="5090700" cy="476500"/>
            </a:xfrm>
            <a:custGeom>
              <a:avLst/>
              <a:gdLst/>
              <a:ahLst/>
              <a:cxnLst/>
              <a:rect l="0" t="0" r="0" b="0"/>
              <a:pathLst>
                <a:path w="203628" h="19060" extrusionOk="0">
                  <a:moveTo>
                    <a:pt x="0" y="19060"/>
                  </a:moveTo>
                  <a:lnTo>
                    <a:pt x="203628" y="19060"/>
                  </a:lnTo>
                  <a:lnTo>
                    <a:pt x="157305" y="0"/>
                  </a:lnTo>
                  <a:close/>
                </a:path>
              </a:pathLst>
            </a:custGeom>
            <a:solidFill>
              <a:srgbClr val="004C52"/>
            </a:solidFill>
            <a:ln>
              <a:noFill/>
            </a:ln>
          </p:spPr>
        </p:sp>
        <p:sp>
          <p:nvSpPr>
            <p:cNvPr id="32" name="Shape 32"/>
            <p:cNvSpPr/>
            <p:nvPr/>
          </p:nvSpPr>
          <p:spPr>
            <a:xfrm>
              <a:off x="5525000" y="4692625"/>
              <a:ext cx="3637100" cy="470475"/>
            </a:xfrm>
            <a:custGeom>
              <a:avLst/>
              <a:gdLst/>
              <a:ahLst/>
              <a:cxnLst/>
              <a:rect l="0" t="0" r="0" b="0"/>
              <a:pathLst>
                <a:path w="145484" h="18819" extrusionOk="0">
                  <a:moveTo>
                    <a:pt x="145484" y="0"/>
                  </a:moveTo>
                  <a:lnTo>
                    <a:pt x="145484" y="18819"/>
                  </a:lnTo>
                  <a:lnTo>
                    <a:pt x="0" y="18819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</p:sp>
        <p:sp>
          <p:nvSpPr>
            <p:cNvPr id="33" name="Shape 33"/>
            <p:cNvSpPr/>
            <p:nvPr/>
          </p:nvSpPr>
          <p:spPr>
            <a:xfrm>
              <a:off x="7521475" y="4023125"/>
              <a:ext cx="1634600" cy="1139975"/>
            </a:xfrm>
            <a:custGeom>
              <a:avLst/>
              <a:gdLst/>
              <a:ahLst/>
              <a:cxnLst/>
              <a:rect l="0" t="0" r="0" b="0"/>
              <a:pathLst>
                <a:path w="65384" h="45599" extrusionOk="0">
                  <a:moveTo>
                    <a:pt x="65384" y="27022"/>
                  </a:moveTo>
                  <a:lnTo>
                    <a:pt x="65384" y="0"/>
                  </a:lnTo>
                  <a:lnTo>
                    <a:pt x="0" y="45599"/>
                  </a:lnTo>
                  <a:close/>
                </a:path>
              </a:pathLst>
            </a:custGeom>
            <a:solidFill>
              <a:srgbClr val="ABE33F">
                <a:alpha val="81150"/>
              </a:srgbClr>
            </a:solidFill>
            <a:ln>
              <a:noFill/>
            </a:ln>
          </p:spPr>
        </p:sp>
      </p:grpSp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886650" y="398400"/>
            <a:ext cx="7370699" cy="857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886650" y="1598408"/>
            <a:ext cx="7370699" cy="33272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/>
          <p:nvPr/>
        </p:nvSpPr>
        <p:spPr>
          <a:xfrm>
            <a:off x="-2355" y="0"/>
            <a:ext cx="5209571" cy="983354"/>
          </a:xfrm>
          <a:custGeom>
            <a:avLst/>
            <a:gdLst/>
            <a:ahLst/>
            <a:cxnLst/>
            <a:rect l="0" t="0" r="0" b="0"/>
            <a:pathLst>
              <a:path w="342116" h="53320" extrusionOk="0">
                <a:moveTo>
                  <a:pt x="0" y="0"/>
                </a:moveTo>
                <a:lnTo>
                  <a:pt x="0" y="53320"/>
                </a:lnTo>
                <a:lnTo>
                  <a:pt x="342116" y="0"/>
                </a:lnTo>
                <a:close/>
              </a:path>
            </a:pathLst>
          </a:custGeom>
          <a:solidFill>
            <a:srgbClr val="004C52"/>
          </a:solidFill>
          <a:ln>
            <a:noFill/>
          </a:ln>
        </p:spPr>
      </p:sp>
      <p:sp>
        <p:nvSpPr>
          <p:cNvPr id="78" name="Shape 78"/>
          <p:cNvSpPr/>
          <p:nvPr/>
        </p:nvSpPr>
        <p:spPr>
          <a:xfrm>
            <a:off x="-6025" y="1"/>
            <a:ext cx="4445394" cy="1085643"/>
          </a:xfrm>
          <a:custGeom>
            <a:avLst/>
            <a:gdLst/>
            <a:ahLst/>
            <a:cxnLst/>
            <a:rect l="0" t="0" r="0" b="0"/>
            <a:pathLst>
              <a:path w="291932" h="58628" extrusionOk="0">
                <a:moveTo>
                  <a:pt x="0" y="18578"/>
                </a:moveTo>
                <a:lnTo>
                  <a:pt x="241" y="34019"/>
                </a:lnTo>
                <a:lnTo>
                  <a:pt x="221482" y="58628"/>
                </a:lnTo>
                <a:lnTo>
                  <a:pt x="291932" y="0"/>
                </a:lnTo>
                <a:close/>
              </a:path>
            </a:pathLst>
          </a:custGeom>
          <a:solidFill>
            <a:srgbClr val="ABE33F">
              <a:alpha val="81150"/>
            </a:srgbClr>
          </a:solidFill>
          <a:ln>
            <a:noFill/>
          </a:ln>
        </p:spPr>
      </p:sp>
      <p:sp>
        <p:nvSpPr>
          <p:cNvPr id="79" name="Shape 79"/>
          <p:cNvSpPr/>
          <p:nvPr/>
        </p:nvSpPr>
        <p:spPr>
          <a:xfrm>
            <a:off x="6375475" y="4745746"/>
            <a:ext cx="2548913" cy="400879"/>
          </a:xfrm>
          <a:custGeom>
            <a:avLst/>
            <a:gdLst/>
            <a:ahLst/>
            <a:cxnLst/>
            <a:rect l="0" t="0" r="0" b="0"/>
            <a:pathLst>
              <a:path w="203628" h="19060" extrusionOk="0">
                <a:moveTo>
                  <a:pt x="0" y="19060"/>
                </a:moveTo>
                <a:lnTo>
                  <a:pt x="203628" y="19060"/>
                </a:lnTo>
                <a:lnTo>
                  <a:pt x="157305" y="0"/>
                </a:lnTo>
                <a:close/>
              </a:path>
            </a:pathLst>
          </a:custGeom>
          <a:solidFill>
            <a:srgbClr val="004C52"/>
          </a:solidFill>
          <a:ln>
            <a:noFill/>
          </a:ln>
        </p:spPr>
      </p:sp>
      <p:sp>
        <p:nvSpPr>
          <p:cNvPr id="80" name="Shape 80"/>
          <p:cNvSpPr/>
          <p:nvPr/>
        </p:nvSpPr>
        <p:spPr>
          <a:xfrm>
            <a:off x="7341180" y="4767304"/>
            <a:ext cx="1821095" cy="395810"/>
          </a:xfrm>
          <a:custGeom>
            <a:avLst/>
            <a:gdLst/>
            <a:ahLst/>
            <a:cxnLst/>
            <a:rect l="0" t="0" r="0" b="0"/>
            <a:pathLst>
              <a:path w="145484" h="18819" extrusionOk="0">
                <a:moveTo>
                  <a:pt x="145484" y="0"/>
                </a:moveTo>
                <a:lnTo>
                  <a:pt x="145484" y="18819"/>
                </a:lnTo>
                <a:lnTo>
                  <a:pt x="0" y="18819"/>
                </a:lnTo>
                <a:close/>
              </a:path>
            </a:pathLst>
          </a:custGeom>
          <a:solidFill>
            <a:srgbClr val="00AE9D">
              <a:alpha val="83460"/>
            </a:srgbClr>
          </a:solidFill>
          <a:ln>
            <a:noFill/>
          </a:ln>
        </p:spPr>
      </p:sp>
      <p:sp>
        <p:nvSpPr>
          <p:cNvPr id="81" name="Shape 81"/>
          <p:cNvSpPr/>
          <p:nvPr/>
        </p:nvSpPr>
        <p:spPr>
          <a:xfrm>
            <a:off x="8340717" y="4204075"/>
            <a:ext cx="818444" cy="959060"/>
          </a:xfrm>
          <a:custGeom>
            <a:avLst/>
            <a:gdLst/>
            <a:ahLst/>
            <a:cxnLst/>
            <a:rect l="0" t="0" r="0" b="0"/>
            <a:pathLst>
              <a:path w="65384" h="45599" extrusionOk="0">
                <a:moveTo>
                  <a:pt x="65384" y="27022"/>
                </a:moveTo>
                <a:lnTo>
                  <a:pt x="65384" y="0"/>
                </a:lnTo>
                <a:lnTo>
                  <a:pt x="0" y="45599"/>
                </a:lnTo>
                <a:close/>
              </a:path>
            </a:pathLst>
          </a:custGeom>
          <a:solidFill>
            <a:srgbClr val="ABE33F">
              <a:alpha val="81150"/>
            </a:srgbClr>
          </a:solidFill>
          <a:ln>
            <a:noFill/>
          </a:ln>
        </p:spPr>
      </p:sp>
      <p:sp>
        <p:nvSpPr>
          <p:cNvPr id="82" name="Shape 82"/>
          <p:cNvSpPr/>
          <p:nvPr/>
        </p:nvSpPr>
        <p:spPr>
          <a:xfrm>
            <a:off x="1559025" y="-6025"/>
            <a:ext cx="4116775" cy="944875"/>
          </a:xfrm>
          <a:custGeom>
            <a:avLst/>
            <a:gdLst/>
            <a:ahLst/>
            <a:cxnLst/>
            <a:rect l="0" t="0" r="0" b="0"/>
            <a:pathLst>
              <a:path w="164671" h="37795" extrusionOk="0">
                <a:moveTo>
                  <a:pt x="0" y="241"/>
                </a:moveTo>
                <a:lnTo>
                  <a:pt x="132407" y="37795"/>
                </a:lnTo>
                <a:lnTo>
                  <a:pt x="164671" y="0"/>
                </a:lnTo>
                <a:lnTo>
                  <a:pt x="160329" y="241"/>
                </a:lnTo>
                <a:close/>
              </a:path>
            </a:pathLst>
          </a:custGeom>
          <a:solidFill>
            <a:srgbClr val="00AE9D">
              <a:alpha val="83460"/>
            </a:srgbClr>
          </a:solidFill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886650" y="1598408"/>
            <a:ext cx="7370699" cy="3327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600"/>
              </a:spcBef>
              <a:buClr>
                <a:srgbClr val="ABE33F"/>
              </a:buClr>
              <a:buSzPct val="100000"/>
              <a:buFont typeface="Karla"/>
              <a:buChar char="🔸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1pPr>
            <a:lvl2pPr lvl="1">
              <a:spcBef>
                <a:spcPts val="480"/>
              </a:spcBef>
              <a:buClr>
                <a:srgbClr val="ABE33F"/>
              </a:buClr>
              <a:buSzPct val="100000"/>
              <a:buFont typeface="Karla"/>
              <a:buChar char="🔸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2pPr>
            <a:lvl3pPr lvl="2">
              <a:spcBef>
                <a:spcPts val="480"/>
              </a:spcBef>
              <a:buClr>
                <a:srgbClr val="ABE33F"/>
              </a:buClr>
              <a:buSzPct val="100000"/>
              <a:buFont typeface="Karla"/>
              <a:buChar char="◇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3pPr>
            <a:lvl4pPr lvl="3">
              <a:spcBef>
                <a:spcPts val="360"/>
              </a:spcBef>
              <a:buClr>
                <a:srgbClr val="004C52"/>
              </a:buClr>
              <a:buSzPct val="100000"/>
              <a:buFont typeface="Karla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4pPr>
            <a:lvl5pPr lvl="4">
              <a:spcBef>
                <a:spcPts val="360"/>
              </a:spcBef>
              <a:buClr>
                <a:srgbClr val="004C52"/>
              </a:buClr>
              <a:buSzPct val="100000"/>
              <a:buFont typeface="Karla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5pPr>
            <a:lvl6pPr lvl="5">
              <a:spcBef>
                <a:spcPts val="360"/>
              </a:spcBef>
              <a:buClr>
                <a:srgbClr val="004C52"/>
              </a:buClr>
              <a:buSzPct val="100000"/>
              <a:buFont typeface="Karla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6pPr>
            <a:lvl7pPr lvl="6">
              <a:spcBef>
                <a:spcPts val="360"/>
              </a:spcBef>
              <a:buClr>
                <a:srgbClr val="004C52"/>
              </a:buClr>
              <a:buSzPct val="100000"/>
              <a:buFont typeface="Karla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7pPr>
            <a:lvl8pPr lvl="7">
              <a:spcBef>
                <a:spcPts val="360"/>
              </a:spcBef>
              <a:buClr>
                <a:srgbClr val="004C52"/>
              </a:buClr>
              <a:buSzPct val="100000"/>
              <a:buFont typeface="Karla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8pPr>
            <a:lvl9pPr lvl="8">
              <a:spcBef>
                <a:spcPts val="360"/>
              </a:spcBef>
              <a:buClr>
                <a:srgbClr val="004C52"/>
              </a:buClr>
              <a:buSzPct val="100000"/>
              <a:buFont typeface="Karla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title"/>
          </p:nvPr>
        </p:nvSpPr>
        <p:spPr>
          <a:xfrm>
            <a:off x="886650" y="398400"/>
            <a:ext cx="7370699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6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ctrTitle"/>
          </p:nvPr>
        </p:nvSpPr>
        <p:spPr>
          <a:xfrm>
            <a:off x="1143000" y="1733550"/>
            <a:ext cx="7391400" cy="2133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/>
            <a:r>
              <a:rPr lang="es-MX" sz="2000" dirty="0"/>
              <a:t/>
            </a:r>
            <a:br>
              <a:rPr lang="es-MX" sz="2000" dirty="0"/>
            </a:br>
            <a:r>
              <a:rPr lang="es-MX" sz="2800" dirty="0" smtClean="0"/>
              <a:t>El </a:t>
            </a:r>
            <a:r>
              <a:rPr lang="es-MX" sz="2800" dirty="0"/>
              <a:t>reto de la movilización de la sociedad y la transparencia en el territorio</a:t>
            </a:r>
            <a:r>
              <a:rPr lang="es-MX" sz="2000" dirty="0"/>
              <a:t/>
            </a:r>
            <a:br>
              <a:rPr lang="es-MX" sz="2000" dirty="0"/>
            </a:br>
            <a:r>
              <a:rPr lang="es-MX" sz="2000" dirty="0"/>
              <a:t/>
            </a:r>
            <a:br>
              <a:rPr lang="es-MX" sz="2000" dirty="0"/>
            </a:br>
            <a:r>
              <a:rPr lang="es-MX" sz="1600" dirty="0"/>
              <a:t>Jonathan </a:t>
            </a:r>
            <a:r>
              <a:rPr lang="es-MX" sz="1600" dirty="0" smtClean="0"/>
              <a:t>Fox</a:t>
            </a:r>
            <a:br>
              <a:rPr lang="es-MX" sz="1600" dirty="0" smtClean="0"/>
            </a:br>
            <a:r>
              <a:rPr lang="es-MX" sz="1600" dirty="0" err="1" smtClean="0"/>
              <a:t>School</a:t>
            </a:r>
            <a:r>
              <a:rPr lang="es-MX" sz="1600" dirty="0"/>
              <a:t> </a:t>
            </a:r>
            <a:r>
              <a:rPr lang="es-MX" sz="1600" dirty="0" smtClean="0"/>
              <a:t>of International </a:t>
            </a:r>
            <a:r>
              <a:rPr lang="es-MX" sz="1600" dirty="0" err="1" smtClean="0"/>
              <a:t>Service</a:t>
            </a:r>
            <a:r>
              <a:rPr lang="es-MX" sz="1600" dirty="0"/>
              <a:t/>
            </a:r>
            <a:br>
              <a:rPr lang="es-MX" sz="1600" dirty="0"/>
            </a:br>
            <a:r>
              <a:rPr lang="es-MX" sz="1600" dirty="0"/>
              <a:t>American </a:t>
            </a:r>
            <a:r>
              <a:rPr lang="es-MX" sz="1600" dirty="0" err="1"/>
              <a:t>University</a:t>
            </a:r>
            <a:r>
              <a:rPr lang="es-MX" sz="1600" dirty="0"/>
              <a:t/>
            </a:r>
            <a:br>
              <a:rPr lang="es-MX" sz="1600" dirty="0"/>
            </a:br>
            <a:r>
              <a:rPr lang="es-MX" sz="1600" dirty="0"/>
              <a:t/>
            </a:r>
            <a:br>
              <a:rPr lang="es-MX" sz="1600" dirty="0"/>
            </a:br>
            <a:endParaRPr lang="en" sz="1600" dirty="0"/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152400" y="2038350"/>
            <a:ext cx="8991600" cy="2209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buNone/>
            </a:pPr>
            <a:r>
              <a:rPr lang="es-MX" dirty="0" smtClean="0"/>
              <a:t>Presidente Santos, en un tuit:</a:t>
            </a:r>
          </a:p>
          <a:p>
            <a:pPr lvl="0">
              <a:buNone/>
            </a:pPr>
            <a:endParaRPr lang="es-MX" dirty="0" smtClean="0"/>
          </a:p>
          <a:p>
            <a:pPr lvl="0">
              <a:buNone/>
            </a:pPr>
            <a:r>
              <a:rPr lang="es-MX" dirty="0" smtClean="0"/>
              <a:t>“La </a:t>
            </a:r>
            <a:r>
              <a:rPr lang="es-MX" dirty="0"/>
              <a:t>lucha contra la corrupción se hace efectiva cuando todos los colombianos nos convertimos en los vigilantes</a:t>
            </a:r>
            <a:r>
              <a:rPr lang="es-MX" dirty="0" smtClean="0"/>
              <a:t>.”</a:t>
            </a:r>
          </a:p>
          <a:p>
            <a:pPr lvl="0">
              <a:buNone/>
            </a:pPr>
            <a:endParaRPr lang="es-MX" dirty="0" smtClean="0"/>
          </a:p>
          <a:p>
            <a:pPr lvl="0">
              <a:buNone/>
            </a:pPr>
            <a:r>
              <a:rPr lang="es-MX" sz="1800" dirty="0" smtClean="0"/>
              <a:t>Con su firma del decreto </a:t>
            </a:r>
            <a:r>
              <a:rPr lang="es-MX" sz="1800" dirty="0"/>
              <a:t>para implementar la Ley de Transparencia</a:t>
            </a:r>
            <a:endParaRPr lang="en" sz="1800" dirty="0"/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886650" y="398400"/>
            <a:ext cx="7370699" cy="857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es-MX" dirty="0" smtClean="0"/>
              <a:t>Si, </a:t>
            </a:r>
            <a:r>
              <a:rPr lang="es-MX" dirty="0"/>
              <a:t>pero ¿</a:t>
            </a:r>
            <a:r>
              <a:rPr lang="es-MX" dirty="0" smtClean="0"/>
              <a:t>cómo?</a:t>
            </a:r>
            <a:endParaRPr lang="en" dirty="0"/>
          </a:p>
        </p:txBody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228600" y="1598409"/>
            <a:ext cx="8382000" cy="3030742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/>
            <a:r>
              <a:rPr lang="es-MX" dirty="0" smtClean="0"/>
              <a:t>¿Qué </a:t>
            </a:r>
            <a:r>
              <a:rPr lang="es-MX" dirty="0"/>
              <a:t>implicaciones tiene </a:t>
            </a:r>
            <a:r>
              <a:rPr lang="es-MX" dirty="0" smtClean="0"/>
              <a:t>la vigilancia ciudadana para </a:t>
            </a:r>
            <a:r>
              <a:rPr lang="es-MX" dirty="0"/>
              <a:t>la paz territorial</a:t>
            </a:r>
            <a:r>
              <a:rPr lang="es-MX" dirty="0" smtClean="0"/>
              <a:t>?</a:t>
            </a:r>
          </a:p>
          <a:p>
            <a:pPr marL="457200" lvl="0" indent="-228600"/>
            <a:endParaRPr lang="en-US" dirty="0" smtClean="0"/>
          </a:p>
          <a:p>
            <a:pPr marL="457200" lvl="0" indent="-228600"/>
            <a:r>
              <a:rPr lang="en-US" dirty="0" err="1" smtClean="0"/>
              <a:t>Ya</a:t>
            </a:r>
            <a:r>
              <a:rPr lang="en-US" dirty="0" smtClean="0"/>
              <a:t> que la</a:t>
            </a:r>
            <a:r>
              <a:rPr lang="es-MX" dirty="0" smtClean="0"/>
              <a:t> </a:t>
            </a:r>
            <a:r>
              <a:rPr lang="es-MX" dirty="0"/>
              <a:t>transparencia no es un arma </a:t>
            </a:r>
            <a:r>
              <a:rPr lang="es-MX" dirty="0" smtClean="0"/>
              <a:t>todopoderosa</a:t>
            </a:r>
            <a:r>
              <a:rPr lang="es-MX" dirty="0"/>
              <a:t>, ¿</a:t>
            </a:r>
            <a:r>
              <a:rPr lang="es-MX" dirty="0" smtClean="0"/>
              <a:t>cuáles </a:t>
            </a:r>
            <a:r>
              <a:rPr lang="es-MX" dirty="0" smtClean="0"/>
              <a:t>estrategias son las </a:t>
            </a:r>
            <a:r>
              <a:rPr lang="es-MX" dirty="0"/>
              <a:t>más </a:t>
            </a:r>
            <a:r>
              <a:rPr lang="es-MX" dirty="0" smtClean="0"/>
              <a:t>prometedoras?</a:t>
            </a:r>
            <a:endParaRPr lang="en-US" dirty="0"/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E9D"/>
        </a:solid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 txBox="1">
            <a:spLocks noGrp="1"/>
          </p:cNvSpPr>
          <p:nvPr>
            <p:ph type="ctrTitle" idx="4294967295"/>
          </p:nvPr>
        </p:nvSpPr>
        <p:spPr>
          <a:xfrm>
            <a:off x="533400" y="1428750"/>
            <a:ext cx="8229600" cy="1905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es-MX" dirty="0" smtClean="0">
                <a:solidFill>
                  <a:srgbClr val="ABE33F"/>
                </a:solidFill>
                <a:latin typeface="Karla"/>
                <a:ea typeface="Karla"/>
                <a:cs typeface="Karla"/>
                <a:sym typeface="Karla"/>
              </a:rPr>
              <a:t>La </a:t>
            </a:r>
            <a:r>
              <a:rPr lang="es-MX" dirty="0">
                <a:solidFill>
                  <a:srgbClr val="ABE33F"/>
                </a:solidFill>
                <a:latin typeface="Karla"/>
                <a:ea typeface="Karla"/>
                <a:cs typeface="Karla"/>
                <a:sym typeface="Karla"/>
              </a:rPr>
              <a:t>transparencia </a:t>
            </a:r>
            <a:r>
              <a:rPr lang="es-MX" dirty="0" smtClean="0">
                <a:solidFill>
                  <a:srgbClr val="ABE33F"/>
                </a:solidFill>
                <a:latin typeface="Karla"/>
                <a:ea typeface="Karla"/>
                <a:cs typeface="Karla"/>
                <a:sym typeface="Karla"/>
              </a:rPr>
              <a:t>nos permite ver:</a:t>
            </a:r>
            <a:br>
              <a:rPr lang="es-MX" dirty="0" smtClean="0">
                <a:solidFill>
                  <a:srgbClr val="ABE33F"/>
                </a:solidFill>
                <a:latin typeface="Karla"/>
                <a:ea typeface="Karla"/>
                <a:cs typeface="Karla"/>
                <a:sym typeface="Karla"/>
              </a:rPr>
            </a:br>
            <a:r>
              <a:rPr lang="es-MX" dirty="0" smtClean="0">
                <a:solidFill>
                  <a:srgbClr val="ABE33F"/>
                </a:solidFill>
                <a:latin typeface="Karla"/>
                <a:ea typeface="Karla"/>
                <a:cs typeface="Karla"/>
                <a:sym typeface="Karla"/>
              </a:rPr>
              <a:t>&gt; si </a:t>
            </a:r>
            <a:r>
              <a:rPr lang="es-MX" dirty="0">
                <a:solidFill>
                  <a:srgbClr val="ABE33F"/>
                </a:solidFill>
                <a:latin typeface="Karla"/>
                <a:ea typeface="Karla"/>
                <a:cs typeface="Karla"/>
                <a:sym typeface="Karla"/>
              </a:rPr>
              <a:t>los representantes efectivamente representan, </a:t>
            </a:r>
            <a:r>
              <a:rPr lang="es-MX" dirty="0" smtClean="0">
                <a:solidFill>
                  <a:srgbClr val="ABE33F"/>
                </a:solidFill>
                <a:latin typeface="Karla"/>
                <a:ea typeface="Karla"/>
                <a:cs typeface="Karla"/>
                <a:sym typeface="Karla"/>
              </a:rPr>
              <a:t/>
            </a:r>
            <a:br>
              <a:rPr lang="es-MX" dirty="0" smtClean="0">
                <a:solidFill>
                  <a:srgbClr val="ABE33F"/>
                </a:solidFill>
                <a:latin typeface="Karla"/>
                <a:ea typeface="Karla"/>
                <a:cs typeface="Karla"/>
                <a:sym typeface="Karla"/>
              </a:rPr>
            </a:br>
            <a:r>
              <a:rPr lang="es-MX" dirty="0" smtClean="0">
                <a:solidFill>
                  <a:srgbClr val="ABE33F"/>
                </a:solidFill>
                <a:latin typeface="Karla"/>
                <a:ea typeface="Karla"/>
                <a:cs typeface="Karla"/>
                <a:sym typeface="Karla"/>
              </a:rPr>
              <a:t>&gt; si </a:t>
            </a:r>
            <a:r>
              <a:rPr lang="es-MX" dirty="0">
                <a:solidFill>
                  <a:srgbClr val="ABE33F"/>
                </a:solidFill>
                <a:latin typeface="Karla"/>
                <a:ea typeface="Karla"/>
                <a:cs typeface="Karla"/>
                <a:sym typeface="Karla"/>
              </a:rPr>
              <a:t>los funcionarios realmente funcionan y </a:t>
            </a:r>
            <a:r>
              <a:rPr lang="es-MX" dirty="0" smtClean="0">
                <a:solidFill>
                  <a:srgbClr val="ABE33F"/>
                </a:solidFill>
                <a:latin typeface="Karla"/>
                <a:ea typeface="Karla"/>
                <a:cs typeface="Karla"/>
                <a:sym typeface="Karla"/>
              </a:rPr>
              <a:t/>
            </a:r>
            <a:br>
              <a:rPr lang="es-MX" dirty="0" smtClean="0">
                <a:solidFill>
                  <a:srgbClr val="ABE33F"/>
                </a:solidFill>
                <a:latin typeface="Karla"/>
                <a:ea typeface="Karla"/>
                <a:cs typeface="Karla"/>
                <a:sym typeface="Karla"/>
              </a:rPr>
            </a:br>
            <a:r>
              <a:rPr lang="es-MX" dirty="0" smtClean="0">
                <a:solidFill>
                  <a:srgbClr val="ABE33F"/>
                </a:solidFill>
                <a:latin typeface="Karla"/>
                <a:ea typeface="Karla"/>
                <a:cs typeface="Karla"/>
                <a:sym typeface="Karla"/>
              </a:rPr>
              <a:t>&gt; si </a:t>
            </a:r>
            <a:r>
              <a:rPr lang="es-MX" dirty="0">
                <a:solidFill>
                  <a:srgbClr val="ABE33F"/>
                </a:solidFill>
                <a:latin typeface="Karla"/>
                <a:ea typeface="Karla"/>
                <a:cs typeface="Karla"/>
                <a:sym typeface="Karla"/>
              </a:rPr>
              <a:t>el sistema de justicia es verdaderamente </a:t>
            </a:r>
            <a:r>
              <a:rPr lang="es-MX" dirty="0" smtClean="0">
                <a:solidFill>
                  <a:srgbClr val="ABE33F"/>
                </a:solidFill>
                <a:latin typeface="Karla"/>
                <a:ea typeface="Karla"/>
                <a:cs typeface="Karla"/>
                <a:sym typeface="Karla"/>
              </a:rPr>
              <a:t>justo…</a:t>
            </a:r>
            <a:endParaRPr lang="en" dirty="0">
              <a:solidFill>
                <a:srgbClr val="ABE33F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06" name="Shape 206"/>
          <p:cNvSpPr txBox="1">
            <a:spLocks noGrp="1"/>
          </p:cNvSpPr>
          <p:nvPr>
            <p:ph type="subTitle" idx="4294967295"/>
          </p:nvPr>
        </p:nvSpPr>
        <p:spPr>
          <a:xfrm>
            <a:off x="685800" y="3486150"/>
            <a:ext cx="7772400" cy="914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s-MX" sz="2800" b="1" dirty="0" smtClean="0"/>
              <a:t>…P</a:t>
            </a:r>
            <a:r>
              <a:rPr lang="en" sz="2800" b="1" dirty="0" smtClean="0"/>
              <a:t>ero no siempre</a:t>
            </a:r>
            <a:endParaRPr lang="en" sz="2800" b="1" dirty="0"/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ctrTitle" idx="4294967295"/>
          </p:nvPr>
        </p:nvSpPr>
        <p:spPr>
          <a:xfrm>
            <a:off x="2819400" y="1354751"/>
            <a:ext cx="5867400" cy="759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200" dirty="0" smtClean="0">
                <a:solidFill>
                  <a:srgbClr val="ABE33F"/>
                </a:solidFill>
              </a:rPr>
              <a:t>…que nos lleva a la pregunta: </a:t>
            </a:r>
            <a:endParaRPr lang="en" sz="6000" dirty="0">
              <a:solidFill>
                <a:srgbClr val="ABE33F"/>
              </a:solidFill>
            </a:endParaRPr>
          </a:p>
        </p:txBody>
      </p:sp>
      <p:sp>
        <p:nvSpPr>
          <p:cNvPr id="102" name="Shape 102"/>
          <p:cNvSpPr txBox="1">
            <a:spLocks noGrp="1"/>
          </p:cNvSpPr>
          <p:nvPr>
            <p:ph type="subTitle" idx="4294967295"/>
          </p:nvPr>
        </p:nvSpPr>
        <p:spPr>
          <a:xfrm>
            <a:off x="2819400" y="2266951"/>
            <a:ext cx="5943600" cy="1828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MX" sz="2800" b="1" i="1" dirty="0" smtClean="0"/>
              <a:t>¿</a:t>
            </a:r>
            <a:r>
              <a:rPr lang="es-MX" sz="2800" b="1" i="1" dirty="0"/>
              <a:t>C</a:t>
            </a:r>
            <a:r>
              <a:rPr lang="es-MX" sz="2800" b="1" i="1" dirty="0" smtClean="0"/>
              <a:t>uáles </a:t>
            </a:r>
            <a:r>
              <a:rPr lang="es-MX" sz="2800" b="1" i="1" dirty="0"/>
              <a:t>estrategias</a:t>
            </a:r>
            <a:r>
              <a:rPr lang="es-MX" sz="2800" b="1" dirty="0"/>
              <a:t> a favor de la transparencia lograrán fomentar la rendición de cuentas?</a:t>
            </a:r>
            <a:endParaRPr lang="en" sz="2800" b="1" dirty="0"/>
          </a:p>
        </p:txBody>
      </p:sp>
      <p:grpSp>
        <p:nvGrpSpPr>
          <p:cNvPr id="103" name="Shape 103"/>
          <p:cNvGrpSpPr/>
          <p:nvPr/>
        </p:nvGrpSpPr>
        <p:grpSpPr>
          <a:xfrm>
            <a:off x="685612" y="1814387"/>
            <a:ext cx="1512761" cy="1433896"/>
            <a:chOff x="5300400" y="3670175"/>
            <a:chExt cx="421300" cy="399325"/>
          </a:xfrm>
        </p:grpSpPr>
        <p:sp>
          <p:nvSpPr>
            <p:cNvPr id="104" name="Shape 104"/>
            <p:cNvSpPr/>
            <p:nvPr/>
          </p:nvSpPr>
          <p:spPr>
            <a:xfrm>
              <a:off x="5300400" y="3708025"/>
              <a:ext cx="421300" cy="267450"/>
            </a:xfrm>
            <a:custGeom>
              <a:avLst/>
              <a:gdLst/>
              <a:ahLst/>
              <a:cxnLst/>
              <a:rect l="0" t="0" r="0" b="0"/>
              <a:pathLst>
                <a:path w="16852" h="10698" extrusionOk="0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05" name="Shape 105"/>
            <p:cNvSpPr/>
            <p:nvPr/>
          </p:nvSpPr>
          <p:spPr>
            <a:xfrm>
              <a:off x="5498825" y="3670175"/>
              <a:ext cx="24450" cy="25650"/>
            </a:xfrm>
            <a:custGeom>
              <a:avLst/>
              <a:gdLst/>
              <a:ahLst/>
              <a:cxnLst/>
              <a:rect l="0" t="0" r="0" b="0"/>
              <a:pathLst>
                <a:path w="978" h="1026" extrusionOk="0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06" name="Shape 106"/>
            <p:cNvSpPr/>
            <p:nvPr/>
          </p:nvSpPr>
          <p:spPr>
            <a:xfrm>
              <a:off x="5366325" y="3987675"/>
              <a:ext cx="61100" cy="81825"/>
            </a:xfrm>
            <a:custGeom>
              <a:avLst/>
              <a:gdLst/>
              <a:ahLst/>
              <a:cxnLst/>
              <a:rect l="0" t="0" r="0" b="0"/>
              <a:pathLst>
                <a:path w="2444" h="3273" extrusionOk="0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07" name="Shape 107"/>
            <p:cNvSpPr/>
            <p:nvPr/>
          </p:nvSpPr>
          <p:spPr>
            <a:xfrm>
              <a:off x="5594700" y="3987675"/>
              <a:ext cx="61075" cy="81825"/>
            </a:xfrm>
            <a:custGeom>
              <a:avLst/>
              <a:gdLst/>
              <a:ahLst/>
              <a:cxnLst/>
              <a:rect l="0" t="0" r="0" b="0"/>
              <a:pathLst>
                <a:path w="2443" h="3273" extrusionOk="0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08" name="Shape 108"/>
            <p:cNvSpPr/>
            <p:nvPr/>
          </p:nvSpPr>
          <p:spPr>
            <a:xfrm>
              <a:off x="5324825" y="3732450"/>
              <a:ext cx="372475" cy="218600"/>
            </a:xfrm>
            <a:custGeom>
              <a:avLst/>
              <a:gdLst/>
              <a:ahLst/>
              <a:cxnLst/>
              <a:rect l="0" t="0" r="0" b="0"/>
              <a:pathLst>
                <a:path w="14899" h="8744" extrusionOk="0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1066800" y="1428750"/>
            <a:ext cx="7620000" cy="1219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es-MX" sz="2800" dirty="0" smtClean="0">
                <a:solidFill>
                  <a:schemeClr val="tx1"/>
                </a:solidFill>
              </a:rPr>
              <a:t>Dos </a:t>
            </a:r>
            <a:r>
              <a:rPr lang="es-MX" sz="2800" dirty="0">
                <a:solidFill>
                  <a:schemeClr val="tx1"/>
                </a:solidFill>
              </a:rPr>
              <a:t>“palabras-clave” que apuntan hacia </a:t>
            </a:r>
            <a:r>
              <a:rPr lang="es-MX" sz="2800" dirty="0" smtClean="0">
                <a:solidFill>
                  <a:schemeClr val="tx1"/>
                </a:solidFill>
              </a:rPr>
              <a:t>enfoques </a:t>
            </a:r>
            <a:r>
              <a:rPr lang="es-MX" sz="2800" dirty="0">
                <a:solidFill>
                  <a:schemeClr val="tx1"/>
                </a:solidFill>
              </a:rPr>
              <a:t>más </a:t>
            </a:r>
            <a:r>
              <a:rPr lang="es-MX" sz="2800" dirty="0" smtClean="0">
                <a:solidFill>
                  <a:schemeClr val="tx1"/>
                </a:solidFill>
              </a:rPr>
              <a:t>estratégicos…</a:t>
            </a:r>
            <a:endParaRPr lang="en" sz="2800" dirty="0">
              <a:solidFill>
                <a:schemeClr val="tx1"/>
              </a:solidFill>
            </a:endParaRPr>
          </a:p>
        </p:txBody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76200" y="2724150"/>
            <a:ext cx="8991600" cy="1905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228600" lvl="0">
              <a:buNone/>
            </a:pPr>
            <a:r>
              <a:rPr lang="es-MX" sz="2800" b="1" dirty="0" smtClean="0"/>
              <a:t>1</a:t>
            </a:r>
            <a:r>
              <a:rPr lang="es-MX" sz="2800" b="1" dirty="0"/>
              <a:t>) la estrategia </a:t>
            </a:r>
            <a:r>
              <a:rPr lang="es-MX" sz="2800" b="1" dirty="0" smtClean="0"/>
              <a:t>del sándwich</a:t>
            </a:r>
          </a:p>
          <a:p>
            <a:pPr marL="457200" lvl="0" indent="-228600"/>
            <a:endParaRPr lang="es-MX" sz="2800" b="1" dirty="0"/>
          </a:p>
          <a:p>
            <a:pPr marL="228600" lvl="0">
              <a:buNone/>
            </a:pPr>
            <a:r>
              <a:rPr lang="es-MX" sz="2800" b="1" dirty="0" smtClean="0"/>
              <a:t>2) </a:t>
            </a:r>
            <a:r>
              <a:rPr lang="es-MX" sz="2800" b="1" dirty="0"/>
              <a:t>la integración vertical </a:t>
            </a:r>
            <a:r>
              <a:rPr lang="es-MX" sz="2800" b="1" dirty="0" smtClean="0"/>
              <a:t>de la vigilancia ciudadana</a:t>
            </a:r>
            <a:endParaRPr lang="es-MX" sz="2800" b="1" dirty="0"/>
          </a:p>
          <a:p>
            <a:pPr marL="457200" lvl="0" indent="-228600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01392720"/>
      </p:ext>
    </p:extLst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/>
          <p:nvPr/>
        </p:nvSpPr>
        <p:spPr>
          <a:xfrm>
            <a:off x="4126200" y="1078126"/>
            <a:ext cx="4609968" cy="3588912"/>
          </a:xfrm>
          <a:custGeom>
            <a:avLst/>
            <a:gdLst/>
            <a:ahLst/>
            <a:cxnLst/>
            <a:rect l="0" t="0" r="0" b="0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noFill/>
          <a:ln w="19050" cap="flat" cmpd="sng">
            <a:solidFill>
              <a:srgbClr val="004C5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solidFill>
                <a:srgbClr val="00AE9D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4319121" y="1268721"/>
            <a:ext cx="4224300" cy="2697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rPr>
              <a:t>Place your screenshot here</a:t>
            </a:r>
          </a:p>
        </p:txBody>
      </p:sp>
      <p:sp>
        <p:nvSpPr>
          <p:cNvPr id="269" name="Shape 269"/>
          <p:cNvSpPr txBox="1">
            <a:spLocks noGrp="1"/>
          </p:cNvSpPr>
          <p:nvPr>
            <p:ph type="body" idx="4294967295"/>
          </p:nvPr>
        </p:nvSpPr>
        <p:spPr>
          <a:xfrm>
            <a:off x="76200" y="671150"/>
            <a:ext cx="2667000" cy="39824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dirty="0" smtClean="0"/>
              <a:t>“…</a:t>
            </a:r>
            <a:r>
              <a:rPr lang="en" sz="2400" dirty="0" smtClean="0"/>
              <a:t>ustedes empujen desde abajo, y nosotros apretamos desde arriba”</a:t>
            </a:r>
          </a:p>
          <a:p>
            <a:pPr lvl="0" rtl="0">
              <a:spcBef>
                <a:spcPts val="0"/>
              </a:spcBef>
              <a:buNone/>
            </a:pPr>
            <a:endParaRPr lang="en" dirty="0"/>
          </a:p>
          <a:p>
            <a:pPr lvl="0">
              <a:spcBef>
                <a:spcPts val="0"/>
              </a:spcBef>
              <a:buNone/>
            </a:pPr>
            <a:r>
              <a:rPr lang="es-MX" sz="1200" dirty="0" smtClean="0"/>
              <a:t>F</a:t>
            </a:r>
            <a:r>
              <a:rPr lang="en" sz="1200" dirty="0" smtClean="0"/>
              <a:t>uncionario reformista mexicano, antes de la abertura democr</a:t>
            </a:r>
            <a:r>
              <a:rPr lang="es-MX" sz="1200" dirty="0"/>
              <a:t>á</a:t>
            </a:r>
            <a:r>
              <a:rPr lang="en" sz="1200" dirty="0" smtClean="0"/>
              <a:t>tica, ante una asamblea nacional de consejos comunitarios </a:t>
            </a:r>
            <a:endParaRPr lang="en" sz="1200" dirty="0" smtClean="0"/>
          </a:p>
          <a:p>
            <a:pPr lvl="0">
              <a:spcBef>
                <a:spcPts val="0"/>
              </a:spcBef>
              <a:buNone/>
            </a:pPr>
            <a:endParaRPr lang="en" sz="1200" dirty="0"/>
          </a:p>
          <a:p>
            <a:pPr lvl="0">
              <a:spcBef>
                <a:spcPts val="0"/>
              </a:spcBef>
              <a:buNone/>
            </a:pPr>
            <a:endParaRPr lang="en" sz="1200" dirty="0"/>
          </a:p>
        </p:txBody>
      </p:sp>
      <p:pic>
        <p:nvPicPr>
          <p:cNvPr id="1026" name="Picture 2" descr="C:\Users\jafox\AppData\Local\Temp\notesB324CE\Fox_GPSA_Grafico_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0"/>
            <a:ext cx="6477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228600" y="1581150"/>
            <a:ext cx="8763000" cy="685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es-MX" sz="2800" dirty="0" smtClean="0">
                <a:solidFill>
                  <a:schemeClr val="tx1"/>
                </a:solidFill>
              </a:rPr>
              <a:t>La </a:t>
            </a:r>
            <a:r>
              <a:rPr lang="es-MX" sz="2800" dirty="0">
                <a:solidFill>
                  <a:schemeClr val="tx1"/>
                </a:solidFill>
              </a:rPr>
              <a:t>integración vertical </a:t>
            </a:r>
            <a:r>
              <a:rPr lang="es-MX" sz="2800" dirty="0" smtClean="0">
                <a:solidFill>
                  <a:schemeClr val="tx1"/>
                </a:solidFill>
              </a:rPr>
              <a:t>del monitoreo ciudadano:</a:t>
            </a:r>
            <a:r>
              <a:rPr lang="es-MX" sz="2800" dirty="0">
                <a:solidFill>
                  <a:schemeClr val="tx1"/>
                </a:solidFill>
              </a:rPr>
              <a:t/>
            </a:r>
            <a:br>
              <a:rPr lang="es-MX" sz="2800" dirty="0">
                <a:solidFill>
                  <a:schemeClr val="tx1"/>
                </a:solidFill>
              </a:rPr>
            </a:br>
            <a:endParaRPr lang="en" sz="2800" dirty="0">
              <a:solidFill>
                <a:schemeClr val="tx1"/>
              </a:solidFill>
            </a:endParaRPr>
          </a:p>
        </p:txBody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76200" y="2495550"/>
            <a:ext cx="8991600" cy="2133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228600" lvl="0">
              <a:buNone/>
            </a:pPr>
            <a:r>
              <a:rPr lang="es-MX" b="1" dirty="0" smtClean="0"/>
              <a:t>Vigila </a:t>
            </a:r>
            <a:r>
              <a:rPr lang="es-MX" b="1" dirty="0"/>
              <a:t>las múltiples </a:t>
            </a:r>
            <a:r>
              <a:rPr lang="es-MX" b="1" dirty="0" smtClean="0"/>
              <a:t>instancias </a:t>
            </a:r>
            <a:r>
              <a:rPr lang="es-MX" b="1" dirty="0"/>
              <a:t>del sector público que intervienen en una actividad determinada, </a:t>
            </a:r>
            <a:r>
              <a:rPr lang="es-MX" b="1" dirty="0" smtClean="0"/>
              <a:t>desde lo local y municipal hasta el departamental y nacional</a:t>
            </a:r>
          </a:p>
        </p:txBody>
      </p:sp>
    </p:spTree>
    <p:extLst>
      <p:ext uri="{BB962C8B-B14F-4D97-AF65-F5344CB8AC3E}">
        <p14:creationId xmlns:p14="http://schemas.microsoft.com/office/powerpoint/2010/main" val="1633608958"/>
      </p:ext>
    </p:extLst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/>
          <p:nvPr/>
        </p:nvSpPr>
        <p:spPr>
          <a:xfrm>
            <a:off x="4126200" y="1078126"/>
            <a:ext cx="4609968" cy="3588912"/>
          </a:xfrm>
          <a:custGeom>
            <a:avLst/>
            <a:gdLst/>
            <a:ahLst/>
            <a:cxnLst/>
            <a:rect l="0" t="0" r="0" b="0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noFill/>
          <a:ln w="19050" cap="flat" cmpd="sng">
            <a:solidFill>
              <a:srgbClr val="004C5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solidFill>
                <a:srgbClr val="00AE9D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4319121" y="1268721"/>
            <a:ext cx="4224300" cy="2697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rPr>
              <a:t>Place your screenshot here</a:t>
            </a:r>
          </a:p>
        </p:txBody>
      </p:sp>
      <p:sp>
        <p:nvSpPr>
          <p:cNvPr id="269" name="Shape 269"/>
          <p:cNvSpPr txBox="1">
            <a:spLocks noGrp="1"/>
          </p:cNvSpPr>
          <p:nvPr>
            <p:ph type="body" idx="4294967295"/>
          </p:nvPr>
        </p:nvSpPr>
        <p:spPr>
          <a:xfrm>
            <a:off x="76200" y="819150"/>
            <a:ext cx="2752220" cy="39824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buNone/>
            </a:pPr>
            <a:r>
              <a:rPr lang="es-MX" sz="2000" b="1" dirty="0"/>
              <a:t>Desempacando la integración </a:t>
            </a:r>
            <a:r>
              <a:rPr lang="es-MX" sz="2000" b="1" dirty="0" smtClean="0"/>
              <a:t>vertical:</a:t>
            </a:r>
          </a:p>
          <a:p>
            <a:pPr>
              <a:buNone/>
            </a:pPr>
            <a:endParaRPr lang="es-MX" sz="2000" dirty="0"/>
          </a:p>
          <a:p>
            <a:pPr>
              <a:buNone/>
            </a:pPr>
            <a:r>
              <a:rPr lang="es-MX" sz="2000" dirty="0"/>
              <a:t>Forjando sinergias: entre procesos de monitoreo y incidencia de las políticas públicas por un lado, y </a:t>
            </a:r>
            <a:r>
              <a:rPr lang="es-MX" sz="2000" smtClean="0"/>
              <a:t>coordinado entre </a:t>
            </a:r>
            <a:r>
              <a:rPr lang="es-MX" sz="2000" dirty="0"/>
              <a:t>múltiples niveles  por el otro</a:t>
            </a:r>
            <a:r>
              <a:rPr lang="es-MX" sz="2000" dirty="0" smtClean="0"/>
              <a:t>…</a:t>
            </a:r>
            <a:endParaRPr lang="es-MX" sz="2000" dirty="0"/>
          </a:p>
        </p:txBody>
      </p:sp>
      <p:pic>
        <p:nvPicPr>
          <p:cNvPr id="2050" name="Picture 2" descr="C:\Users\jafox\Documents\DOCS\GPSA_WB\Acct_ecosystems_workshop\U4\Fox_Issue_Paper_Figure_1_vertical integration 6-3 (3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420" y="45771"/>
            <a:ext cx="6391779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3052190"/>
      </p:ext>
    </p:extLst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>
            <a:spLocks noGrp="1"/>
          </p:cNvSpPr>
          <p:nvPr>
            <p:ph type="ctrTitle"/>
          </p:nvPr>
        </p:nvSpPr>
        <p:spPr>
          <a:xfrm>
            <a:off x="1371601" y="1888151"/>
            <a:ext cx="5029199" cy="9122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800" dirty="0" smtClean="0"/>
              <a:t>Desde la transparencia…</a:t>
            </a:r>
            <a:endParaRPr lang="en" sz="2800" dirty="0"/>
          </a:p>
        </p:txBody>
      </p:sp>
      <p:sp>
        <p:nvSpPr>
          <p:cNvPr id="115" name="Shape 115"/>
          <p:cNvSpPr txBox="1">
            <a:spLocks noGrp="1"/>
          </p:cNvSpPr>
          <p:nvPr>
            <p:ph type="subTitle" idx="1"/>
          </p:nvPr>
        </p:nvSpPr>
        <p:spPr>
          <a:xfrm>
            <a:off x="1815375" y="2916250"/>
            <a:ext cx="5513100" cy="7847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es-MX" sz="3600" dirty="0" smtClean="0"/>
              <a:t>…al </a:t>
            </a:r>
            <a:r>
              <a:rPr lang="es-MX" sz="3600" dirty="0"/>
              <a:t>derecho a </a:t>
            </a:r>
            <a:r>
              <a:rPr lang="es-MX" sz="3600" dirty="0" smtClean="0"/>
              <a:t>saber</a:t>
            </a:r>
            <a:endParaRPr lang="en" sz="3600" dirty="0"/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 txBox="1">
            <a:spLocks noGrp="1"/>
          </p:cNvSpPr>
          <p:nvPr>
            <p:ph type="ctrTitle" idx="4294967295"/>
          </p:nvPr>
        </p:nvSpPr>
        <p:spPr>
          <a:xfrm>
            <a:off x="3064700" y="1512935"/>
            <a:ext cx="5533799" cy="11597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600" dirty="0" smtClean="0">
                <a:solidFill>
                  <a:srgbClr val="ABE33F"/>
                </a:solidFill>
              </a:rPr>
              <a:t>Muchas gracias</a:t>
            </a:r>
            <a:endParaRPr lang="en" sz="6000" dirty="0">
              <a:solidFill>
                <a:srgbClr val="ABE33F"/>
              </a:solidFill>
            </a:endParaRPr>
          </a:p>
        </p:txBody>
      </p:sp>
      <p:sp>
        <p:nvSpPr>
          <p:cNvPr id="275" name="Shape 275"/>
          <p:cNvSpPr txBox="1">
            <a:spLocks noGrp="1"/>
          </p:cNvSpPr>
          <p:nvPr>
            <p:ph type="subTitle" idx="4294967295"/>
          </p:nvPr>
        </p:nvSpPr>
        <p:spPr>
          <a:xfrm>
            <a:off x="3733800" y="2636358"/>
            <a:ext cx="4864699" cy="21977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800" dirty="0" smtClean="0"/>
              <a:t>Para continuar el di</a:t>
            </a:r>
            <a:r>
              <a:rPr lang="es-MX" sz="1800" dirty="0" smtClean="0"/>
              <a:t>á</a:t>
            </a:r>
            <a:r>
              <a:rPr lang="en" sz="1800" dirty="0" smtClean="0"/>
              <a:t>logo: </a:t>
            </a:r>
          </a:p>
          <a:p>
            <a:pPr lvl="0" rtl="0">
              <a:spcBef>
                <a:spcPts val="0"/>
              </a:spcBef>
              <a:buNone/>
            </a:pPr>
            <a:endParaRPr lang="en" sz="1800" dirty="0" smtClean="0"/>
          </a:p>
          <a:p>
            <a:pPr lvl="0" rtl="0">
              <a:spcBef>
                <a:spcPts val="0"/>
              </a:spcBef>
              <a:buNone/>
            </a:pPr>
            <a:r>
              <a:rPr lang="en" sz="1800" dirty="0" smtClean="0"/>
              <a:t>fox@american.edu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800" dirty="0" smtClean="0"/>
              <a:t>www.jonathan-fox.org</a:t>
            </a:r>
            <a:endParaRPr lang="en" sz="1800" dirty="0"/>
          </a:p>
        </p:txBody>
      </p:sp>
      <p:grpSp>
        <p:nvGrpSpPr>
          <p:cNvPr id="276" name="Shape 276"/>
          <p:cNvGrpSpPr/>
          <p:nvPr/>
        </p:nvGrpSpPr>
        <p:grpSpPr>
          <a:xfrm>
            <a:off x="685794" y="1814226"/>
            <a:ext cx="1681779" cy="1179949"/>
            <a:chOff x="559275" y="1683950"/>
            <a:chExt cx="466500" cy="327300"/>
          </a:xfrm>
        </p:grpSpPr>
        <p:sp>
          <p:nvSpPr>
            <p:cNvPr id="277" name="Shape 277"/>
            <p:cNvSpPr/>
            <p:nvPr/>
          </p:nvSpPr>
          <p:spPr>
            <a:xfrm>
              <a:off x="559275" y="1683950"/>
              <a:ext cx="466500" cy="197850"/>
            </a:xfrm>
            <a:custGeom>
              <a:avLst/>
              <a:gdLst/>
              <a:ahLst/>
              <a:cxnLst/>
              <a:rect l="0" t="0" r="0" b="0"/>
              <a:pathLst>
                <a:path w="18660" h="7914" extrusionOk="0">
                  <a:moveTo>
                    <a:pt x="391" y="1"/>
                  </a:moveTo>
                  <a:lnTo>
                    <a:pt x="293" y="50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49" y="294"/>
                  </a:lnTo>
                  <a:lnTo>
                    <a:pt x="0" y="392"/>
                  </a:lnTo>
                  <a:lnTo>
                    <a:pt x="0" y="489"/>
                  </a:lnTo>
                  <a:lnTo>
                    <a:pt x="0" y="1173"/>
                  </a:lnTo>
                  <a:lnTo>
                    <a:pt x="9330" y="7914"/>
                  </a:lnTo>
                  <a:lnTo>
                    <a:pt x="18659" y="1173"/>
                  </a:lnTo>
                  <a:lnTo>
                    <a:pt x="18659" y="489"/>
                  </a:lnTo>
                  <a:lnTo>
                    <a:pt x="18659" y="392"/>
                  </a:lnTo>
                  <a:lnTo>
                    <a:pt x="18611" y="294"/>
                  </a:lnTo>
                  <a:lnTo>
                    <a:pt x="18586" y="221"/>
                  </a:lnTo>
                  <a:lnTo>
                    <a:pt x="18513" y="147"/>
                  </a:lnTo>
                  <a:lnTo>
                    <a:pt x="18440" y="74"/>
                  </a:lnTo>
                  <a:lnTo>
                    <a:pt x="18366" y="50"/>
                  </a:lnTo>
                  <a:lnTo>
                    <a:pt x="18269" y="1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78" name="Shape 278"/>
            <p:cNvSpPr/>
            <p:nvPr/>
          </p:nvSpPr>
          <p:spPr>
            <a:xfrm>
              <a:off x="559275" y="1727925"/>
              <a:ext cx="466500" cy="283325"/>
            </a:xfrm>
            <a:custGeom>
              <a:avLst/>
              <a:gdLst/>
              <a:ahLst/>
              <a:cxnLst/>
              <a:rect l="0" t="0" r="0" b="0"/>
              <a:pathLst>
                <a:path w="18660" h="11333" extrusionOk="0">
                  <a:moveTo>
                    <a:pt x="0" y="0"/>
                  </a:moveTo>
                  <a:lnTo>
                    <a:pt x="0" y="10844"/>
                  </a:lnTo>
                  <a:lnTo>
                    <a:pt x="0" y="10917"/>
                  </a:lnTo>
                  <a:lnTo>
                    <a:pt x="5129" y="7230"/>
                  </a:lnTo>
                  <a:lnTo>
                    <a:pt x="5227" y="7181"/>
                  </a:lnTo>
                  <a:lnTo>
                    <a:pt x="5325" y="7181"/>
                  </a:lnTo>
                  <a:lnTo>
                    <a:pt x="5398" y="7205"/>
                  </a:lnTo>
                  <a:lnTo>
                    <a:pt x="5471" y="7278"/>
                  </a:lnTo>
                  <a:lnTo>
                    <a:pt x="5520" y="7376"/>
                  </a:lnTo>
                  <a:lnTo>
                    <a:pt x="5520" y="7474"/>
                  </a:lnTo>
                  <a:lnTo>
                    <a:pt x="5471" y="7547"/>
                  </a:lnTo>
                  <a:lnTo>
                    <a:pt x="5422" y="7620"/>
                  </a:lnTo>
                  <a:lnTo>
                    <a:pt x="318" y="11308"/>
                  </a:lnTo>
                  <a:lnTo>
                    <a:pt x="415" y="11333"/>
                  </a:lnTo>
                  <a:lnTo>
                    <a:pt x="18244" y="11333"/>
                  </a:lnTo>
                  <a:lnTo>
                    <a:pt x="18342" y="11308"/>
                  </a:lnTo>
                  <a:lnTo>
                    <a:pt x="13238" y="7620"/>
                  </a:lnTo>
                  <a:lnTo>
                    <a:pt x="13189" y="7547"/>
                  </a:lnTo>
                  <a:lnTo>
                    <a:pt x="13140" y="7474"/>
                  </a:lnTo>
                  <a:lnTo>
                    <a:pt x="13140" y="7376"/>
                  </a:lnTo>
                  <a:lnTo>
                    <a:pt x="13189" y="7278"/>
                  </a:lnTo>
                  <a:lnTo>
                    <a:pt x="13262" y="7205"/>
                  </a:lnTo>
                  <a:lnTo>
                    <a:pt x="13335" y="7181"/>
                  </a:lnTo>
                  <a:lnTo>
                    <a:pt x="13433" y="7181"/>
                  </a:lnTo>
                  <a:lnTo>
                    <a:pt x="13531" y="7230"/>
                  </a:lnTo>
                  <a:lnTo>
                    <a:pt x="18659" y="10917"/>
                  </a:lnTo>
                  <a:lnTo>
                    <a:pt x="18659" y="10844"/>
                  </a:lnTo>
                  <a:lnTo>
                    <a:pt x="18659" y="0"/>
                  </a:lnTo>
                  <a:lnTo>
                    <a:pt x="9476" y="6643"/>
                  </a:lnTo>
                  <a:lnTo>
                    <a:pt x="9403" y="6692"/>
                  </a:lnTo>
                  <a:lnTo>
                    <a:pt x="9257" y="6692"/>
                  </a:lnTo>
                  <a:lnTo>
                    <a:pt x="9183" y="66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279" name="Shape 279"/>
          <p:cNvSpPr/>
          <p:nvPr/>
        </p:nvSpPr>
        <p:spPr>
          <a:xfrm>
            <a:off x="1681875" y="2683100"/>
            <a:ext cx="1274937" cy="1159802"/>
          </a:xfrm>
          <a:custGeom>
            <a:avLst/>
            <a:gdLst/>
            <a:ahLst/>
            <a:cxnLst/>
            <a:rect l="0" t="0" r="0" b="0"/>
            <a:pathLst>
              <a:path w="16218" h="14752" extrusionOk="0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ABE33F">
              <a:alpha val="81150"/>
            </a:srgb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Escalus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548</TotalTime>
  <Words>255</Words>
  <Application>Microsoft Office PowerPoint</Application>
  <PresentationFormat>On-screen Show (16:9)</PresentationFormat>
  <Paragraphs>35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Raleway</vt:lpstr>
      <vt:lpstr>Karla</vt:lpstr>
      <vt:lpstr>Escalus template</vt:lpstr>
      <vt:lpstr> El reto de la movilización de la sociedad y la transparencia en el territorio  Jonathan Fox School of International Service American University  </vt:lpstr>
      <vt:lpstr>PowerPoint Presentation</vt:lpstr>
      <vt:lpstr>Si, pero ¿cómo?</vt:lpstr>
      <vt:lpstr>La transparencia nos permite ver: &gt; si los representantes efectivamente representan,  &gt; si los funcionarios realmente funcionan y  &gt; si el sistema de justicia es verdaderamente justo…</vt:lpstr>
      <vt:lpstr>…que nos lleva a la pregunta: </vt:lpstr>
      <vt:lpstr>Dos “palabras-clave” que apuntan hacia enfoques más estratégicos…</vt:lpstr>
      <vt:lpstr>PowerPoint Presentation</vt:lpstr>
      <vt:lpstr>La integración vertical del monitoreo ciudadano: </vt:lpstr>
      <vt:lpstr>PowerPoint Presentation</vt:lpstr>
      <vt:lpstr>Desde la transparencia…</vt:lpstr>
      <vt:lpstr>Muchas gracias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jafox</dc:creator>
  <cp:lastModifiedBy>auadmin</cp:lastModifiedBy>
  <cp:revision>15</cp:revision>
  <dcterms:modified xsi:type="dcterms:W3CDTF">2016-02-29T02:01:46Z</dcterms:modified>
</cp:coreProperties>
</file>