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18"/>
  </p:notesMasterIdLst>
  <p:sldIdLst>
    <p:sldId id="256" r:id="rId2"/>
    <p:sldId id="289" r:id="rId3"/>
    <p:sldId id="290" r:id="rId4"/>
    <p:sldId id="300" r:id="rId5"/>
    <p:sldId id="291" r:id="rId6"/>
    <p:sldId id="294" r:id="rId7"/>
    <p:sldId id="285" r:id="rId8"/>
    <p:sldId id="296" r:id="rId9"/>
    <p:sldId id="297" r:id="rId10"/>
    <p:sldId id="301" r:id="rId11"/>
    <p:sldId id="299" r:id="rId12"/>
    <p:sldId id="278" r:id="rId13"/>
    <p:sldId id="286" r:id="rId14"/>
    <p:sldId id="292" r:id="rId15"/>
    <p:sldId id="302" r:id="rId16"/>
    <p:sldId id="279" r:id="rId17"/>
  </p:sldIdLst>
  <p:sldSz cx="9144000" cy="5143500" type="screen16x9"/>
  <p:notesSz cx="6858000" cy="9144000"/>
  <p:embeddedFontLst>
    <p:embeddedFont>
      <p:font typeface="Candara" panose="020E0502030303020204" pitchFamily="34" charset="0"/>
      <p:regular r:id="rId19"/>
      <p:bold r:id="rId20"/>
      <p:italic r:id="rId21"/>
      <p:boldItalic r:id="rId22"/>
    </p:embeddedFont>
    <p:embeddedFont>
      <p:font typeface="Karla" panose="020B0604020202020204" charset="0"/>
      <p:regular r:id="rId23"/>
      <p:bold r:id="rId24"/>
      <p:italic r:id="rId25"/>
      <p:boldItalic r:id="rId26"/>
    </p:embeddedFont>
    <p:embeddedFont>
      <p:font typeface="Raleway" panose="020B060402020202020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70BF6D4-CBB7-425D-9927-D51F37AC18F2}">
  <a:tblStyle styleId="{D70BF6D4-CBB7-425D-9927-D51F37AC18F2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60"/>
  </p:normalViewPr>
  <p:slideViewPr>
    <p:cSldViewPr>
      <p:cViewPr varScale="1">
        <p:scale>
          <a:sx n="90" d="100"/>
          <a:sy n="90" d="100"/>
        </p:scale>
        <p:origin x="804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234104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702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2784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9012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8323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8323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5268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9509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9509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9509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5268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9509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19359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1069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737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36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004C5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 flipH="1">
            <a:off x="6025" y="301575"/>
            <a:ext cx="9150050" cy="4496747"/>
          </a:xfrm>
          <a:custGeom>
            <a:avLst/>
            <a:gdLst/>
            <a:ahLst/>
            <a:cxnLst/>
            <a:rect l="0" t="0" r="0" b="0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0" name="Shape 10"/>
          <p:cNvSpPr/>
          <p:nvPr/>
        </p:nvSpPr>
        <p:spPr>
          <a:xfrm>
            <a:off x="-5900" y="759981"/>
            <a:ext cx="9144150" cy="3769800"/>
          </a:xfrm>
          <a:custGeom>
            <a:avLst/>
            <a:gdLst/>
            <a:ahLst/>
            <a:cxnLst/>
            <a:rect l="0" t="0" r="0" b="0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1" name="Shape 11"/>
          <p:cNvSpPr/>
          <p:nvPr/>
        </p:nvSpPr>
        <p:spPr>
          <a:xfrm>
            <a:off x="0" y="1351100"/>
            <a:ext cx="9156075" cy="2889062"/>
          </a:xfrm>
          <a:custGeom>
            <a:avLst/>
            <a:gdLst/>
            <a:ahLst/>
            <a:cxnLst/>
            <a:rect l="0" t="0" r="0" b="0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1719025" y="1991825"/>
            <a:ext cx="5705999" cy="1159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Shape 27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28" name="Shape 28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0" t="0" r="0" b="0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29" name="Shape 29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0" t="0" r="0" b="0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30" name="Shape 30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0" t="0" r="0" b="0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31" name="Shape 31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0" t="0" r="0" b="0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32" name="Shape 32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0" t="0" r="0" b="0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33" name="Shape 33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0" t="0" r="0" b="0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699" cy="857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86650" y="1598408"/>
            <a:ext cx="7370699" cy="33272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/>
        </p:nvSpPr>
        <p:spPr>
          <a:xfrm>
            <a:off x="-2355" y="0"/>
            <a:ext cx="5209571" cy="983354"/>
          </a:xfrm>
          <a:custGeom>
            <a:avLst/>
            <a:gdLst/>
            <a:ahLst/>
            <a:cxnLst/>
            <a:rect l="0" t="0" r="0" b="0"/>
            <a:pathLst>
              <a:path w="342116" h="53320" extrusionOk="0">
                <a:moveTo>
                  <a:pt x="0" y="0"/>
                </a:moveTo>
                <a:lnTo>
                  <a:pt x="0" y="53320"/>
                </a:lnTo>
                <a:lnTo>
                  <a:pt x="342116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78" name="Shape 78"/>
          <p:cNvSpPr/>
          <p:nvPr/>
        </p:nvSpPr>
        <p:spPr>
          <a:xfrm>
            <a:off x="-6025" y="1"/>
            <a:ext cx="4445394" cy="1085643"/>
          </a:xfrm>
          <a:custGeom>
            <a:avLst/>
            <a:gdLst/>
            <a:ahLst/>
            <a:cxnLst/>
            <a:rect l="0" t="0" r="0" b="0"/>
            <a:pathLst>
              <a:path w="291932" h="58628" extrusionOk="0">
                <a:moveTo>
                  <a:pt x="0" y="18578"/>
                </a:moveTo>
                <a:lnTo>
                  <a:pt x="241" y="34019"/>
                </a:lnTo>
                <a:lnTo>
                  <a:pt x="221482" y="58628"/>
                </a:lnTo>
                <a:lnTo>
                  <a:pt x="291932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79" name="Shape 79"/>
          <p:cNvSpPr/>
          <p:nvPr/>
        </p:nvSpPr>
        <p:spPr>
          <a:xfrm>
            <a:off x="6375475" y="4745746"/>
            <a:ext cx="2548913" cy="400879"/>
          </a:xfrm>
          <a:custGeom>
            <a:avLst/>
            <a:gdLst/>
            <a:ahLst/>
            <a:cxnLst/>
            <a:rect l="0" t="0" r="0" b="0"/>
            <a:pathLst>
              <a:path w="203628" h="19060" extrusionOk="0">
                <a:moveTo>
                  <a:pt x="0" y="19060"/>
                </a:moveTo>
                <a:lnTo>
                  <a:pt x="203628" y="19060"/>
                </a:lnTo>
                <a:lnTo>
                  <a:pt x="157305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80" name="Shape 80"/>
          <p:cNvSpPr/>
          <p:nvPr/>
        </p:nvSpPr>
        <p:spPr>
          <a:xfrm>
            <a:off x="7341180" y="4767304"/>
            <a:ext cx="1821095" cy="395810"/>
          </a:xfrm>
          <a:custGeom>
            <a:avLst/>
            <a:gdLst/>
            <a:ahLst/>
            <a:cxnLst/>
            <a:rect l="0" t="0" r="0" b="0"/>
            <a:pathLst>
              <a:path w="145484" h="18819" extrusionOk="0">
                <a:moveTo>
                  <a:pt x="145484" y="0"/>
                </a:moveTo>
                <a:lnTo>
                  <a:pt x="145484" y="18819"/>
                </a:lnTo>
                <a:lnTo>
                  <a:pt x="0" y="18819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81" name="Shape 81"/>
          <p:cNvSpPr/>
          <p:nvPr/>
        </p:nvSpPr>
        <p:spPr>
          <a:xfrm>
            <a:off x="8340717" y="4204075"/>
            <a:ext cx="818444" cy="959060"/>
          </a:xfrm>
          <a:custGeom>
            <a:avLst/>
            <a:gdLst/>
            <a:ahLst/>
            <a:cxnLst/>
            <a:rect l="0" t="0" r="0" b="0"/>
            <a:pathLst>
              <a:path w="65384" h="45599" extrusionOk="0">
                <a:moveTo>
                  <a:pt x="65384" y="27022"/>
                </a:moveTo>
                <a:lnTo>
                  <a:pt x="65384" y="0"/>
                </a:lnTo>
                <a:lnTo>
                  <a:pt x="0" y="45599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82" name="Shape 82"/>
          <p:cNvSpPr/>
          <p:nvPr/>
        </p:nvSpPr>
        <p:spPr>
          <a:xfrm>
            <a:off x="1559025" y="-6025"/>
            <a:ext cx="4116775" cy="944875"/>
          </a:xfrm>
          <a:custGeom>
            <a:avLst/>
            <a:gdLst/>
            <a:ahLst/>
            <a:cxnLst/>
            <a:rect l="0" t="0" r="0" b="0"/>
            <a:pathLst>
              <a:path w="164671" h="37795" extrusionOk="0">
                <a:moveTo>
                  <a:pt x="0" y="241"/>
                </a:moveTo>
                <a:lnTo>
                  <a:pt x="132407" y="37795"/>
                </a:lnTo>
                <a:lnTo>
                  <a:pt x="164671" y="0"/>
                </a:lnTo>
                <a:lnTo>
                  <a:pt x="160329" y="241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886650" y="1598408"/>
            <a:ext cx="7370699" cy="3327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ABE33F"/>
              </a:buClr>
              <a:buSzPct val="100000"/>
              <a:buFont typeface="Karla"/>
              <a:buChar char="🔸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>
              <a:spcBef>
                <a:spcPts val="480"/>
              </a:spcBef>
              <a:buClr>
                <a:srgbClr val="ABE33F"/>
              </a:buClr>
              <a:buSzPct val="100000"/>
              <a:buFont typeface="Karla"/>
              <a:buChar char="🔸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>
              <a:spcBef>
                <a:spcPts val="480"/>
              </a:spcBef>
              <a:buClr>
                <a:srgbClr val="ABE33F"/>
              </a:buClr>
              <a:buSzPct val="100000"/>
              <a:buFont typeface="Karla"/>
              <a:buChar char="◇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699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6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ctrTitle"/>
          </p:nvPr>
        </p:nvSpPr>
        <p:spPr>
          <a:xfrm>
            <a:off x="609600" y="1428750"/>
            <a:ext cx="7924800" cy="2514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br>
              <a:rPr lang="es-MX" sz="2000"/>
            </a:br>
            <a:r>
              <a:rPr lang="es-MX" sz="3200"/>
              <a:t>Accountability Keywords</a:t>
            </a:r>
            <a:br>
              <a:rPr lang="es-MX" sz="3200"/>
            </a:br>
            <a:br>
              <a:rPr lang="es-MX" sz="2000" dirty="0"/>
            </a:br>
            <a:r>
              <a:rPr lang="es-MX" sz="1400" dirty="0"/>
              <a:t>Jonathan Fox</a:t>
            </a:r>
            <a:br>
              <a:rPr lang="es-MX" sz="1400" dirty="0"/>
            </a:br>
            <a:r>
              <a:rPr lang="es-MX" sz="1400" dirty="0" err="1"/>
              <a:t>Accountability</a:t>
            </a:r>
            <a:r>
              <a:rPr lang="es-MX" sz="1400" dirty="0"/>
              <a:t> </a:t>
            </a:r>
            <a:r>
              <a:rPr lang="es-MX" sz="1400" dirty="0" err="1"/>
              <a:t>Research</a:t>
            </a:r>
            <a:r>
              <a:rPr lang="es-MX" sz="1400" dirty="0"/>
              <a:t> Center</a:t>
            </a:r>
            <a:br>
              <a:rPr lang="es-MX" sz="1400" dirty="0"/>
            </a:br>
            <a:r>
              <a:rPr lang="es-MX" sz="1400" dirty="0" err="1"/>
              <a:t>School</a:t>
            </a:r>
            <a:r>
              <a:rPr lang="es-MX" sz="1400" dirty="0"/>
              <a:t> of International </a:t>
            </a:r>
            <a:r>
              <a:rPr lang="es-MX" sz="1400" dirty="0" err="1"/>
              <a:t>Service</a:t>
            </a:r>
            <a:br>
              <a:rPr lang="es-MX" sz="1400" dirty="0"/>
            </a:br>
            <a:r>
              <a:rPr lang="es-MX" sz="1400" dirty="0"/>
              <a:t>American </a:t>
            </a:r>
            <a:r>
              <a:rPr lang="es-MX" sz="1400" dirty="0" err="1"/>
              <a:t>University</a:t>
            </a:r>
            <a:br>
              <a:rPr lang="es-MX" sz="1400"/>
            </a:br>
            <a:r>
              <a:rPr lang="es-MX" sz="1400"/>
              <a:t>Nov. 18, </a:t>
            </a:r>
            <a:r>
              <a:rPr lang="es-MX" sz="1400" dirty="0"/>
              <a:t>2016</a:t>
            </a:r>
            <a:br>
              <a:rPr lang="es-MX" sz="1400" dirty="0"/>
            </a:br>
            <a:br>
              <a:rPr lang="es-MX" sz="1600" dirty="0"/>
            </a:br>
            <a:endParaRPr lang="en" sz="1600" dirty="0"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304800" y="1428750"/>
            <a:ext cx="8382000" cy="68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" sz="3200">
                <a:solidFill>
                  <a:schemeClr val="tx1"/>
                </a:solidFill>
                <a:latin typeface="Candara" panose="020E0502030303020204" pitchFamily="34" charset="0"/>
              </a:rPr>
              <a:t>Preview: Framing issues by clarifying terms:</a:t>
            </a:r>
            <a:endParaRPr lang="en" sz="32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10886" y="2114550"/>
            <a:ext cx="9144000" cy="2590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71500" lvl="0" indent="-342900">
              <a:buFont typeface="+mj-lt"/>
              <a:buAutoNum type="arabicParenR"/>
            </a:pPr>
            <a:endParaRPr lang="en-US" sz="1800">
              <a:latin typeface="Candara" panose="020E0502030303020204" pitchFamily="34" charset="0"/>
            </a:endParaRPr>
          </a:p>
          <a:p>
            <a:pPr marL="571500" lvl="0" indent="-342900">
              <a:buFont typeface="+mj-lt"/>
              <a:buAutoNum type="arabicParenR"/>
            </a:pPr>
            <a:r>
              <a:rPr lang="en-US" sz="1800" b="1">
                <a:latin typeface="Candara" panose="020E0502030303020204" pitchFamily="34" charset="0"/>
              </a:rPr>
              <a:t>Accountability to </a:t>
            </a:r>
            <a:r>
              <a:rPr lang="en-US" sz="1800" b="1" i="1">
                <a:latin typeface="Candara" panose="020E0502030303020204" pitchFamily="34" charset="0"/>
              </a:rPr>
              <a:t>whom</a:t>
            </a:r>
            <a:r>
              <a:rPr lang="en-US" sz="1800" b="1">
                <a:latin typeface="Candara" panose="020E0502030303020204" pitchFamily="34" charset="0"/>
              </a:rPr>
              <a:t>? Upwards or downwards?</a:t>
            </a:r>
          </a:p>
          <a:p>
            <a:pPr marL="571500" lvl="0" indent="-342900">
              <a:buFont typeface="+mj-lt"/>
              <a:buAutoNum type="arabicParenR"/>
            </a:pPr>
            <a:r>
              <a:rPr lang="en-US" sz="1800" b="1">
                <a:latin typeface="Candara" panose="020E0502030303020204" pitchFamily="34" charset="0"/>
              </a:rPr>
              <a:t>Different </a:t>
            </a:r>
            <a:r>
              <a:rPr lang="en-US" sz="1800" b="1" i="1">
                <a:latin typeface="Candara" panose="020E0502030303020204" pitchFamily="34" charset="0"/>
              </a:rPr>
              <a:t>kinds</a:t>
            </a:r>
            <a:r>
              <a:rPr lang="en-US" sz="1800" b="1">
                <a:latin typeface="Candara" panose="020E0502030303020204" pitchFamily="34" charset="0"/>
              </a:rPr>
              <a:t> of accountability: Social, political , legal, or informal</a:t>
            </a:r>
          </a:p>
          <a:p>
            <a:pPr marL="571500" lvl="0" indent="-342900">
              <a:buFont typeface="+mj-lt"/>
              <a:buAutoNum type="arabicParenR"/>
            </a:pPr>
            <a:r>
              <a:rPr lang="en-US" sz="1800" b="1">
                <a:latin typeface="Candara" panose="020E0502030303020204" pitchFamily="34" charset="0"/>
              </a:rPr>
              <a:t>Two different </a:t>
            </a:r>
            <a:r>
              <a:rPr lang="en-US" sz="1800" b="1" i="1">
                <a:latin typeface="Candara" panose="020E0502030303020204" pitchFamily="34" charset="0"/>
              </a:rPr>
              <a:t>dimensions</a:t>
            </a:r>
            <a:r>
              <a:rPr lang="en-US" sz="1800" b="1">
                <a:latin typeface="Candara" panose="020E0502030303020204" pitchFamily="34" charset="0"/>
              </a:rPr>
              <a:t> of accountability: </a:t>
            </a:r>
            <a:r>
              <a:rPr lang="en-US" sz="1800" b="1" dirty="0">
                <a:latin typeface="Candara" panose="020E0502030303020204" pitchFamily="34" charset="0"/>
              </a:rPr>
              <a:t>“Answerability” </a:t>
            </a:r>
            <a:r>
              <a:rPr lang="en-US" sz="1800" b="1">
                <a:latin typeface="Candara" panose="020E0502030303020204" pitchFamily="34" charset="0"/>
              </a:rPr>
              <a:t>and/or enforcement</a:t>
            </a:r>
          </a:p>
          <a:p>
            <a:pPr marL="571500" lvl="0" indent="-342900">
              <a:buFont typeface="+mj-lt"/>
              <a:buAutoNum type="arabicParenR"/>
            </a:pPr>
            <a:r>
              <a:rPr lang="en-US" sz="1800" b="1">
                <a:latin typeface="Candara" panose="020E0502030303020204" pitchFamily="34" charset="0"/>
              </a:rPr>
              <a:t>Different accountability </a:t>
            </a:r>
            <a:r>
              <a:rPr lang="en-US" sz="1800" b="1" i="1">
                <a:latin typeface="Candara" panose="020E0502030303020204" pitchFamily="34" charset="0"/>
              </a:rPr>
              <a:t>goals</a:t>
            </a:r>
            <a:r>
              <a:rPr lang="en-US" sz="1800" b="1">
                <a:latin typeface="Candara" panose="020E0502030303020204" pitchFamily="34" charset="0"/>
              </a:rPr>
              <a:t>: Preventative or reactive approaches? </a:t>
            </a:r>
            <a:endParaRPr lang="en-US" sz="1800">
              <a:latin typeface="Candara" panose="020E0502030303020204" pitchFamily="34" charset="0"/>
            </a:endParaRPr>
          </a:p>
          <a:p>
            <a:pPr marL="571500" lvl="0" indent="-342900">
              <a:buFont typeface="+mj-lt"/>
              <a:buAutoNum type="arabicParenR"/>
            </a:pPr>
            <a:r>
              <a:rPr lang="en-US" sz="1800" b="1">
                <a:latin typeface="Candara" panose="020E0502030303020204" pitchFamily="34" charset="0"/>
              </a:rPr>
              <a:t>Unpacking SAcc initiatives: </a:t>
            </a:r>
            <a:r>
              <a:rPr lang="en-US" sz="1800" b="1" i="1">
                <a:latin typeface="Candara" panose="020E0502030303020204" pitchFamily="34" charset="0"/>
              </a:rPr>
              <a:t>Tactical vs. strategic</a:t>
            </a:r>
            <a:endParaRPr lang="en-US" sz="1800" b="1" i="1" dirty="0">
              <a:latin typeface="Candara" panose="020E0502030303020204" pitchFamily="34" charset="0"/>
            </a:endParaRPr>
          </a:p>
          <a:p>
            <a:pPr marL="571500" lvl="0" indent="-342900">
              <a:buFont typeface="+mj-lt"/>
              <a:buAutoNum type="arabicParenR"/>
            </a:pPr>
            <a:r>
              <a:rPr lang="en-US" sz="1800" b="1">
                <a:latin typeface="Candara" panose="020E0502030303020204" pitchFamily="34" charset="0"/>
              </a:rPr>
              <a:t>Strategies for power </a:t>
            </a:r>
            <a:r>
              <a:rPr lang="en-US" sz="1800" b="1" dirty="0">
                <a:latin typeface="Candara" panose="020E0502030303020204" pitchFamily="34" charset="0"/>
              </a:rPr>
              <a:t>shifts</a:t>
            </a:r>
            <a:r>
              <a:rPr lang="en-US" sz="1800" b="1">
                <a:latin typeface="Candara" panose="020E0502030303020204" pitchFamily="34" charset="0"/>
              </a:rPr>
              <a:t>: Sandwich </a:t>
            </a:r>
            <a:r>
              <a:rPr lang="en-US" sz="1800" b="1" dirty="0">
                <a:latin typeface="Candara" panose="020E0502030303020204" pitchFamily="34" charset="0"/>
              </a:rPr>
              <a:t>strategy, </a:t>
            </a:r>
            <a:r>
              <a:rPr lang="en-US" sz="1800" b="1">
                <a:latin typeface="Candara" panose="020E0502030303020204" pitchFamily="34" charset="0"/>
              </a:rPr>
              <a:t>monitoring plus </a:t>
            </a:r>
            <a:r>
              <a:rPr lang="en-US" sz="1800" b="1" dirty="0">
                <a:latin typeface="Candara" panose="020E0502030303020204" pitchFamily="34" charset="0"/>
              </a:rPr>
              <a:t>advocacy, vertical integration</a:t>
            </a:r>
          </a:p>
        </p:txBody>
      </p:sp>
    </p:spTree>
    <p:extLst>
      <p:ext uri="{BB962C8B-B14F-4D97-AF65-F5344CB8AC3E}">
        <p14:creationId xmlns:p14="http://schemas.microsoft.com/office/powerpoint/2010/main" val="3859262037"/>
      </p:ext>
    </p:extLst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E9D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ctrTitle" idx="4294967295"/>
          </p:nvPr>
        </p:nvSpPr>
        <p:spPr>
          <a:xfrm>
            <a:off x="381000" y="1047750"/>
            <a:ext cx="8534400" cy="68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-US" sz="3200">
                <a:solidFill>
                  <a:srgbClr val="ABE33F"/>
                </a:solidFill>
                <a:latin typeface="Candara" panose="020E0502030303020204" pitchFamily="34" charset="0"/>
                <a:ea typeface="Karla"/>
                <a:cs typeface="Karla"/>
                <a:sym typeface="Karla"/>
              </a:rPr>
              <a:t>1) Accountability to whom? </a:t>
            </a:r>
            <a:endParaRPr lang="en" sz="3200" dirty="0">
              <a:solidFill>
                <a:srgbClr val="ABE33F"/>
              </a:solidFill>
              <a:latin typeface="Candara" panose="020E0502030303020204" pitchFamily="34" charset="0"/>
              <a:ea typeface="Karla"/>
              <a:cs typeface="Karla"/>
              <a:sym typeface="Karla"/>
            </a:endParaRPr>
          </a:p>
        </p:txBody>
      </p:sp>
      <p:sp>
        <p:nvSpPr>
          <p:cNvPr id="206" name="Shape 206"/>
          <p:cNvSpPr txBox="1">
            <a:spLocks noGrp="1"/>
          </p:cNvSpPr>
          <p:nvPr>
            <p:ph type="subTitle" idx="4294967295"/>
          </p:nvPr>
        </p:nvSpPr>
        <p:spPr>
          <a:xfrm>
            <a:off x="381000" y="1962150"/>
            <a:ext cx="8382000" cy="2667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latin typeface="Candara" panose="020E0502030303020204" pitchFamily="34" charset="0"/>
              </a:rPr>
              <a:t>Upwards &gt; </a:t>
            </a:r>
            <a:r>
              <a:rPr lang="en-US" sz="2800" dirty="0">
                <a:latin typeface="Candara" panose="020E0502030303020204" pitchFamily="34" charset="0"/>
              </a:rPr>
              <a:t>from public sector workers to managers to policymakers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latin typeface="Candara" panose="020E0502030303020204" pitchFamily="34" charset="0"/>
              </a:rPr>
              <a:t>Downwards &gt; </a:t>
            </a:r>
            <a:r>
              <a:rPr lang="en-US" sz="2800" dirty="0">
                <a:latin typeface="Candara" panose="020E0502030303020204" pitchFamily="34" charset="0"/>
              </a:rPr>
              <a:t>from public sector agencies to citizens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latin typeface="Candara" panose="020E0502030303020204" pitchFamily="34" charset="0"/>
              </a:rPr>
              <a:t>Horizontal &gt; </a:t>
            </a:r>
            <a:r>
              <a:rPr lang="en-US" sz="2800" dirty="0">
                <a:latin typeface="Candara" panose="020E0502030303020204" pitchFamily="34" charset="0"/>
              </a:rPr>
              <a:t>checks and balances, oversight agencies</a:t>
            </a:r>
          </a:p>
          <a:p>
            <a:pPr lvl="0">
              <a:spcBef>
                <a:spcPts val="0"/>
              </a:spcBef>
              <a:buNone/>
            </a:pPr>
            <a:endParaRPr lang="en-US" sz="3200" b="1" dirty="0">
              <a:latin typeface="Candara" panose="020E0502030303020204" pitchFamily="34" charset="0"/>
            </a:endParaRPr>
          </a:p>
          <a:p>
            <a:pPr lvl="0" algn="ctr" rtl="0">
              <a:spcBef>
                <a:spcPts val="0"/>
              </a:spcBef>
              <a:buNone/>
            </a:pPr>
            <a:endParaRPr lang="en" sz="2800" b="1" dirty="0"/>
          </a:p>
        </p:txBody>
      </p:sp>
    </p:spTree>
    <p:extLst>
      <p:ext uri="{BB962C8B-B14F-4D97-AF65-F5344CB8AC3E}">
        <p14:creationId xmlns:p14="http://schemas.microsoft.com/office/powerpoint/2010/main" val="151375025"/>
      </p:ext>
    </p:extLst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E9D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ctrTitle" idx="4294967295"/>
          </p:nvPr>
        </p:nvSpPr>
        <p:spPr>
          <a:xfrm>
            <a:off x="381000" y="1047750"/>
            <a:ext cx="8458200" cy="76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MX" sz="3200">
                <a:solidFill>
                  <a:srgbClr val="ABE33F"/>
                </a:solidFill>
                <a:latin typeface="Candara" panose="020E0502030303020204" pitchFamily="34" charset="0"/>
                <a:ea typeface="Karla"/>
                <a:cs typeface="Karla"/>
                <a:sym typeface="Karla"/>
              </a:rPr>
              <a:t>2) Different </a:t>
            </a:r>
            <a:r>
              <a:rPr lang="es-MX" sz="3200" i="1">
                <a:solidFill>
                  <a:srgbClr val="ABE33F"/>
                </a:solidFill>
                <a:latin typeface="Candara" panose="020E0502030303020204" pitchFamily="34" charset="0"/>
                <a:ea typeface="Karla"/>
                <a:cs typeface="Karla"/>
                <a:sym typeface="Karla"/>
              </a:rPr>
              <a:t>kinds</a:t>
            </a:r>
            <a:r>
              <a:rPr lang="es-MX" sz="3200">
                <a:solidFill>
                  <a:srgbClr val="ABE33F"/>
                </a:solidFill>
                <a:latin typeface="Candara" panose="020E0502030303020204" pitchFamily="34" charset="0"/>
                <a:ea typeface="Karla"/>
                <a:cs typeface="Karla"/>
                <a:sym typeface="Karla"/>
              </a:rPr>
              <a:t> of </a:t>
            </a:r>
            <a:r>
              <a:rPr lang="es-MX" sz="3200" dirty="0" err="1">
                <a:solidFill>
                  <a:srgbClr val="ABE33F"/>
                </a:solidFill>
                <a:latin typeface="Candara" panose="020E0502030303020204" pitchFamily="34" charset="0"/>
                <a:ea typeface="Karla"/>
                <a:cs typeface="Karla"/>
                <a:sym typeface="Karla"/>
              </a:rPr>
              <a:t>accountability</a:t>
            </a:r>
            <a:r>
              <a:rPr lang="es-MX" sz="3200" dirty="0">
                <a:solidFill>
                  <a:srgbClr val="ABE33F"/>
                </a:solidFill>
                <a:latin typeface="Candara" panose="020E0502030303020204" pitchFamily="34" charset="0"/>
                <a:ea typeface="Karla"/>
                <a:cs typeface="Karla"/>
                <a:sym typeface="Karla"/>
              </a:rPr>
              <a:t>:</a:t>
            </a:r>
            <a:endParaRPr lang="en" sz="3200" dirty="0">
              <a:solidFill>
                <a:srgbClr val="ABE33F"/>
              </a:solidFill>
              <a:latin typeface="Candara" panose="020E0502030303020204" pitchFamily="34" charset="0"/>
              <a:ea typeface="Karla"/>
              <a:cs typeface="Karla"/>
              <a:sym typeface="Karla"/>
            </a:endParaRPr>
          </a:p>
        </p:txBody>
      </p:sp>
      <p:sp>
        <p:nvSpPr>
          <p:cNvPr id="206" name="Shape 206"/>
          <p:cNvSpPr txBox="1">
            <a:spLocks noGrp="1"/>
          </p:cNvSpPr>
          <p:nvPr>
            <p:ph type="subTitle" idx="4294967295"/>
          </p:nvPr>
        </p:nvSpPr>
        <p:spPr>
          <a:xfrm>
            <a:off x="304800" y="1962150"/>
            <a:ext cx="8305800" cy="2819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b="1" i="1">
                <a:latin typeface="Candara" panose="020E0502030303020204" pitchFamily="34" charset="0"/>
              </a:rPr>
              <a:t>Social</a:t>
            </a:r>
            <a:r>
              <a:rPr lang="en-US" b="1">
                <a:latin typeface="Candara" panose="020E0502030303020204" pitchFamily="34" charset="0"/>
              </a:rPr>
              <a:t> accountability: Umbrella term of citizen voice and action </a:t>
            </a:r>
          </a:p>
          <a:p>
            <a:pPr marL="45720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b="1" i="1">
                <a:latin typeface="Candara" panose="020E0502030303020204" pitchFamily="34" charset="0"/>
              </a:rPr>
              <a:t>Political</a:t>
            </a:r>
            <a:r>
              <a:rPr lang="en-US" b="1">
                <a:latin typeface="Candara" panose="020E0502030303020204" pitchFamily="34" charset="0"/>
              </a:rPr>
              <a:t> accountability: From governing leaders to citizens (or to checks &amp; balances institutions)</a:t>
            </a:r>
          </a:p>
          <a:p>
            <a:pPr marL="45720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b="1" i="1">
                <a:latin typeface="Candara" panose="020E0502030303020204" pitchFamily="34" charset="0"/>
              </a:rPr>
              <a:t>Legal</a:t>
            </a:r>
            <a:r>
              <a:rPr lang="en-US" b="1">
                <a:latin typeface="Candara" panose="020E0502030303020204" pitchFamily="34" charset="0"/>
              </a:rPr>
              <a:t> accountability: Prosecution and judicial action </a:t>
            </a:r>
          </a:p>
          <a:p>
            <a:pPr marL="45720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b="1" i="1">
                <a:latin typeface="Candara" panose="020E0502030303020204" pitchFamily="34" charset="0"/>
              </a:rPr>
              <a:t>Informal</a:t>
            </a:r>
            <a:r>
              <a:rPr lang="en-US" b="1">
                <a:latin typeface="Candara" panose="020E0502030303020204" pitchFamily="34" charset="0"/>
              </a:rPr>
              <a:t> accountability: Culture shifts, stigmatizing abuse</a:t>
            </a:r>
            <a:endParaRPr lang="en-US" b="1" dirty="0">
              <a:latin typeface="Candara" panose="020E0502030303020204" pitchFamily="34" charset="0"/>
            </a:endParaRPr>
          </a:p>
          <a:p>
            <a:pPr lvl="0" algn="ctr" rtl="0">
              <a:spcBef>
                <a:spcPts val="0"/>
              </a:spcBef>
              <a:buNone/>
            </a:pPr>
            <a:endParaRPr lang="en" sz="2800" b="1" dirty="0"/>
          </a:p>
        </p:txBody>
      </p:sp>
    </p:spTree>
    <p:extLst>
      <p:ext uri="{BB962C8B-B14F-4D97-AF65-F5344CB8AC3E}">
        <p14:creationId xmlns:p14="http://schemas.microsoft.com/office/powerpoint/2010/main" val="2146021882"/>
      </p:ext>
    </p:extLst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E9D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ctrTitle" idx="4294967295"/>
          </p:nvPr>
        </p:nvSpPr>
        <p:spPr>
          <a:xfrm>
            <a:off x="457200" y="1200150"/>
            <a:ext cx="8458200" cy="99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MX" sz="3200">
                <a:solidFill>
                  <a:srgbClr val="ABE33F"/>
                </a:solidFill>
                <a:latin typeface="Candara" panose="020E0502030303020204" pitchFamily="34" charset="0"/>
                <a:ea typeface="Karla"/>
                <a:cs typeface="Karla"/>
                <a:sym typeface="Karla"/>
              </a:rPr>
              <a:t>3) Two different </a:t>
            </a:r>
            <a:r>
              <a:rPr lang="es-MX" sz="3200" i="1">
                <a:solidFill>
                  <a:srgbClr val="ABE33F"/>
                </a:solidFill>
                <a:latin typeface="Candara" panose="020E0502030303020204" pitchFamily="34" charset="0"/>
                <a:ea typeface="Karla"/>
                <a:cs typeface="Karla"/>
                <a:sym typeface="Karla"/>
              </a:rPr>
              <a:t>dimensions</a:t>
            </a:r>
            <a:r>
              <a:rPr lang="es-MX" sz="3200">
                <a:solidFill>
                  <a:srgbClr val="ABE33F"/>
                </a:solidFill>
                <a:latin typeface="Candara" panose="020E0502030303020204" pitchFamily="34" charset="0"/>
                <a:ea typeface="Karla"/>
                <a:cs typeface="Karla"/>
                <a:sym typeface="Karla"/>
              </a:rPr>
              <a:t> </a:t>
            </a:r>
            <a:r>
              <a:rPr lang="es-MX" sz="3200" dirty="0">
                <a:solidFill>
                  <a:srgbClr val="ABE33F"/>
                </a:solidFill>
                <a:latin typeface="Candara" panose="020E0502030303020204" pitchFamily="34" charset="0"/>
                <a:ea typeface="Karla"/>
                <a:cs typeface="Karla"/>
                <a:sym typeface="Karla"/>
              </a:rPr>
              <a:t>of </a:t>
            </a:r>
            <a:r>
              <a:rPr lang="es-MX" sz="3200" dirty="0" err="1">
                <a:solidFill>
                  <a:srgbClr val="ABE33F"/>
                </a:solidFill>
                <a:latin typeface="Candara" panose="020E0502030303020204" pitchFamily="34" charset="0"/>
                <a:ea typeface="Karla"/>
                <a:cs typeface="Karla"/>
                <a:sym typeface="Karla"/>
              </a:rPr>
              <a:t>accountability</a:t>
            </a:r>
            <a:r>
              <a:rPr lang="es-MX" sz="3200" dirty="0">
                <a:solidFill>
                  <a:srgbClr val="ABE33F"/>
                </a:solidFill>
                <a:latin typeface="Candara" panose="020E0502030303020204" pitchFamily="34" charset="0"/>
                <a:ea typeface="Karla"/>
                <a:cs typeface="Karla"/>
                <a:sym typeface="Karla"/>
              </a:rPr>
              <a:t>:</a:t>
            </a:r>
            <a:endParaRPr lang="en" sz="3200" dirty="0">
              <a:solidFill>
                <a:srgbClr val="ABE33F"/>
              </a:solidFill>
              <a:latin typeface="Candara" panose="020E0502030303020204" pitchFamily="34" charset="0"/>
              <a:ea typeface="Karla"/>
              <a:cs typeface="Karla"/>
              <a:sym typeface="Karla"/>
            </a:endParaRPr>
          </a:p>
        </p:txBody>
      </p:sp>
      <p:sp>
        <p:nvSpPr>
          <p:cNvPr id="206" name="Shape 206"/>
          <p:cNvSpPr txBox="1">
            <a:spLocks noGrp="1"/>
          </p:cNvSpPr>
          <p:nvPr>
            <p:ph type="subTitle" idx="4294967295"/>
          </p:nvPr>
        </p:nvSpPr>
        <p:spPr>
          <a:xfrm>
            <a:off x="457200" y="2190750"/>
            <a:ext cx="8382000" cy="2438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latin typeface="Candara" panose="020E0502030303020204" pitchFamily="34" charset="0"/>
              </a:rPr>
              <a:t>“Answerability” </a:t>
            </a:r>
            <a:r>
              <a:rPr lang="en-US" sz="2800" dirty="0">
                <a:latin typeface="Candara" panose="020E0502030303020204" pitchFamily="34" charset="0"/>
              </a:rPr>
              <a:t>(</a:t>
            </a:r>
            <a:r>
              <a:rPr lang="en-US" sz="2800" err="1">
                <a:latin typeface="Candara" panose="020E0502030303020204" pitchFamily="34" charset="0"/>
              </a:rPr>
              <a:t>govt</a:t>
            </a:r>
            <a:r>
              <a:rPr lang="en-US" sz="2800">
                <a:latin typeface="Candara" panose="020E0502030303020204" pitchFamily="34" charset="0"/>
              </a:rPr>
              <a:t> actors explain their actions to citizens and/or to checks &amp; balances institutions)</a:t>
            </a:r>
            <a:endParaRPr lang="en-US" sz="2800" b="1" dirty="0">
              <a:latin typeface="Candara" panose="020E0502030303020204" pitchFamily="34" charset="0"/>
            </a:endParaRPr>
          </a:p>
          <a:p>
            <a:pPr marL="45720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latin typeface="Candara" panose="020E0502030303020204" pitchFamily="34" charset="0"/>
              </a:rPr>
              <a:t>Enforcement </a:t>
            </a:r>
            <a:r>
              <a:rPr lang="en-US" sz="2800">
                <a:latin typeface="Candara" panose="020E0502030303020204" pitchFamily="34" charset="0"/>
              </a:rPr>
              <a:t>(sanctions for specific acts)</a:t>
            </a:r>
          </a:p>
          <a:p>
            <a:pPr marL="45720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800">
                <a:latin typeface="Candara" panose="020E0502030303020204" pitchFamily="34" charset="0"/>
              </a:rPr>
              <a:t>The first relies on </a:t>
            </a:r>
            <a:r>
              <a:rPr lang="en-US" sz="2800" i="1">
                <a:latin typeface="Candara" panose="020E0502030303020204" pitchFamily="34" charset="0"/>
              </a:rPr>
              <a:t>voice</a:t>
            </a:r>
            <a:r>
              <a:rPr lang="en-US" sz="2800">
                <a:latin typeface="Candara" panose="020E0502030303020204" pitchFamily="34" charset="0"/>
              </a:rPr>
              <a:t>, the second has </a:t>
            </a:r>
            <a:r>
              <a:rPr lang="en-US" sz="2800" i="1">
                <a:latin typeface="Candara" panose="020E0502030303020204" pitchFamily="34" charset="0"/>
              </a:rPr>
              <a:t>teeth</a:t>
            </a:r>
            <a:endParaRPr lang="en-US" sz="2800" i="1" dirty="0">
              <a:latin typeface="Candara" panose="020E0502030303020204" pitchFamily="34" charset="0"/>
            </a:endParaRPr>
          </a:p>
          <a:p>
            <a:pPr lvl="0" algn="ctr" rtl="0">
              <a:spcBef>
                <a:spcPts val="0"/>
              </a:spcBef>
              <a:buNone/>
            </a:pPr>
            <a:endParaRPr lang="en" sz="2800" b="1" dirty="0"/>
          </a:p>
        </p:txBody>
      </p:sp>
    </p:spTree>
    <p:extLst>
      <p:ext uri="{BB962C8B-B14F-4D97-AF65-F5344CB8AC3E}">
        <p14:creationId xmlns:p14="http://schemas.microsoft.com/office/powerpoint/2010/main" val="1443877903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381000" y="1581150"/>
            <a:ext cx="8305800" cy="76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" sz="3200">
                <a:solidFill>
                  <a:schemeClr val="tx1"/>
                </a:solidFill>
                <a:latin typeface="Candara" panose="020E0502030303020204" pitchFamily="34" charset="0"/>
              </a:rPr>
              <a:t>4) Preventative or reactive approaches?</a:t>
            </a:r>
            <a:endParaRPr lang="en" sz="32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76200" y="2266950"/>
            <a:ext cx="8839200" cy="251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sz="2800" b="1">
                <a:latin typeface="Candara" panose="020E0502030303020204" pitchFamily="34" charset="0"/>
              </a:rPr>
              <a:t>Dilemma: do we address causes or consequences of accountability failures?</a:t>
            </a:r>
            <a:endParaRPr lang="en-US" sz="2800" b="1" dirty="0">
              <a:latin typeface="Candara" panose="020E0502030303020204" pitchFamily="34" charset="0"/>
            </a:endParaRPr>
          </a:p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sz="2800" b="1" dirty="0">
                <a:latin typeface="Candara" panose="020E0502030303020204" pitchFamily="34" charset="0"/>
              </a:rPr>
              <a:t>What are the </a:t>
            </a:r>
            <a:r>
              <a:rPr lang="en-US" sz="2800" b="1">
                <a:latin typeface="Candara" panose="020E0502030303020204" pitchFamily="34" charset="0"/>
              </a:rPr>
              <a:t>tradeoffs? 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sz="2800" b="1">
                <a:latin typeface="Candara" panose="020E0502030303020204" pitchFamily="34" charset="0"/>
              </a:rPr>
              <a:t>Where to invest limited political capital?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sz="2800" b="1">
                <a:latin typeface="Candara" panose="020E0502030303020204" pitchFamily="34" charset="0"/>
              </a:rPr>
              <a:t>How to build synergy between the two approaches?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endParaRPr lang="en-US" sz="2800" b="1" dirty="0">
              <a:latin typeface="Candara" panose="020E0502030303020204" pitchFamily="34" charset="0"/>
            </a:endParaRPr>
          </a:p>
          <a:p>
            <a:pPr marL="228600" lvl="0">
              <a:buNone/>
            </a:pPr>
            <a:endParaRPr lang="en-US" sz="28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013154"/>
      </p:ext>
    </p:extLst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457200" y="1428750"/>
            <a:ext cx="8382000" cy="1143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-US" sz="3200">
                <a:solidFill>
                  <a:schemeClr val="tx1"/>
                </a:solidFill>
              </a:rPr>
              <a:t>5) Unpacking change initiatives: </a:t>
            </a:r>
            <a:br>
              <a:rPr lang="en-US" sz="3200">
                <a:solidFill>
                  <a:schemeClr val="tx1"/>
                </a:solidFill>
              </a:rPr>
            </a:br>
            <a:r>
              <a:rPr lang="en-US" sz="3200">
                <a:solidFill>
                  <a:schemeClr val="tx1"/>
                </a:solidFill>
              </a:rPr>
              <a:t>Tactics vs. strategies</a:t>
            </a:r>
            <a:br>
              <a:rPr lang="en-US" sz="3200">
                <a:solidFill>
                  <a:schemeClr val="tx1"/>
                </a:solidFill>
              </a:rPr>
            </a:b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76200" y="2647950"/>
            <a:ext cx="8534400" cy="198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b="1">
                <a:latin typeface="Candara" panose="020E0502030303020204" pitchFamily="34" charset="0"/>
              </a:rPr>
              <a:t>What’s the difference? 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b="1">
                <a:latin typeface="Candara" panose="020E0502030303020204" pitchFamily="34" charset="0"/>
              </a:rPr>
              <a:t>The terms are often confused – but why does it matter?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b="1">
                <a:latin typeface="Candara" panose="020E0502030303020204" pitchFamily="34" charset="0"/>
              </a:rPr>
              <a:t>Strategies define goals and the plan to reach them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b="1">
                <a:latin typeface="Candara" panose="020E0502030303020204" pitchFamily="34" charset="0"/>
              </a:rPr>
              <a:t>Tactics are the specific actions for carrying out such plans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b="1">
                <a:latin typeface="Candara" panose="020E0502030303020204" pitchFamily="34" charset="0"/>
              </a:rPr>
              <a:t>Therefore: </a:t>
            </a:r>
            <a:r>
              <a:rPr lang="en-US" b="1" i="1">
                <a:latin typeface="Candara" panose="020E0502030303020204" pitchFamily="34" charset="0"/>
              </a:rPr>
              <a:t>strategies should drive tactics </a:t>
            </a:r>
            <a:r>
              <a:rPr lang="en-US" b="1">
                <a:latin typeface="Candara" panose="020E0502030303020204" pitchFamily="34" charset="0"/>
              </a:rPr>
              <a:t>(many forget this)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endParaRPr lang="en-US" sz="28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392720"/>
      </p:ext>
    </p:extLst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457200" y="1504950"/>
            <a:ext cx="8382000" cy="68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MX" sz="3200" i="1">
                <a:solidFill>
                  <a:schemeClr val="tx1"/>
                </a:solidFill>
              </a:rPr>
              <a:t>Tactical</a:t>
            </a:r>
            <a:r>
              <a:rPr lang="es-MX" sz="3200">
                <a:solidFill>
                  <a:schemeClr val="tx1"/>
                </a:solidFill>
              </a:rPr>
              <a:t> SAcc approaches:</a:t>
            </a: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152400" y="2266950"/>
            <a:ext cx="8458200" cy="2514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b="1">
                <a:latin typeface="Candara" panose="020E0502030303020204" pitchFamily="34" charset="0"/>
              </a:rPr>
              <a:t>Tool-led interventions (often external)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b="1">
                <a:latin typeface="Candara" panose="020E0502030303020204" pitchFamily="34" charset="0"/>
              </a:rPr>
              <a:t>Limited to citizen voice efforts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b="1">
                <a:latin typeface="Candara" panose="020E0502030303020204" pitchFamily="34" charset="0"/>
              </a:rPr>
              <a:t>Information provision (assumed to inspire collective action that can influence public sector performance)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b="1">
                <a:latin typeface="Candara" panose="020E0502030303020204" pitchFamily="34" charset="0"/>
              </a:rPr>
              <a:t>Are limited to “local” arenas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endParaRPr lang="en-US" sz="28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613038"/>
      </p:ext>
    </p:extLst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457200" y="1504950"/>
            <a:ext cx="8382000" cy="68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MX" sz="3200">
                <a:solidFill>
                  <a:schemeClr val="tx1"/>
                </a:solidFill>
              </a:rPr>
              <a:t></a:t>
            </a:r>
            <a:r>
              <a:rPr lang="es-MX" sz="3200" i="1">
                <a:solidFill>
                  <a:schemeClr val="tx1"/>
                </a:solidFill>
              </a:rPr>
              <a:t>Strategic</a:t>
            </a:r>
            <a:r>
              <a:rPr lang="es-MX" sz="3200">
                <a:solidFill>
                  <a:schemeClr val="tx1"/>
                </a:solidFill>
              </a:rPr>
              <a:t> SAcc approaches:</a:t>
            </a: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228600" y="2343150"/>
            <a:ext cx="8458200" cy="2286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sz="2000" b="1">
                <a:latin typeface="Candara" panose="020E0502030303020204" pitchFamily="34" charset="0"/>
              </a:rPr>
              <a:t>Multiple, coordinated tactics (can the whole be &gt; sum of parts?)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sz="2000" b="1">
                <a:latin typeface="Candara" panose="020E0502030303020204" pitchFamily="34" charset="0"/>
              </a:rPr>
              <a:t>Enabling environments for collective action, to reduce perceived risk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sz="2000" b="1">
                <a:latin typeface="Candara" panose="020E0502030303020204" pitchFamily="34" charset="0"/>
              </a:rPr>
              <a:t>Citizen voice coordinated with governmental reforms that bolster public sector responsiveness (voice plus teeth)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sz="2000" b="1">
                <a:latin typeface="Candara" panose="020E0502030303020204" pitchFamily="34" charset="0"/>
              </a:rPr>
              <a:t>Multi-level (linking local-subnational-national actors &amp; targets)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sz="2000" b="1">
                <a:latin typeface="Candara" panose="020E0502030303020204" pitchFamily="34" charset="0"/>
              </a:rPr>
              <a:t>Campaigns or interventions? (campaigns are iterative, contested and therefore uneven processes)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endParaRPr lang="en-US" sz="28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187202"/>
      </p:ext>
    </p:extLst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685800" y="1581150"/>
            <a:ext cx="3581400" cy="236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92D050"/>
              </a:buClr>
            </a:pPr>
            <a:r>
              <a:rPr lang="en" sz="2800">
                <a:solidFill>
                  <a:schemeClr val="tx1"/>
                </a:solidFill>
                <a:latin typeface="Candara" panose="020E0502030303020204" pitchFamily="34" charset="0"/>
              </a:rPr>
              <a:t>Tactical:</a:t>
            </a:r>
            <a:br>
              <a:rPr lang="en" sz="280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en" sz="2800">
                <a:solidFill>
                  <a:schemeClr val="tx1"/>
                </a:solidFill>
                <a:latin typeface="Candara" panose="020E0502030303020204" pitchFamily="34" charset="0"/>
              </a:rPr>
              <a:t>&gt;</a:t>
            </a:r>
            <a:r>
              <a:rPr lang="en" sz="2000">
                <a:solidFill>
                  <a:schemeClr val="tx1"/>
                </a:solidFill>
                <a:latin typeface="Candara" panose="020E0502030303020204" pitchFamily="34" charset="0"/>
              </a:rPr>
              <a:t>Tool-led</a:t>
            </a:r>
            <a:br>
              <a:rPr lang="en" sz="200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en" sz="2000">
                <a:solidFill>
                  <a:schemeClr val="tx1"/>
                </a:solidFill>
                <a:latin typeface="Candara" panose="020E0502030303020204" pitchFamily="34" charset="0"/>
              </a:rPr>
              <a:t>&gt; Emphasis on info provision</a:t>
            </a:r>
            <a:br>
              <a:rPr lang="en" sz="200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en" sz="2000">
                <a:solidFill>
                  <a:schemeClr val="tx1"/>
                </a:solidFill>
                <a:latin typeface="Candara" panose="020E0502030303020204" pitchFamily="34" charset="0"/>
              </a:rPr>
              <a:t>&gt; Voice only</a:t>
            </a:r>
            <a:br>
              <a:rPr lang="en" sz="200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en" sz="2000">
                <a:solidFill>
                  <a:schemeClr val="tx1"/>
                </a:solidFill>
                <a:latin typeface="Candara" panose="020E0502030303020204" pitchFamily="34" charset="0"/>
              </a:rPr>
              <a:t>&gt; Locally bounded</a:t>
            </a:r>
            <a:br>
              <a:rPr lang="en" sz="200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en" sz="2000">
                <a:solidFill>
                  <a:schemeClr val="tx1"/>
                </a:solidFill>
                <a:latin typeface="Candara" panose="020E0502030303020204" pitchFamily="34" charset="0"/>
              </a:rPr>
              <a:t>&gt; Interventions (external)	</a:t>
            </a:r>
            <a:br>
              <a:rPr lang="en" sz="280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en" sz="1200">
                <a:solidFill>
                  <a:schemeClr val="tx1"/>
                </a:solidFill>
                <a:latin typeface="Candara" panose="020E0502030303020204" pitchFamily="34" charset="0"/>
              </a:rPr>
              <a:t>For details, see J. Fox, “Social Accountability: What Does the Evidence Really Say?” </a:t>
            </a:r>
            <a:r>
              <a:rPr lang="en" sz="1200" i="1">
                <a:solidFill>
                  <a:schemeClr val="tx1"/>
                </a:solidFill>
                <a:latin typeface="Candara" panose="020E0502030303020204" pitchFamily="34" charset="0"/>
              </a:rPr>
              <a:t>World Development</a:t>
            </a:r>
            <a:r>
              <a:rPr lang="en" sz="1200">
                <a:solidFill>
                  <a:schemeClr val="tx1"/>
                </a:solidFill>
                <a:latin typeface="Candara" panose="020E0502030303020204" pitchFamily="34" charset="0"/>
              </a:rPr>
              <a:t>, 52, August 2015 (open source)</a:t>
            </a:r>
            <a:endParaRPr lang="en" sz="12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4038600" y="1581150"/>
            <a:ext cx="5029200" cy="2286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28600" lvl="0">
              <a:buNone/>
            </a:pPr>
            <a:r>
              <a:rPr lang="en-US" sz="2800" b="1">
                <a:latin typeface="Candara" panose="020E0502030303020204" pitchFamily="34" charset="0"/>
              </a:rPr>
              <a:t>Strategic:</a:t>
            </a:r>
          </a:p>
          <a:p>
            <a:pPr marL="228600" lvl="0">
              <a:buNone/>
            </a:pPr>
            <a:r>
              <a:rPr lang="en-US" sz="2000" b="1">
                <a:latin typeface="Candara" panose="020E0502030303020204" pitchFamily="34" charset="0"/>
              </a:rPr>
              <a:t>&gt; Multiple tools</a:t>
            </a:r>
          </a:p>
          <a:p>
            <a:pPr marL="228600" lvl="0">
              <a:buNone/>
            </a:pPr>
            <a:r>
              <a:rPr lang="en-US" sz="2000" b="1">
                <a:latin typeface="Candara" panose="020E0502030303020204" pitchFamily="34" charset="0"/>
              </a:rPr>
              <a:t>&gt; Emphasis on enabling collective action</a:t>
            </a:r>
          </a:p>
          <a:p>
            <a:pPr marL="228600" lvl="0">
              <a:buNone/>
            </a:pPr>
            <a:r>
              <a:rPr lang="en-US" sz="2000" b="1">
                <a:latin typeface="Candara" panose="020E0502030303020204" pitchFamily="34" charset="0"/>
              </a:rPr>
              <a:t>&gt; Voice plus teeth (state response)</a:t>
            </a:r>
          </a:p>
          <a:p>
            <a:pPr marL="228600" lvl="0">
              <a:buNone/>
            </a:pPr>
            <a:r>
              <a:rPr lang="en-US" sz="2000" b="1">
                <a:latin typeface="Candara" panose="020E0502030303020204" pitchFamily="34" charset="0"/>
              </a:rPr>
              <a:t>&gt; Multiple levels of engagement</a:t>
            </a:r>
          </a:p>
          <a:p>
            <a:pPr marL="228600" lvl="0">
              <a:buNone/>
            </a:pPr>
            <a:r>
              <a:rPr lang="en-US" sz="2000" b="1">
                <a:latin typeface="Candara" panose="020E0502030303020204" pitchFamily="34" charset="0"/>
              </a:rPr>
              <a:t>&gt; Campaign logic</a:t>
            </a:r>
            <a:endParaRPr lang="en-US" sz="20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20297"/>
      </p:ext>
    </p:extLst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533400" y="1504950"/>
            <a:ext cx="8382000" cy="838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-US" sz="3200">
                <a:solidFill>
                  <a:schemeClr val="tx1"/>
                </a:solidFill>
                <a:latin typeface="Candara" panose="020E0502030303020204" pitchFamily="34" charset="0"/>
              </a:rPr>
              <a:t>8) Three strategies for </a:t>
            </a:r>
            <a:r>
              <a:rPr lang="en-US" sz="3200" i="1">
                <a:solidFill>
                  <a:schemeClr val="tx1"/>
                </a:solidFill>
                <a:latin typeface="Candara" panose="020E0502030303020204" pitchFamily="34" charset="0"/>
              </a:rPr>
              <a:t>power shifts</a:t>
            </a:r>
            <a:r>
              <a:rPr lang="en-US" sz="3200">
                <a:solidFill>
                  <a:schemeClr val="tx1"/>
                </a:solidFill>
                <a:latin typeface="Candara" panose="020E0502030303020204" pitchFamily="34" charset="0"/>
              </a:rPr>
              <a:t>: </a:t>
            </a: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228600" y="2343150"/>
            <a:ext cx="8458200" cy="2286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sz="2800" b="1">
                <a:latin typeface="Candara" panose="020E0502030303020204" pitchFamily="34" charset="0"/>
              </a:rPr>
              <a:t>Sandwich strategies 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sz="2800" b="1">
                <a:latin typeface="Candara" panose="020E0502030303020204" pitchFamily="34" charset="0"/>
              </a:rPr>
              <a:t>Vertical integration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r>
              <a:rPr lang="en-US" sz="2800" b="1">
                <a:latin typeface="Candara" panose="020E0502030303020204" pitchFamily="34" charset="0"/>
              </a:rPr>
              <a:t>Harnessing media &amp; citizen action to bolster pro-accountability agencies</a:t>
            </a:r>
          </a:p>
          <a:p>
            <a:pPr marL="571500" lvl="0" indent="-342900">
              <a:buFont typeface="Wingdings" panose="05000000000000000000" pitchFamily="2" charset="2"/>
              <a:buChar char="§"/>
            </a:pPr>
            <a:endParaRPr lang="en-US" sz="28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861558"/>
      </p:ext>
    </p:extLst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/>
        </p:nvSpPr>
        <p:spPr>
          <a:xfrm>
            <a:off x="4126200" y="1078126"/>
            <a:ext cx="4609968" cy="3588912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4319121" y="1268721"/>
            <a:ext cx="4224300" cy="269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Place your screenshot here</a:t>
            </a:r>
          </a:p>
        </p:txBody>
      </p:sp>
      <p:sp>
        <p:nvSpPr>
          <p:cNvPr id="269" name="Shape 269"/>
          <p:cNvSpPr txBox="1">
            <a:spLocks noGrp="1"/>
          </p:cNvSpPr>
          <p:nvPr>
            <p:ph type="body" idx="4294967295"/>
          </p:nvPr>
        </p:nvSpPr>
        <p:spPr>
          <a:xfrm>
            <a:off x="320722" y="285750"/>
            <a:ext cx="2895600" cy="3982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000" b="1" dirty="0">
                <a:latin typeface="Candara" panose="020E0502030303020204" pitchFamily="34" charset="0"/>
              </a:rPr>
              <a:t>“…you push from below, and we will squeeze from above…”</a:t>
            </a:r>
          </a:p>
          <a:p>
            <a:pPr lvl="0" rtl="0">
              <a:spcBef>
                <a:spcPts val="0"/>
              </a:spcBef>
              <a:buNone/>
            </a:pPr>
            <a:endParaRPr lang="en" dirty="0">
              <a:latin typeface="Candara" panose="020E0502030303020204" pitchFamily="34" charset="0"/>
            </a:endParaRPr>
          </a:p>
          <a:p>
            <a:pPr lvl="0">
              <a:spcBef>
                <a:spcPts val="0"/>
              </a:spcBef>
              <a:buNone/>
            </a:pPr>
            <a:r>
              <a:rPr lang="es-MX" sz="1200" dirty="0" err="1">
                <a:latin typeface="Candara" panose="020E0502030303020204" pitchFamily="34" charset="0"/>
              </a:rPr>
              <a:t>Reformist</a:t>
            </a:r>
            <a:r>
              <a:rPr lang="es-MX" sz="1200" dirty="0">
                <a:latin typeface="Candara" panose="020E0502030303020204" pitchFamily="34" charset="0"/>
              </a:rPr>
              <a:t> director of </a:t>
            </a:r>
            <a:r>
              <a:rPr lang="es-MX" sz="1200" dirty="0" err="1">
                <a:latin typeface="Candara" panose="020E0502030303020204" pitchFamily="34" charset="0"/>
              </a:rPr>
              <a:t>Mexican</a:t>
            </a:r>
            <a:r>
              <a:rPr lang="es-MX" sz="1200" dirty="0">
                <a:latin typeface="Candara" panose="020E0502030303020204" pitchFamily="34" charset="0"/>
              </a:rPr>
              <a:t> rural </a:t>
            </a:r>
            <a:r>
              <a:rPr lang="es-MX" sz="1200" dirty="0" err="1">
                <a:latin typeface="Candara" panose="020E0502030303020204" pitchFamily="34" charset="0"/>
              </a:rPr>
              <a:t>food</a:t>
            </a:r>
            <a:r>
              <a:rPr lang="es-MX" sz="1200" dirty="0">
                <a:latin typeface="Candara" panose="020E0502030303020204" pitchFamily="34" charset="0"/>
              </a:rPr>
              <a:t> </a:t>
            </a:r>
            <a:r>
              <a:rPr lang="es-MX" sz="1200" dirty="0" err="1">
                <a:latin typeface="Candara" panose="020E0502030303020204" pitchFamily="34" charset="0"/>
              </a:rPr>
              <a:t>supply</a:t>
            </a:r>
            <a:r>
              <a:rPr lang="es-MX" sz="1200" dirty="0">
                <a:latin typeface="Candara" panose="020E0502030303020204" pitchFamily="34" charset="0"/>
              </a:rPr>
              <a:t> </a:t>
            </a:r>
            <a:r>
              <a:rPr lang="es-MX" sz="1200" err="1">
                <a:latin typeface="Candara" panose="020E0502030303020204" pitchFamily="34" charset="0"/>
              </a:rPr>
              <a:t>agency</a:t>
            </a:r>
            <a:r>
              <a:rPr lang="es-MX" sz="1200">
                <a:latin typeface="Candara" panose="020E0502030303020204" pitchFamily="34" charset="0"/>
              </a:rPr>
              <a:t> (1986, before </a:t>
            </a:r>
            <a:r>
              <a:rPr lang="es-MX" sz="1200" dirty="0">
                <a:latin typeface="Candara" panose="020E0502030303020204" pitchFamily="34" charset="0"/>
              </a:rPr>
              <a:t>electoral </a:t>
            </a:r>
            <a:r>
              <a:rPr lang="es-MX" sz="1200" dirty="0" err="1">
                <a:latin typeface="Candara" panose="020E0502030303020204" pitchFamily="34" charset="0"/>
              </a:rPr>
              <a:t>democracy</a:t>
            </a:r>
            <a:r>
              <a:rPr lang="es-MX" sz="1200" dirty="0">
                <a:latin typeface="Candara" panose="020E0502030303020204" pitchFamily="34" charset="0"/>
              </a:rPr>
              <a:t>), </a:t>
            </a:r>
            <a:r>
              <a:rPr lang="es-MX" sz="1200" dirty="0" err="1">
                <a:latin typeface="Candara" panose="020E0502030303020204" pitchFamily="34" charset="0"/>
              </a:rPr>
              <a:t>address</a:t>
            </a:r>
            <a:r>
              <a:rPr lang="es-MX" sz="1200" dirty="0">
                <a:latin typeface="Candara" panose="020E0502030303020204" pitchFamily="34" charset="0"/>
              </a:rPr>
              <a:t> a </a:t>
            </a:r>
            <a:r>
              <a:rPr lang="es-MX" sz="1200" dirty="0" err="1">
                <a:latin typeface="Candara" panose="020E0502030303020204" pitchFamily="34" charset="0"/>
              </a:rPr>
              <a:t>national</a:t>
            </a:r>
            <a:r>
              <a:rPr lang="es-MX" sz="1200" dirty="0">
                <a:latin typeface="Candara" panose="020E0502030303020204" pitchFamily="34" charset="0"/>
              </a:rPr>
              <a:t> </a:t>
            </a:r>
            <a:r>
              <a:rPr lang="es-MX" sz="1200" dirty="0" err="1">
                <a:latin typeface="Candara" panose="020E0502030303020204" pitchFamily="34" charset="0"/>
              </a:rPr>
              <a:t>assembly</a:t>
            </a:r>
            <a:r>
              <a:rPr lang="es-MX" sz="1200" dirty="0">
                <a:latin typeface="Candara" panose="020E0502030303020204" pitchFamily="34" charset="0"/>
              </a:rPr>
              <a:t> of </a:t>
            </a:r>
            <a:r>
              <a:rPr lang="es-MX" sz="1200" dirty="0" err="1">
                <a:latin typeface="Candara" panose="020E0502030303020204" pitchFamily="34" charset="0"/>
              </a:rPr>
              <a:t>autonomous</a:t>
            </a:r>
            <a:r>
              <a:rPr lang="es-MX" sz="1200" dirty="0">
                <a:latin typeface="Candara" panose="020E0502030303020204" pitchFamily="34" charset="0"/>
              </a:rPr>
              <a:t> </a:t>
            </a:r>
            <a:r>
              <a:rPr lang="es-MX" sz="1200" dirty="0" err="1">
                <a:latin typeface="Candara" panose="020E0502030303020204" pitchFamily="34" charset="0"/>
              </a:rPr>
              <a:t>Community</a:t>
            </a:r>
            <a:r>
              <a:rPr lang="es-MX" sz="1200" dirty="0">
                <a:latin typeface="Candara" panose="020E0502030303020204" pitchFamily="34" charset="0"/>
              </a:rPr>
              <a:t> </a:t>
            </a:r>
            <a:r>
              <a:rPr lang="es-MX" sz="1200" dirty="0" err="1">
                <a:latin typeface="Candara" panose="020E0502030303020204" pitchFamily="34" charset="0"/>
              </a:rPr>
              <a:t>Food</a:t>
            </a:r>
            <a:r>
              <a:rPr lang="es-MX" sz="1200" dirty="0">
                <a:latin typeface="Candara" panose="020E0502030303020204" pitchFamily="34" charset="0"/>
              </a:rPr>
              <a:t> </a:t>
            </a:r>
            <a:r>
              <a:rPr lang="es-MX" sz="1200" dirty="0" err="1">
                <a:latin typeface="Candara" panose="020E0502030303020204" pitchFamily="34" charset="0"/>
              </a:rPr>
              <a:t>Councils</a:t>
            </a:r>
            <a:r>
              <a:rPr lang="en" sz="1200" dirty="0">
                <a:latin typeface="Candara" panose="020E0502030303020204" pitchFamily="34" charset="0"/>
              </a:rPr>
              <a:t> </a:t>
            </a:r>
          </a:p>
          <a:p>
            <a:pPr lvl="0">
              <a:spcBef>
                <a:spcPts val="0"/>
              </a:spcBef>
              <a:buNone/>
            </a:pPr>
            <a:endParaRPr lang="en" sz="1200" dirty="0"/>
          </a:p>
          <a:p>
            <a:pPr lvl="0">
              <a:spcBef>
                <a:spcPts val="0"/>
              </a:spcBef>
              <a:buNone/>
            </a:pPr>
            <a:endParaRPr lang="en" sz="1200" dirty="0"/>
          </a:p>
          <a:p>
            <a:pPr lvl="0">
              <a:spcBef>
                <a:spcPts val="0"/>
              </a:spcBef>
              <a:buNone/>
            </a:pPr>
            <a:endParaRPr lang="en" sz="1200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-19050"/>
            <a:ext cx="6019800" cy="525780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/>
        </p:nvSpPr>
        <p:spPr>
          <a:xfrm>
            <a:off x="4126200" y="1078126"/>
            <a:ext cx="4609968" cy="3588912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4319121" y="1268721"/>
            <a:ext cx="4224300" cy="269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Place your screenshot here</a:t>
            </a:r>
          </a:p>
        </p:txBody>
      </p:sp>
      <p:sp>
        <p:nvSpPr>
          <p:cNvPr id="269" name="Shape 269"/>
          <p:cNvSpPr txBox="1">
            <a:spLocks noGrp="1"/>
          </p:cNvSpPr>
          <p:nvPr>
            <p:ph type="body" idx="4294967295"/>
          </p:nvPr>
        </p:nvSpPr>
        <p:spPr>
          <a:xfrm>
            <a:off x="228600" y="971550"/>
            <a:ext cx="2599820" cy="4038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buNone/>
            </a:pPr>
            <a:endParaRPr lang="es-MX" sz="2000" b="1" i="1">
              <a:latin typeface="Candara" panose="020E0502030303020204" pitchFamily="34" charset="0"/>
            </a:endParaRPr>
          </a:p>
          <a:p>
            <a:pPr>
              <a:buNone/>
            </a:pPr>
            <a:endParaRPr lang="es-MX" sz="2000" b="1" i="1">
              <a:latin typeface="Candara" panose="020E0502030303020204" pitchFamily="34" charset="0"/>
            </a:endParaRPr>
          </a:p>
          <a:p>
            <a:pPr>
              <a:buNone/>
            </a:pPr>
            <a:endParaRPr lang="es-MX" sz="2000" b="1" i="1">
              <a:latin typeface="Candara" panose="020E0502030303020204" pitchFamily="34" charset="0"/>
            </a:endParaRPr>
          </a:p>
          <a:p>
            <a:pPr>
              <a:buNone/>
            </a:pPr>
            <a:endParaRPr lang="es-MX" sz="2000" b="1" i="1">
              <a:latin typeface="Candara" panose="020E0502030303020204" pitchFamily="34" charset="0"/>
            </a:endParaRPr>
          </a:p>
          <a:p>
            <a:pPr>
              <a:buNone/>
            </a:pPr>
            <a:r>
              <a:rPr lang="es-MX" sz="2000" b="1" i="1">
                <a:latin typeface="Candara" panose="020E0502030303020204" pitchFamily="34" charset="0"/>
              </a:rPr>
              <a:t>Unpacking vertical integration:</a:t>
            </a:r>
          </a:p>
          <a:p>
            <a:pPr>
              <a:buNone/>
            </a:pPr>
            <a:r>
              <a:rPr lang="en-US" sz="2000">
                <a:latin typeface="Candara" panose="020E0502030303020204" pitchFamily="34" charset="0"/>
              </a:rPr>
              <a:t>Working </a:t>
            </a:r>
            <a:r>
              <a:rPr lang="en-US" sz="2000" dirty="0">
                <a:latin typeface="Candara" panose="020E0502030303020204" pitchFamily="34" charset="0"/>
              </a:rPr>
              <a:t>across scale while bridging monitoring and </a:t>
            </a:r>
            <a:r>
              <a:rPr lang="en-US" sz="2000">
                <a:latin typeface="Candara" panose="020E0502030303020204" pitchFamily="34" charset="0"/>
              </a:rPr>
              <a:t>advocacy…</a:t>
            </a:r>
          </a:p>
          <a:p>
            <a:pPr>
              <a:buNone/>
            </a:pPr>
            <a:r>
              <a:rPr lang="en-US" sz="1200">
                <a:latin typeface="Candara" panose="020E0502030303020204" pitchFamily="34" charset="0"/>
              </a:rPr>
              <a:t>See J. Fox and J. Aceron, “Doing Accountability Differently,” </a:t>
            </a:r>
            <a:r>
              <a:rPr lang="en-US" sz="1200" i="1">
                <a:latin typeface="Candara" panose="020E0502030303020204" pitchFamily="34" charset="0"/>
              </a:rPr>
              <a:t>U4 Issue Paper</a:t>
            </a:r>
            <a:r>
              <a:rPr lang="en-US" sz="1200">
                <a:latin typeface="Candara" panose="020E0502030303020204" pitchFamily="34" charset="0"/>
              </a:rPr>
              <a:t>, Aug. 2016</a:t>
            </a:r>
            <a:endParaRPr lang="en-US" sz="1200" dirty="0">
              <a:latin typeface="Candara" panose="020E0502030303020204" pitchFamily="34" charset="0"/>
            </a:endParaRPr>
          </a:p>
          <a:p>
            <a:pPr>
              <a:buNone/>
            </a:pPr>
            <a:endParaRPr lang="es-MX" sz="2000" b="1" dirty="0"/>
          </a:p>
          <a:p>
            <a:pPr>
              <a:buNone/>
            </a:pPr>
            <a:endParaRPr lang="es-MX" sz="2000" dirty="0"/>
          </a:p>
        </p:txBody>
      </p:sp>
      <p:pic>
        <p:nvPicPr>
          <p:cNvPr id="2050" name="Picture 2" descr="C:\Users\jafox\Documents\DOCS\GPSA_WB\Acct_ecosystems_workshop\U4\Fox_Issue_Paper_Figure_1_vertical integration 6-3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420" y="0"/>
            <a:ext cx="6415452" cy="516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226501"/>
      </p:ext>
    </p:extLst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/>
        </p:nvSpPr>
        <p:spPr>
          <a:xfrm>
            <a:off x="4126200" y="1078126"/>
            <a:ext cx="4609968" cy="3588912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004C5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00AE9D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4319121" y="1268721"/>
            <a:ext cx="4224300" cy="269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rPr>
              <a:t>Place your screenshot here</a:t>
            </a:r>
          </a:p>
        </p:txBody>
      </p:sp>
      <p:sp>
        <p:nvSpPr>
          <p:cNvPr id="269" name="Shape 269"/>
          <p:cNvSpPr txBox="1">
            <a:spLocks noGrp="1"/>
          </p:cNvSpPr>
          <p:nvPr>
            <p:ph type="body" idx="4294967295"/>
          </p:nvPr>
        </p:nvSpPr>
        <p:spPr>
          <a:xfrm>
            <a:off x="259307" y="1733550"/>
            <a:ext cx="2743200" cy="3575523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000" b="1" i="1" dirty="0">
                <a:latin typeface="Candara" panose="020E0502030303020204" pitchFamily="34" charset="0"/>
              </a:rPr>
              <a:t>Dilemma:</a:t>
            </a:r>
          </a:p>
          <a:p>
            <a:pPr lvl="0">
              <a:spcBef>
                <a:spcPts val="0"/>
              </a:spcBef>
              <a:buNone/>
            </a:pPr>
            <a:r>
              <a:rPr lang="en-US" sz="2000" dirty="0">
                <a:latin typeface="Candara" panose="020E0502030303020204" pitchFamily="34" charset="0"/>
              </a:rPr>
              <a:t>How to trigger </a:t>
            </a:r>
            <a:r>
              <a:rPr lang="en-US" sz="2000" i="1" dirty="0">
                <a:latin typeface="Candara" panose="020E0502030303020204" pitchFamily="34" charset="0"/>
              </a:rPr>
              <a:t>virtuous circles</a:t>
            </a:r>
            <a:r>
              <a:rPr lang="en-US" sz="2000" dirty="0">
                <a:latin typeface="Candara" panose="020E0502030303020204" pitchFamily="34" charset="0"/>
              </a:rPr>
              <a:t> to empower pro-accountability actors?</a:t>
            </a:r>
          </a:p>
          <a:p>
            <a:pPr lvl="0">
              <a:spcBef>
                <a:spcPts val="0"/>
              </a:spcBef>
              <a:buNone/>
            </a:pPr>
            <a:endParaRPr lang="en-US" sz="2000" dirty="0">
              <a:latin typeface="Candara" panose="020E0502030303020204" pitchFamily="34" charset="0"/>
            </a:endParaRPr>
          </a:p>
          <a:p>
            <a:pPr lvl="0">
              <a:spcBef>
                <a:spcPts val="0"/>
              </a:spcBef>
              <a:buNone/>
            </a:pPr>
            <a:r>
              <a:rPr lang="en-US" sz="2000" b="1" dirty="0">
                <a:latin typeface="Candara" panose="020E0502030303020204" pitchFamily="34" charset="0"/>
              </a:rPr>
              <a:t>State-society </a:t>
            </a:r>
            <a:r>
              <a:rPr lang="en-US" sz="2000" b="1" i="1" dirty="0">
                <a:latin typeface="Candara" panose="020E0502030303020204" pitchFamily="34" charset="0"/>
              </a:rPr>
              <a:t>synergy</a:t>
            </a:r>
            <a:r>
              <a:rPr lang="en-US" sz="2000" b="1" dirty="0">
                <a:latin typeface="Candara" panose="020E0502030303020204" pitchFamily="34" charset="0"/>
              </a:rPr>
              <a:t> </a:t>
            </a:r>
            <a:r>
              <a:rPr lang="en-US" sz="2000" dirty="0">
                <a:latin typeface="Candara" panose="020E0502030303020204" pitchFamily="34" charset="0"/>
              </a:rPr>
              <a:t>between: </a:t>
            </a:r>
          </a:p>
          <a:p>
            <a:pPr lvl="0">
              <a:spcBef>
                <a:spcPts val="0"/>
              </a:spcBef>
              <a:buNone/>
            </a:pPr>
            <a:r>
              <a:rPr lang="en-US" sz="2000" dirty="0">
                <a:latin typeface="Candara" panose="020E0502030303020204" pitchFamily="34" charset="0"/>
              </a:rPr>
              <a:t>Citizen action, media coverage and the activation of public oversight agencies</a:t>
            </a:r>
          </a:p>
          <a:p>
            <a:pPr lvl="0">
              <a:spcBef>
                <a:spcPts val="0"/>
              </a:spcBef>
              <a:buNone/>
            </a:pPr>
            <a:endParaRPr lang="en-US" sz="1600" dirty="0"/>
          </a:p>
          <a:p>
            <a:pPr lvl="0" rtl="0">
              <a:spcBef>
                <a:spcPts val="0"/>
              </a:spcBef>
              <a:buNone/>
            </a:pPr>
            <a:endParaRPr lang="en" sz="1200" dirty="0"/>
          </a:p>
        </p:txBody>
      </p:sp>
      <p:pic>
        <p:nvPicPr>
          <p:cNvPr id="1026" name="Picture 2" descr="C:\Users\jafox\AppData\Local\Temp\notesB324CE\Media 0605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0"/>
            <a:ext cx="6271542" cy="516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825516"/>
      </p:ext>
    </p:extLst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200150"/>
            <a:ext cx="8915400" cy="2590801"/>
          </a:xfrm>
        </p:spPr>
        <p:txBody>
          <a:bodyPr/>
          <a:lstStyle/>
          <a:p>
            <a:pPr algn="l"/>
            <a:r>
              <a:rPr lang="en-US" sz="2000"/>
              <a:t>To conclude &gt; questions for discussion: </a:t>
            </a:r>
            <a:br>
              <a:rPr lang="en-US" sz="2000"/>
            </a:br>
            <a:br>
              <a:rPr lang="en-US" sz="2000"/>
            </a:br>
            <a:r>
              <a:rPr lang="en-US" sz="2000"/>
              <a:t>&gt; How can accountability practice inform future research?</a:t>
            </a:r>
            <a:br>
              <a:rPr lang="en-US" sz="2000"/>
            </a:br>
            <a:r>
              <a:rPr lang="en-US" sz="2000"/>
              <a:t>&gt; What accountability research questions can inform future practice?</a:t>
            </a:r>
            <a:br>
              <a:rPr lang="en-US" sz="2000"/>
            </a:br>
            <a:r>
              <a:rPr lang="en-US" sz="2000"/>
              <a:t>&gt; How can COPASAH’s work help to address these challenges?</a:t>
            </a:r>
          </a:p>
        </p:txBody>
      </p:sp>
    </p:spTree>
    <p:extLst>
      <p:ext uri="{BB962C8B-B14F-4D97-AF65-F5344CB8AC3E}">
        <p14:creationId xmlns:p14="http://schemas.microsoft.com/office/powerpoint/2010/main" val="416016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ctrTitle" idx="4294967295"/>
          </p:nvPr>
        </p:nvSpPr>
        <p:spPr>
          <a:xfrm>
            <a:off x="3064700" y="1512935"/>
            <a:ext cx="5533799" cy="1159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400" dirty="0">
                <a:solidFill>
                  <a:srgbClr val="ABE33F"/>
                </a:solidFill>
                <a:latin typeface="Candara" panose="020E0502030303020204" pitchFamily="34" charset="0"/>
              </a:rPr>
              <a:t>Thanks</a:t>
            </a:r>
          </a:p>
        </p:txBody>
      </p:sp>
      <p:sp>
        <p:nvSpPr>
          <p:cNvPr id="275" name="Shape 275"/>
          <p:cNvSpPr txBox="1">
            <a:spLocks noGrp="1"/>
          </p:cNvSpPr>
          <p:nvPr>
            <p:ph type="subTitle" idx="4294967295"/>
          </p:nvPr>
        </p:nvSpPr>
        <p:spPr>
          <a:xfrm>
            <a:off x="3733800" y="2636358"/>
            <a:ext cx="4864699" cy="2197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dirty="0">
                <a:latin typeface="Candara" panose="020E0502030303020204" pitchFamily="34" charset="0"/>
              </a:rPr>
              <a:t>To continue the conversation:</a:t>
            </a:r>
          </a:p>
          <a:p>
            <a:pPr lvl="0" rtl="0">
              <a:spcBef>
                <a:spcPts val="0"/>
              </a:spcBef>
              <a:buNone/>
            </a:pPr>
            <a:endParaRPr lang="en" sz="1800" dirty="0">
              <a:latin typeface="Candara" panose="020E0502030303020204" pitchFamily="34" charset="0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latin typeface="Candara" panose="020E0502030303020204" pitchFamily="34" charset="0"/>
              </a:rPr>
              <a:t>fox@american.edu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latin typeface="Candara" panose="020E0502030303020204" pitchFamily="34" charset="0"/>
              </a:rPr>
              <a:t>www.jonathan-fox.org</a:t>
            </a:r>
          </a:p>
        </p:txBody>
      </p:sp>
      <p:grpSp>
        <p:nvGrpSpPr>
          <p:cNvPr id="276" name="Shape 276"/>
          <p:cNvGrpSpPr/>
          <p:nvPr/>
        </p:nvGrpSpPr>
        <p:grpSpPr>
          <a:xfrm>
            <a:off x="685794" y="1814226"/>
            <a:ext cx="1681779" cy="1179949"/>
            <a:chOff x="559275" y="1683950"/>
            <a:chExt cx="466500" cy="327300"/>
          </a:xfrm>
        </p:grpSpPr>
        <p:sp>
          <p:nvSpPr>
            <p:cNvPr id="277" name="Shape 277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0" t="0" r="0" b="0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8" name="Shape 278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0" t="0" r="0" b="0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79" name="Shape 279"/>
          <p:cNvSpPr/>
          <p:nvPr/>
        </p:nvSpPr>
        <p:spPr>
          <a:xfrm>
            <a:off x="1681875" y="2683100"/>
            <a:ext cx="1274937" cy="1159802"/>
          </a:xfrm>
          <a:custGeom>
            <a:avLst/>
            <a:gdLst/>
            <a:ahLst/>
            <a:cxnLst/>
            <a:rect l="0" t="0" r="0" b="0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Escalu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1377</TotalTime>
  <Words>567</Words>
  <Application>Microsoft Office PowerPoint</Application>
  <PresentationFormat>On-screen Show (16:9)</PresentationFormat>
  <Paragraphs>80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Wingdings</vt:lpstr>
      <vt:lpstr>Candara</vt:lpstr>
      <vt:lpstr>Karla</vt:lpstr>
      <vt:lpstr>Arial</vt:lpstr>
      <vt:lpstr>Raleway</vt:lpstr>
      <vt:lpstr>Escalus template</vt:lpstr>
      <vt:lpstr> Accountability Keywords  Jonathan Fox Accountability Research Center School of International Service American University Nov. 18, 2016  </vt:lpstr>
      <vt:lpstr>Preview: Framing issues by clarifying terms:</vt:lpstr>
      <vt:lpstr>1) Accountability to whom? </vt:lpstr>
      <vt:lpstr>2) Different kinds of accountability:</vt:lpstr>
      <vt:lpstr>3) Two different dimensions of accountability:</vt:lpstr>
      <vt:lpstr>4) Preventative or reactive approaches?</vt:lpstr>
      <vt:lpstr>5) Unpacking change initiatives:  Tactics vs. strategies </vt:lpstr>
      <vt:lpstr>Tactical SAcc approaches:</vt:lpstr>
      <vt:lpstr>Strategic SAcc approaches:</vt:lpstr>
      <vt:lpstr>Tactical: &gt;Tool-led &gt; Emphasis on info provision &gt; Voice only &gt; Locally bounded &gt; Interventions (external)  For details, see J. Fox, “Social Accountability: What Does the Evidence Really Say?” World Development, 52, August 2015 (open source)</vt:lpstr>
      <vt:lpstr>8) Three strategies for power shifts: </vt:lpstr>
      <vt:lpstr>PowerPoint Presentation</vt:lpstr>
      <vt:lpstr>PowerPoint Presentation</vt:lpstr>
      <vt:lpstr>PowerPoint Presentation</vt:lpstr>
      <vt:lpstr>To conclude &gt; questions for discussion:   &gt; How can accountability practice inform future research? &gt; What accountability research questions can inform future practice? &gt; How can COPASAH’s work help to address these challenges?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jafox</dc:creator>
  <cp:lastModifiedBy>Jonathan Fox</cp:lastModifiedBy>
  <cp:revision>57</cp:revision>
  <dcterms:modified xsi:type="dcterms:W3CDTF">2016-11-19T14:58:12Z</dcterms:modified>
</cp:coreProperties>
</file>