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5"/>
  </p:notesMasterIdLst>
  <p:sldIdLst>
    <p:sldId id="287" r:id="rId2"/>
    <p:sldId id="311" r:id="rId3"/>
    <p:sldId id="272" r:id="rId4"/>
    <p:sldId id="318" r:id="rId5"/>
    <p:sldId id="312" r:id="rId6"/>
    <p:sldId id="322" r:id="rId7"/>
    <p:sldId id="320" r:id="rId8"/>
    <p:sldId id="313" r:id="rId9"/>
    <p:sldId id="290" r:id="rId10"/>
    <p:sldId id="284" r:id="rId11"/>
    <p:sldId id="295" r:id="rId12"/>
    <p:sldId id="293" r:id="rId13"/>
    <p:sldId id="291" r:id="rId14"/>
    <p:sldId id="294" r:id="rId15"/>
    <p:sldId id="297" r:id="rId16"/>
    <p:sldId id="298" r:id="rId17"/>
    <p:sldId id="304" r:id="rId18"/>
    <p:sldId id="299" r:id="rId19"/>
    <p:sldId id="300" r:id="rId20"/>
    <p:sldId id="317" r:id="rId21"/>
    <p:sldId id="302" r:id="rId22"/>
    <p:sldId id="301" r:id="rId23"/>
    <p:sldId id="303" r:id="rId24"/>
    <p:sldId id="305" r:id="rId25"/>
    <p:sldId id="286" r:id="rId26"/>
    <p:sldId id="306" r:id="rId27"/>
    <p:sldId id="292" r:id="rId28"/>
    <p:sldId id="260" r:id="rId29"/>
    <p:sldId id="310" r:id="rId30"/>
    <p:sldId id="309" r:id="rId31"/>
    <p:sldId id="323" r:id="rId32"/>
    <p:sldId id="315" r:id="rId33"/>
    <p:sldId id="266" r:id="rId34"/>
  </p:sldIdLst>
  <p:sldSz cx="12161838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6D9E"/>
    <a:srgbClr val="EDB137"/>
    <a:srgbClr val="3746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91" autoAdjust="0"/>
    <p:restoredTop sz="89299" autoAdjust="0"/>
  </p:normalViewPr>
  <p:slideViewPr>
    <p:cSldViewPr>
      <p:cViewPr varScale="1">
        <p:scale>
          <a:sx n="101" d="100"/>
          <a:sy n="101" d="100"/>
        </p:scale>
        <p:origin x="135" y="5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-2382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BD8CDB-1CB3-45C6-9614-50CB3186E2B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15F85FD5-D89C-4309-B575-4B2AA8C2E16B}">
      <dgm:prSet phldrT="[Text]" custT="1"/>
      <dgm:spPr/>
      <dgm:t>
        <a:bodyPr/>
        <a:lstStyle/>
        <a:p>
          <a:r>
            <a:rPr lang="en-US" sz="2800" smtClean="0"/>
            <a:t>Transparencia</a:t>
          </a:r>
          <a:endParaRPr lang="en-US" sz="2800" dirty="0"/>
        </a:p>
      </dgm:t>
    </dgm:pt>
    <dgm:pt modelId="{F5546B89-B208-4164-ADF6-679B9C5D2B25}" type="parTrans" cxnId="{18D9FF28-7317-4997-8B31-D2511B2B9745}">
      <dgm:prSet/>
      <dgm:spPr/>
      <dgm:t>
        <a:bodyPr/>
        <a:lstStyle/>
        <a:p>
          <a:endParaRPr lang="en-US"/>
        </a:p>
      </dgm:t>
    </dgm:pt>
    <dgm:pt modelId="{D6DA0486-72B1-48FC-AFB4-3A0B06C105A6}" type="sibTrans" cxnId="{18D9FF28-7317-4997-8B31-D2511B2B9745}">
      <dgm:prSet/>
      <dgm:spPr/>
      <dgm:t>
        <a:bodyPr/>
        <a:lstStyle/>
        <a:p>
          <a:endParaRPr lang="en-US"/>
        </a:p>
      </dgm:t>
    </dgm:pt>
    <dgm:pt modelId="{A9FC02AA-E6FC-4630-BDBA-AA18083FDADA}">
      <dgm:prSet phldrT="[Text]" custT="1"/>
      <dgm:spPr/>
      <dgm:t>
        <a:bodyPr/>
        <a:lstStyle/>
        <a:p>
          <a:endParaRPr lang="en-US" sz="2800" smtClean="0"/>
        </a:p>
        <a:p>
          <a:r>
            <a:rPr lang="en-US" sz="2800" smtClean="0"/>
            <a:t>     RdeC</a:t>
          </a:r>
          <a:endParaRPr lang="en-US" sz="2800" dirty="0"/>
        </a:p>
      </dgm:t>
    </dgm:pt>
    <dgm:pt modelId="{398E3239-F0E9-480D-A3E8-DC3F5D7EA214}" type="parTrans" cxnId="{C20CE4FE-BF82-45D6-919F-2D1F025EFF34}">
      <dgm:prSet/>
      <dgm:spPr/>
      <dgm:t>
        <a:bodyPr/>
        <a:lstStyle/>
        <a:p>
          <a:endParaRPr lang="en-US"/>
        </a:p>
      </dgm:t>
    </dgm:pt>
    <dgm:pt modelId="{564E3000-4B63-434D-BFEA-235F98D167EF}" type="sibTrans" cxnId="{C20CE4FE-BF82-45D6-919F-2D1F025EFF34}">
      <dgm:prSet/>
      <dgm:spPr/>
      <dgm:t>
        <a:bodyPr/>
        <a:lstStyle/>
        <a:p>
          <a:endParaRPr lang="en-US"/>
        </a:p>
      </dgm:t>
    </dgm:pt>
    <dgm:pt modelId="{5E7911BF-DC03-4515-883E-9CFC353D0FF5}">
      <dgm:prSet phldrT="[Text]" custT="1"/>
      <dgm:spPr/>
      <dgm:t>
        <a:bodyPr/>
        <a:lstStyle/>
        <a:p>
          <a:endParaRPr lang="en-US" sz="2400" dirty="0" smtClean="0"/>
        </a:p>
        <a:p>
          <a:r>
            <a:rPr lang="es-MX" sz="2400" smtClean="0"/>
            <a:t>Mejor desempeño del sector público</a:t>
          </a:r>
          <a:endParaRPr lang="en-US" sz="2400" dirty="0"/>
        </a:p>
      </dgm:t>
    </dgm:pt>
    <dgm:pt modelId="{E5574F39-793A-4C83-952E-95CF01BB5F7D}" type="parTrans" cxnId="{A300A090-98A7-4CAA-9FBF-78A8316190B6}">
      <dgm:prSet/>
      <dgm:spPr/>
      <dgm:t>
        <a:bodyPr/>
        <a:lstStyle/>
        <a:p>
          <a:endParaRPr lang="en-US"/>
        </a:p>
      </dgm:t>
    </dgm:pt>
    <dgm:pt modelId="{7D477293-AE5F-4721-A3A6-2B69600B3019}" type="sibTrans" cxnId="{A300A090-98A7-4CAA-9FBF-78A8316190B6}">
      <dgm:prSet/>
      <dgm:spPr/>
      <dgm:t>
        <a:bodyPr/>
        <a:lstStyle/>
        <a:p>
          <a:endParaRPr lang="en-US"/>
        </a:p>
      </dgm:t>
    </dgm:pt>
    <dgm:pt modelId="{B456FD36-BAE6-4331-8C37-20EA00A7948E}" type="pres">
      <dgm:prSet presAssocID="{A4BD8CDB-1CB3-45C6-9614-50CB3186E2B9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99BC276-5F04-437F-A1D2-24583AE4FE9F}" type="pres">
      <dgm:prSet presAssocID="{A4BD8CDB-1CB3-45C6-9614-50CB3186E2B9}" presName="arrow" presStyleLbl="bgShp" presStyleIdx="0" presStyleCnt="1"/>
      <dgm:spPr/>
    </dgm:pt>
    <dgm:pt modelId="{C19E141A-CD51-4D98-8957-3DBB7510A331}" type="pres">
      <dgm:prSet presAssocID="{A4BD8CDB-1CB3-45C6-9614-50CB3186E2B9}" presName="arrowDiagram3" presStyleCnt="0"/>
      <dgm:spPr/>
    </dgm:pt>
    <dgm:pt modelId="{CE9123AC-37BE-49CA-82B4-CA517EB27866}" type="pres">
      <dgm:prSet presAssocID="{15F85FD5-D89C-4309-B575-4B2AA8C2E16B}" presName="bullet3a" presStyleLbl="node1" presStyleIdx="0" presStyleCnt="3"/>
      <dgm:spPr/>
    </dgm:pt>
    <dgm:pt modelId="{E65BCA0F-0759-4BA2-BFF2-896884B0AF66}" type="pres">
      <dgm:prSet presAssocID="{15F85FD5-D89C-4309-B575-4B2AA8C2E16B}" presName="textBox3a" presStyleLbl="revTx" presStyleIdx="0" presStyleCnt="3" custScaleX="182406" custScaleY="490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BD2FB1-26EC-47D7-BEDD-15242281B90E}" type="pres">
      <dgm:prSet presAssocID="{A9FC02AA-E6FC-4630-BDBA-AA18083FDADA}" presName="bullet3b" presStyleLbl="node1" presStyleIdx="1" presStyleCnt="3"/>
      <dgm:spPr/>
    </dgm:pt>
    <dgm:pt modelId="{BD37C8A4-A99A-47DC-8624-45128A517F60}" type="pres">
      <dgm:prSet presAssocID="{A9FC02AA-E6FC-4630-BDBA-AA18083FDADA}" presName="textBox3b" presStyleLbl="revTx" presStyleIdx="1" presStyleCnt="3" custScaleX="2422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DCAD4B-6469-4701-9C72-86656145AA64}" type="pres">
      <dgm:prSet presAssocID="{5E7911BF-DC03-4515-883E-9CFC353D0FF5}" presName="bullet3c" presStyleLbl="node1" presStyleIdx="2" presStyleCnt="3"/>
      <dgm:spPr/>
    </dgm:pt>
    <dgm:pt modelId="{EBEAD055-1B74-4EA5-B4A2-E833293B3E9E}" type="pres">
      <dgm:prSet presAssocID="{5E7911BF-DC03-4515-883E-9CFC353D0FF5}" presName="textBox3c" presStyleLbl="revTx" presStyleIdx="2" presStyleCnt="3" custScaleX="214311" custScaleY="10391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8D9FF28-7317-4997-8B31-D2511B2B9745}" srcId="{A4BD8CDB-1CB3-45C6-9614-50CB3186E2B9}" destId="{15F85FD5-D89C-4309-B575-4B2AA8C2E16B}" srcOrd="0" destOrd="0" parTransId="{F5546B89-B208-4164-ADF6-679B9C5D2B25}" sibTransId="{D6DA0486-72B1-48FC-AFB4-3A0B06C105A6}"/>
    <dgm:cxn modelId="{D35547A4-6006-4A8A-AD5D-A1E944EECE5D}" type="presOf" srcId="{A9FC02AA-E6FC-4630-BDBA-AA18083FDADA}" destId="{BD37C8A4-A99A-47DC-8624-45128A517F60}" srcOrd="0" destOrd="0" presId="urn:microsoft.com/office/officeart/2005/8/layout/arrow2"/>
    <dgm:cxn modelId="{EAE8A650-2AD7-4E6F-A8E2-4C8E3452813E}" type="presOf" srcId="{15F85FD5-D89C-4309-B575-4B2AA8C2E16B}" destId="{E65BCA0F-0759-4BA2-BFF2-896884B0AF66}" srcOrd="0" destOrd="0" presId="urn:microsoft.com/office/officeart/2005/8/layout/arrow2"/>
    <dgm:cxn modelId="{C20CE4FE-BF82-45D6-919F-2D1F025EFF34}" srcId="{A4BD8CDB-1CB3-45C6-9614-50CB3186E2B9}" destId="{A9FC02AA-E6FC-4630-BDBA-AA18083FDADA}" srcOrd="1" destOrd="0" parTransId="{398E3239-F0E9-480D-A3E8-DC3F5D7EA214}" sibTransId="{564E3000-4B63-434D-BFEA-235F98D167EF}"/>
    <dgm:cxn modelId="{621CA422-10D5-430D-824A-0B9463924A3B}" type="presOf" srcId="{A4BD8CDB-1CB3-45C6-9614-50CB3186E2B9}" destId="{B456FD36-BAE6-4331-8C37-20EA00A7948E}" srcOrd="0" destOrd="0" presId="urn:microsoft.com/office/officeart/2005/8/layout/arrow2"/>
    <dgm:cxn modelId="{27CD69EC-599D-4730-B18F-EAC0C35EB2E0}" type="presOf" srcId="{5E7911BF-DC03-4515-883E-9CFC353D0FF5}" destId="{EBEAD055-1B74-4EA5-B4A2-E833293B3E9E}" srcOrd="0" destOrd="0" presId="urn:microsoft.com/office/officeart/2005/8/layout/arrow2"/>
    <dgm:cxn modelId="{A300A090-98A7-4CAA-9FBF-78A8316190B6}" srcId="{A4BD8CDB-1CB3-45C6-9614-50CB3186E2B9}" destId="{5E7911BF-DC03-4515-883E-9CFC353D0FF5}" srcOrd="2" destOrd="0" parTransId="{E5574F39-793A-4C83-952E-95CF01BB5F7D}" sibTransId="{7D477293-AE5F-4721-A3A6-2B69600B3019}"/>
    <dgm:cxn modelId="{019B0600-04D1-483F-ABD2-071C3F27E4B8}" type="presParOf" srcId="{B456FD36-BAE6-4331-8C37-20EA00A7948E}" destId="{599BC276-5F04-437F-A1D2-24583AE4FE9F}" srcOrd="0" destOrd="0" presId="urn:microsoft.com/office/officeart/2005/8/layout/arrow2"/>
    <dgm:cxn modelId="{B787B3D9-5857-43BE-9E65-EEB0A98ACCC3}" type="presParOf" srcId="{B456FD36-BAE6-4331-8C37-20EA00A7948E}" destId="{C19E141A-CD51-4D98-8957-3DBB7510A331}" srcOrd="1" destOrd="0" presId="urn:microsoft.com/office/officeart/2005/8/layout/arrow2"/>
    <dgm:cxn modelId="{51DE1369-17B1-4A6B-9E6A-AA4FDDEBB62C}" type="presParOf" srcId="{C19E141A-CD51-4D98-8957-3DBB7510A331}" destId="{CE9123AC-37BE-49CA-82B4-CA517EB27866}" srcOrd="0" destOrd="0" presId="urn:microsoft.com/office/officeart/2005/8/layout/arrow2"/>
    <dgm:cxn modelId="{85EC6509-C9A8-475B-94C0-A8B587879414}" type="presParOf" srcId="{C19E141A-CD51-4D98-8957-3DBB7510A331}" destId="{E65BCA0F-0759-4BA2-BFF2-896884B0AF66}" srcOrd="1" destOrd="0" presId="urn:microsoft.com/office/officeart/2005/8/layout/arrow2"/>
    <dgm:cxn modelId="{6F642AB8-33F6-4A6B-B50B-3FE03465A7A4}" type="presParOf" srcId="{C19E141A-CD51-4D98-8957-3DBB7510A331}" destId="{8DBD2FB1-26EC-47D7-BEDD-15242281B90E}" srcOrd="2" destOrd="0" presId="urn:microsoft.com/office/officeart/2005/8/layout/arrow2"/>
    <dgm:cxn modelId="{7E931CA3-4BDA-4BE2-B6B2-41D43929721A}" type="presParOf" srcId="{C19E141A-CD51-4D98-8957-3DBB7510A331}" destId="{BD37C8A4-A99A-47DC-8624-45128A517F60}" srcOrd="3" destOrd="0" presId="urn:microsoft.com/office/officeart/2005/8/layout/arrow2"/>
    <dgm:cxn modelId="{92297C36-88EF-4FE7-9616-04EA3751BD7D}" type="presParOf" srcId="{C19E141A-CD51-4D98-8957-3DBB7510A331}" destId="{B6DCAD4B-6469-4701-9C72-86656145AA64}" srcOrd="4" destOrd="0" presId="urn:microsoft.com/office/officeart/2005/8/layout/arrow2"/>
    <dgm:cxn modelId="{F65C00CB-4AF2-49D8-BC83-DBC95C2E916B}" type="presParOf" srcId="{C19E141A-CD51-4D98-8957-3DBB7510A331}" destId="{EBEAD055-1B74-4EA5-B4A2-E833293B3E9E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BD8CDB-1CB3-45C6-9614-50CB3186E2B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15F85FD5-D89C-4309-B575-4B2AA8C2E16B}">
      <dgm:prSet phldrT="[Text]" custT="1"/>
      <dgm:spPr/>
      <dgm:t>
        <a:bodyPr/>
        <a:lstStyle/>
        <a:p>
          <a:r>
            <a:rPr lang="en-US" sz="2400" smtClean="0"/>
            <a:t>Transparencia</a:t>
          </a:r>
          <a:endParaRPr lang="en-US" sz="2400" dirty="0"/>
        </a:p>
      </dgm:t>
    </dgm:pt>
    <dgm:pt modelId="{F5546B89-B208-4164-ADF6-679B9C5D2B25}" type="parTrans" cxnId="{18D9FF28-7317-4997-8B31-D2511B2B9745}">
      <dgm:prSet/>
      <dgm:spPr/>
      <dgm:t>
        <a:bodyPr/>
        <a:lstStyle/>
        <a:p>
          <a:endParaRPr lang="en-US"/>
        </a:p>
      </dgm:t>
    </dgm:pt>
    <dgm:pt modelId="{D6DA0486-72B1-48FC-AFB4-3A0B06C105A6}" type="sibTrans" cxnId="{18D9FF28-7317-4997-8B31-D2511B2B9745}">
      <dgm:prSet/>
      <dgm:spPr/>
      <dgm:t>
        <a:bodyPr/>
        <a:lstStyle/>
        <a:p>
          <a:endParaRPr lang="en-US"/>
        </a:p>
      </dgm:t>
    </dgm:pt>
    <dgm:pt modelId="{A9FC02AA-E6FC-4630-BDBA-AA18083FDADA}">
      <dgm:prSet phldrT="[Text]" custT="1"/>
      <dgm:spPr/>
      <dgm:t>
        <a:bodyPr/>
        <a:lstStyle/>
        <a:p>
          <a:endParaRPr lang="en-US" sz="2400" smtClean="0"/>
        </a:p>
        <a:p>
          <a:r>
            <a:rPr lang="en-US" sz="2400" smtClean="0"/>
            <a:t>RdeC</a:t>
          </a:r>
          <a:endParaRPr lang="en-US" sz="2400" dirty="0"/>
        </a:p>
      </dgm:t>
    </dgm:pt>
    <dgm:pt modelId="{398E3239-F0E9-480D-A3E8-DC3F5D7EA214}" type="parTrans" cxnId="{C20CE4FE-BF82-45D6-919F-2D1F025EFF34}">
      <dgm:prSet/>
      <dgm:spPr/>
      <dgm:t>
        <a:bodyPr/>
        <a:lstStyle/>
        <a:p>
          <a:endParaRPr lang="en-US"/>
        </a:p>
      </dgm:t>
    </dgm:pt>
    <dgm:pt modelId="{564E3000-4B63-434D-BFEA-235F98D167EF}" type="sibTrans" cxnId="{C20CE4FE-BF82-45D6-919F-2D1F025EFF34}">
      <dgm:prSet/>
      <dgm:spPr/>
      <dgm:t>
        <a:bodyPr/>
        <a:lstStyle/>
        <a:p>
          <a:endParaRPr lang="en-US"/>
        </a:p>
      </dgm:t>
    </dgm:pt>
    <dgm:pt modelId="{5E7911BF-DC03-4515-883E-9CFC353D0FF5}">
      <dgm:prSet phldrT="[Text]" custT="1"/>
      <dgm:spPr/>
      <dgm:t>
        <a:bodyPr/>
        <a:lstStyle/>
        <a:p>
          <a:endParaRPr lang="en-US" sz="2400" dirty="0" smtClean="0"/>
        </a:p>
        <a:p>
          <a:r>
            <a:rPr lang="en-US" sz="2400" smtClean="0"/>
            <a:t>M</a:t>
          </a:r>
          <a:r>
            <a:rPr lang="es-MX" sz="2400" smtClean="0"/>
            <a:t>ejor desempeño del sector público</a:t>
          </a:r>
          <a:endParaRPr lang="en-US" sz="2400" dirty="0"/>
        </a:p>
      </dgm:t>
    </dgm:pt>
    <dgm:pt modelId="{E5574F39-793A-4C83-952E-95CF01BB5F7D}" type="parTrans" cxnId="{A300A090-98A7-4CAA-9FBF-78A8316190B6}">
      <dgm:prSet/>
      <dgm:spPr/>
      <dgm:t>
        <a:bodyPr/>
        <a:lstStyle/>
        <a:p>
          <a:endParaRPr lang="en-US"/>
        </a:p>
      </dgm:t>
    </dgm:pt>
    <dgm:pt modelId="{7D477293-AE5F-4721-A3A6-2B69600B3019}" type="sibTrans" cxnId="{A300A090-98A7-4CAA-9FBF-78A8316190B6}">
      <dgm:prSet/>
      <dgm:spPr/>
      <dgm:t>
        <a:bodyPr/>
        <a:lstStyle/>
        <a:p>
          <a:endParaRPr lang="en-US"/>
        </a:p>
      </dgm:t>
    </dgm:pt>
    <dgm:pt modelId="{F5118981-21BB-4395-B947-9ED93C06C6DD}">
      <dgm:prSet/>
      <dgm:spPr/>
      <dgm:t>
        <a:bodyPr/>
        <a:lstStyle/>
        <a:p>
          <a:endParaRPr lang="en-US"/>
        </a:p>
      </dgm:t>
    </dgm:pt>
    <dgm:pt modelId="{45F7B26A-304B-42E4-A001-A173B655806B}" type="parTrans" cxnId="{4015C4D9-D546-4C59-9F32-BF92B4B95C37}">
      <dgm:prSet/>
      <dgm:spPr/>
      <dgm:t>
        <a:bodyPr/>
        <a:lstStyle/>
        <a:p>
          <a:endParaRPr lang="en-US"/>
        </a:p>
      </dgm:t>
    </dgm:pt>
    <dgm:pt modelId="{72F07424-30B5-4BCB-8E90-C02C66025F6A}" type="sibTrans" cxnId="{4015C4D9-D546-4C59-9F32-BF92B4B95C37}">
      <dgm:prSet/>
      <dgm:spPr/>
      <dgm:t>
        <a:bodyPr/>
        <a:lstStyle/>
        <a:p>
          <a:endParaRPr lang="en-US"/>
        </a:p>
      </dgm:t>
    </dgm:pt>
    <dgm:pt modelId="{B456FD36-BAE6-4331-8C37-20EA00A7948E}" type="pres">
      <dgm:prSet presAssocID="{A4BD8CDB-1CB3-45C6-9614-50CB3186E2B9}" presName="arrowDiagram" presStyleCnt="0">
        <dgm:presLayoutVars>
          <dgm:chMax val="5"/>
          <dgm:dir/>
          <dgm:resizeHandles val="exact"/>
        </dgm:presLayoutVars>
      </dgm:prSet>
      <dgm:spPr/>
    </dgm:pt>
    <dgm:pt modelId="{599BC276-5F04-437F-A1D2-24583AE4FE9F}" type="pres">
      <dgm:prSet presAssocID="{A4BD8CDB-1CB3-45C6-9614-50CB3186E2B9}" presName="arrow" presStyleLbl="bgShp" presStyleIdx="0" presStyleCnt="1" custScaleX="107976" custScaleY="94572" custLinFactNeighborX="432" custLinFactNeighborY="591"/>
      <dgm:spPr/>
    </dgm:pt>
    <dgm:pt modelId="{8565066A-0D6F-4692-90EE-885DA8489ED8}" type="pres">
      <dgm:prSet presAssocID="{A4BD8CDB-1CB3-45C6-9614-50CB3186E2B9}" presName="arrowDiagram4" presStyleCnt="0"/>
      <dgm:spPr/>
    </dgm:pt>
    <dgm:pt modelId="{96F0F74F-7DF5-4B09-926C-554E99A6C54A}" type="pres">
      <dgm:prSet presAssocID="{15F85FD5-D89C-4309-B575-4B2AA8C2E16B}" presName="bullet4a" presStyleLbl="node1" presStyleIdx="0" presStyleCnt="4"/>
      <dgm:spPr/>
    </dgm:pt>
    <dgm:pt modelId="{F8A6C536-7216-4AAD-BE5C-889CB20B8508}" type="pres">
      <dgm:prSet presAssocID="{15F85FD5-D89C-4309-B575-4B2AA8C2E16B}" presName="textBox4a" presStyleLbl="revTx" presStyleIdx="0" presStyleCnt="4" custScaleX="246253" custScaleY="816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3B057-556E-41DC-9326-0590507D3027}" type="pres">
      <dgm:prSet presAssocID="{F5118981-21BB-4395-B947-9ED93C06C6DD}" presName="bullet4b" presStyleLbl="node1" presStyleIdx="1" presStyleCnt="4"/>
      <dgm:spPr/>
    </dgm:pt>
    <dgm:pt modelId="{EC5DA1FB-A1A5-4FB1-9CC7-4653ECB788F2}" type="pres">
      <dgm:prSet presAssocID="{F5118981-21BB-4395-B947-9ED93C06C6DD}" presName="textBox4b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A6AE40-6644-45AA-8599-9B8C23AF9A7E}" type="pres">
      <dgm:prSet presAssocID="{A9FC02AA-E6FC-4630-BDBA-AA18083FDADA}" presName="bullet4c" presStyleLbl="node1" presStyleIdx="2" presStyleCnt="4"/>
      <dgm:spPr/>
    </dgm:pt>
    <dgm:pt modelId="{043A518E-7813-47A9-9468-56F22F4FC860}" type="pres">
      <dgm:prSet presAssocID="{A9FC02AA-E6FC-4630-BDBA-AA18083FDADA}" presName="textBox4c" presStyleLbl="revTx" presStyleIdx="2" presStyleCnt="4" custScaleX="162050" custScaleY="1071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7D6F42-FD38-422A-B403-848AE82B4F86}" type="pres">
      <dgm:prSet presAssocID="{5E7911BF-DC03-4515-883E-9CFC353D0FF5}" presName="bullet4d" presStyleLbl="node1" presStyleIdx="3" presStyleCnt="4"/>
      <dgm:spPr/>
    </dgm:pt>
    <dgm:pt modelId="{D77B59D7-34E6-4BCC-AC68-996C2AE910F0}" type="pres">
      <dgm:prSet presAssocID="{5E7911BF-DC03-4515-883E-9CFC353D0FF5}" presName="textBox4d" presStyleLbl="revTx" presStyleIdx="3" presStyleCnt="4" custAng="0" custScaleX="172935" custScaleY="10662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5542F08-9F05-420B-8449-2EA6DDA6C966}" type="presOf" srcId="{F5118981-21BB-4395-B947-9ED93C06C6DD}" destId="{EC5DA1FB-A1A5-4FB1-9CC7-4653ECB788F2}" srcOrd="0" destOrd="0" presId="urn:microsoft.com/office/officeart/2005/8/layout/arrow2"/>
    <dgm:cxn modelId="{7933BE4E-E57D-41A6-BE90-5E652EB5489A}" type="presOf" srcId="{5E7911BF-DC03-4515-883E-9CFC353D0FF5}" destId="{D77B59D7-34E6-4BCC-AC68-996C2AE910F0}" srcOrd="0" destOrd="0" presId="urn:microsoft.com/office/officeart/2005/8/layout/arrow2"/>
    <dgm:cxn modelId="{16741F82-FF73-4DA2-9E23-3D77C3E016D9}" type="presOf" srcId="{15F85FD5-D89C-4309-B575-4B2AA8C2E16B}" destId="{F8A6C536-7216-4AAD-BE5C-889CB20B8508}" srcOrd="0" destOrd="0" presId="urn:microsoft.com/office/officeart/2005/8/layout/arrow2"/>
    <dgm:cxn modelId="{C20CE4FE-BF82-45D6-919F-2D1F025EFF34}" srcId="{A4BD8CDB-1CB3-45C6-9614-50CB3186E2B9}" destId="{A9FC02AA-E6FC-4630-BDBA-AA18083FDADA}" srcOrd="2" destOrd="0" parTransId="{398E3239-F0E9-480D-A3E8-DC3F5D7EA214}" sibTransId="{564E3000-4B63-434D-BFEA-235F98D167EF}"/>
    <dgm:cxn modelId="{621CA422-10D5-430D-824A-0B9463924A3B}" type="presOf" srcId="{A4BD8CDB-1CB3-45C6-9614-50CB3186E2B9}" destId="{B456FD36-BAE6-4331-8C37-20EA00A7948E}" srcOrd="0" destOrd="0" presId="urn:microsoft.com/office/officeart/2005/8/layout/arrow2"/>
    <dgm:cxn modelId="{A300A090-98A7-4CAA-9FBF-78A8316190B6}" srcId="{A4BD8CDB-1CB3-45C6-9614-50CB3186E2B9}" destId="{5E7911BF-DC03-4515-883E-9CFC353D0FF5}" srcOrd="3" destOrd="0" parTransId="{E5574F39-793A-4C83-952E-95CF01BB5F7D}" sibTransId="{7D477293-AE5F-4721-A3A6-2B69600B3019}"/>
    <dgm:cxn modelId="{AFF57D33-61FB-4077-8350-A1A0A5F51CC4}" type="presOf" srcId="{A9FC02AA-E6FC-4630-BDBA-AA18083FDADA}" destId="{043A518E-7813-47A9-9468-56F22F4FC860}" srcOrd="0" destOrd="0" presId="urn:microsoft.com/office/officeart/2005/8/layout/arrow2"/>
    <dgm:cxn modelId="{18D9FF28-7317-4997-8B31-D2511B2B9745}" srcId="{A4BD8CDB-1CB3-45C6-9614-50CB3186E2B9}" destId="{15F85FD5-D89C-4309-B575-4B2AA8C2E16B}" srcOrd="0" destOrd="0" parTransId="{F5546B89-B208-4164-ADF6-679B9C5D2B25}" sibTransId="{D6DA0486-72B1-48FC-AFB4-3A0B06C105A6}"/>
    <dgm:cxn modelId="{4015C4D9-D546-4C59-9F32-BF92B4B95C37}" srcId="{A4BD8CDB-1CB3-45C6-9614-50CB3186E2B9}" destId="{F5118981-21BB-4395-B947-9ED93C06C6DD}" srcOrd="1" destOrd="0" parTransId="{45F7B26A-304B-42E4-A001-A173B655806B}" sibTransId="{72F07424-30B5-4BCB-8E90-C02C66025F6A}"/>
    <dgm:cxn modelId="{019B0600-04D1-483F-ABD2-071C3F27E4B8}" type="presParOf" srcId="{B456FD36-BAE6-4331-8C37-20EA00A7948E}" destId="{599BC276-5F04-437F-A1D2-24583AE4FE9F}" srcOrd="0" destOrd="0" presId="urn:microsoft.com/office/officeart/2005/8/layout/arrow2"/>
    <dgm:cxn modelId="{CFC49873-DE64-4928-89D9-F8A72ADBCDE3}" type="presParOf" srcId="{B456FD36-BAE6-4331-8C37-20EA00A7948E}" destId="{8565066A-0D6F-4692-90EE-885DA8489ED8}" srcOrd="1" destOrd="0" presId="urn:microsoft.com/office/officeart/2005/8/layout/arrow2"/>
    <dgm:cxn modelId="{FEC69A1E-9E1E-4050-A575-0F1608A79F6E}" type="presParOf" srcId="{8565066A-0D6F-4692-90EE-885DA8489ED8}" destId="{96F0F74F-7DF5-4B09-926C-554E99A6C54A}" srcOrd="0" destOrd="0" presId="urn:microsoft.com/office/officeart/2005/8/layout/arrow2"/>
    <dgm:cxn modelId="{0E61B476-5156-495F-87EA-FB3CE9A50B4D}" type="presParOf" srcId="{8565066A-0D6F-4692-90EE-885DA8489ED8}" destId="{F8A6C536-7216-4AAD-BE5C-889CB20B8508}" srcOrd="1" destOrd="0" presId="urn:microsoft.com/office/officeart/2005/8/layout/arrow2"/>
    <dgm:cxn modelId="{981712AB-49AE-42B8-9B1D-DFA207524B01}" type="presParOf" srcId="{8565066A-0D6F-4692-90EE-885DA8489ED8}" destId="{19D3B057-556E-41DC-9326-0590507D3027}" srcOrd="2" destOrd="0" presId="urn:microsoft.com/office/officeart/2005/8/layout/arrow2"/>
    <dgm:cxn modelId="{1F6B5460-BF3A-4771-8F2B-FC329E6C7F5D}" type="presParOf" srcId="{8565066A-0D6F-4692-90EE-885DA8489ED8}" destId="{EC5DA1FB-A1A5-4FB1-9CC7-4653ECB788F2}" srcOrd="3" destOrd="0" presId="urn:microsoft.com/office/officeart/2005/8/layout/arrow2"/>
    <dgm:cxn modelId="{B5E3437D-5962-4510-9256-B713E20D6105}" type="presParOf" srcId="{8565066A-0D6F-4692-90EE-885DA8489ED8}" destId="{70A6AE40-6644-45AA-8599-9B8C23AF9A7E}" srcOrd="4" destOrd="0" presId="urn:microsoft.com/office/officeart/2005/8/layout/arrow2"/>
    <dgm:cxn modelId="{EAE7E446-B3C8-4E57-A68B-704B1BB9BE7E}" type="presParOf" srcId="{8565066A-0D6F-4692-90EE-885DA8489ED8}" destId="{043A518E-7813-47A9-9468-56F22F4FC860}" srcOrd="5" destOrd="0" presId="urn:microsoft.com/office/officeart/2005/8/layout/arrow2"/>
    <dgm:cxn modelId="{8DDE6565-2018-4FD3-B9F9-FDDED083C48A}" type="presParOf" srcId="{8565066A-0D6F-4692-90EE-885DA8489ED8}" destId="{0D7D6F42-FD38-422A-B403-848AE82B4F86}" srcOrd="6" destOrd="0" presId="urn:microsoft.com/office/officeart/2005/8/layout/arrow2"/>
    <dgm:cxn modelId="{69BEDBC3-604A-4F3D-BBF9-4E3449A7F83A}" type="presParOf" srcId="{8565066A-0D6F-4692-90EE-885DA8489ED8}" destId="{D77B59D7-34E6-4BCC-AC68-996C2AE910F0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8C06171-2286-4E58-8552-45990391803B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20584F21-2317-4C51-B839-A890DBDDA51D}">
      <dgm:prSet phldrT="[Text]" custT="1"/>
      <dgm:spPr/>
      <dgm:t>
        <a:bodyPr/>
        <a:lstStyle/>
        <a:p>
          <a:r>
            <a:rPr lang="en-US" sz="2000" b="1" smtClean="0">
              <a:solidFill>
                <a:sysClr val="windowText" lastClr="000000"/>
              </a:solidFill>
            </a:rPr>
            <a:t>Datos abiertos</a:t>
          </a:r>
          <a:endParaRPr lang="en-US" sz="2000" b="1" dirty="0">
            <a:solidFill>
              <a:sysClr val="windowText" lastClr="000000"/>
            </a:solidFill>
          </a:endParaRPr>
        </a:p>
        <a:p>
          <a:r>
            <a:rPr lang="es-MX" sz="2000" b="0" smtClean="0">
              <a:solidFill>
                <a:sysClr val="windowText" lastClr="000000"/>
              </a:solidFill>
            </a:rPr>
            <a:t>(procesados a partir de decisiones deliberadas se convierten en…)</a:t>
          </a:r>
          <a:endParaRPr lang="en-US" sz="2000" b="0" dirty="0">
            <a:solidFill>
              <a:schemeClr val="tx2"/>
            </a:solidFill>
          </a:endParaRPr>
        </a:p>
      </dgm:t>
    </dgm:pt>
    <dgm:pt modelId="{4B212EC8-6A1F-4169-B12E-62EDD84442CB}" type="parTrans" cxnId="{39E26786-1495-430A-963A-30F9000B3011}">
      <dgm:prSet/>
      <dgm:spPr/>
      <dgm:t>
        <a:bodyPr/>
        <a:lstStyle/>
        <a:p>
          <a:endParaRPr lang="en-US"/>
        </a:p>
      </dgm:t>
    </dgm:pt>
    <dgm:pt modelId="{657BD042-541D-4307-9CB4-14DF554E68B0}" type="sibTrans" cxnId="{39E26786-1495-430A-963A-30F9000B3011}">
      <dgm:prSet/>
      <dgm:spPr/>
      <dgm:t>
        <a:bodyPr/>
        <a:lstStyle/>
        <a:p>
          <a:endParaRPr lang="en-US"/>
        </a:p>
      </dgm:t>
    </dgm:pt>
    <dgm:pt modelId="{0781C45C-E02A-4514-916C-5774AF99D7D1}">
      <dgm:prSet custT="1"/>
      <dgm:spPr/>
      <dgm:t>
        <a:bodyPr/>
        <a:lstStyle/>
        <a:p>
          <a:endParaRPr lang="es-MX" sz="2000" b="1" smtClean="0">
            <a:solidFill>
              <a:schemeClr val="tx1"/>
            </a:solidFill>
          </a:endParaRPr>
        </a:p>
        <a:p>
          <a:r>
            <a:rPr lang="es-MX" sz="2000" b="1" smtClean="0">
              <a:solidFill>
                <a:schemeClr val="tx1"/>
              </a:solidFill>
            </a:rPr>
            <a:t>Información</a:t>
          </a:r>
          <a:r>
            <a:rPr lang="en-US" sz="2000" smtClean="0"/>
            <a:t> </a:t>
          </a:r>
          <a:endParaRPr lang="en-US" sz="2000" dirty="0"/>
        </a:p>
        <a:p>
          <a:r>
            <a:rPr lang="en-US" sz="2000" smtClean="0">
              <a:solidFill>
                <a:schemeClr val="tx2"/>
              </a:solidFill>
            </a:rPr>
            <a:t>(</a:t>
          </a:r>
          <a:r>
            <a:rPr lang="es-MX" sz="2000" smtClean="0">
              <a:solidFill>
                <a:schemeClr val="tx2"/>
              </a:solidFill>
            </a:rPr>
            <a:t>percibida como relevante y “accionable”) se convierte en…</a:t>
          </a:r>
        </a:p>
        <a:p>
          <a:endParaRPr lang="es-MX" sz="1600" smtClean="0">
            <a:solidFill>
              <a:schemeClr val="tx2"/>
            </a:solidFill>
          </a:endParaRPr>
        </a:p>
        <a:p>
          <a:endParaRPr lang="en-US" sz="1600" dirty="0">
            <a:solidFill>
              <a:schemeClr val="tx2"/>
            </a:solidFill>
          </a:endParaRPr>
        </a:p>
      </dgm:t>
    </dgm:pt>
    <dgm:pt modelId="{C0DA76E4-14A6-45B8-A2D3-55796BB5FB86}" type="parTrans" cxnId="{1D2F9995-1DAD-4E8F-8CD3-87E89EABF962}">
      <dgm:prSet/>
      <dgm:spPr/>
      <dgm:t>
        <a:bodyPr/>
        <a:lstStyle/>
        <a:p>
          <a:endParaRPr lang="en-US"/>
        </a:p>
      </dgm:t>
    </dgm:pt>
    <dgm:pt modelId="{9E3715AD-BC7E-4883-BB1A-961DC64486FF}" type="sibTrans" cxnId="{1D2F9995-1DAD-4E8F-8CD3-87E89EABF962}">
      <dgm:prSet/>
      <dgm:spPr/>
      <dgm:t>
        <a:bodyPr/>
        <a:lstStyle/>
        <a:p>
          <a:endParaRPr lang="en-US"/>
        </a:p>
      </dgm:t>
    </dgm:pt>
    <dgm:pt modelId="{F486301C-F737-4D99-9736-E26961B867AD}">
      <dgm:prSet/>
      <dgm:spPr/>
      <dgm:t>
        <a:bodyPr/>
        <a:lstStyle/>
        <a:p>
          <a:r>
            <a:rPr lang="es-MX" b="1">
              <a:solidFill>
                <a:schemeClr val="tx2"/>
              </a:solidFill>
            </a:rPr>
            <a:t>Comprensión </a:t>
          </a:r>
          <a:endParaRPr lang="es-MX" b="1" smtClean="0">
            <a:solidFill>
              <a:schemeClr val="tx2"/>
            </a:solidFill>
          </a:endParaRPr>
        </a:p>
        <a:p>
          <a:r>
            <a:rPr lang="es-MX" smtClean="0">
              <a:solidFill>
                <a:schemeClr val="tx2"/>
              </a:solidFill>
            </a:rPr>
            <a:t>(producida </a:t>
          </a:r>
          <a:r>
            <a:rPr lang="es-MX">
              <a:solidFill>
                <a:schemeClr val="tx2"/>
              </a:solidFill>
            </a:rPr>
            <a:t>por </a:t>
          </a:r>
          <a:r>
            <a:rPr lang="es-MX" smtClean="0">
              <a:solidFill>
                <a:schemeClr val="tx2"/>
              </a:solidFill>
            </a:rPr>
            <a:t>“historias causales” </a:t>
          </a:r>
          <a:r>
            <a:rPr lang="es-MX">
              <a:solidFill>
                <a:schemeClr val="tx2"/>
              </a:solidFill>
            </a:rPr>
            <a:t>y </a:t>
          </a:r>
          <a:r>
            <a:rPr lang="es-MX" smtClean="0">
              <a:solidFill>
                <a:schemeClr val="tx2"/>
              </a:solidFill>
            </a:rPr>
            <a:t>opciones  </a:t>
          </a:r>
          <a:r>
            <a:rPr lang="es-MX">
              <a:solidFill>
                <a:schemeClr val="tx2"/>
              </a:solidFill>
            </a:rPr>
            <a:t>“</a:t>
          </a:r>
          <a:r>
            <a:rPr lang="es-MX" smtClean="0">
              <a:solidFill>
                <a:schemeClr val="tx2"/>
              </a:solidFill>
            </a:rPr>
            <a:t>accionables” visibles)</a:t>
          </a:r>
          <a:endParaRPr lang="es-MX" dirty="0">
            <a:solidFill>
              <a:schemeClr val="tx2"/>
            </a:solidFill>
          </a:endParaRPr>
        </a:p>
      </dgm:t>
    </dgm:pt>
    <dgm:pt modelId="{E18969AA-9C11-401E-AC64-1CD2E8F908F3}" type="parTrans" cxnId="{0ADEF043-369B-41EA-8825-7F88B1939DDB}">
      <dgm:prSet/>
      <dgm:spPr/>
      <dgm:t>
        <a:bodyPr/>
        <a:lstStyle/>
        <a:p>
          <a:endParaRPr lang="es-MX"/>
        </a:p>
      </dgm:t>
    </dgm:pt>
    <dgm:pt modelId="{EF3024F0-897A-4DE7-A6A8-AD6B6CFC8886}" type="sibTrans" cxnId="{0ADEF043-369B-41EA-8825-7F88B1939DDB}">
      <dgm:prSet/>
      <dgm:spPr/>
      <dgm:t>
        <a:bodyPr/>
        <a:lstStyle/>
        <a:p>
          <a:endParaRPr lang="es-MX"/>
        </a:p>
      </dgm:t>
    </dgm:pt>
    <dgm:pt modelId="{18A9B504-2C22-46D4-AB6C-2E69F51576DB}">
      <dgm:prSet/>
      <dgm:spPr/>
      <dgm:t>
        <a:bodyPr/>
        <a:lstStyle/>
        <a:p>
          <a:r>
            <a:rPr lang="es-MX" b="1" smtClean="0">
              <a:solidFill>
                <a:sysClr val="windowText" lastClr="000000"/>
              </a:solidFill>
            </a:rPr>
            <a:t>Acción </a:t>
          </a:r>
          <a:r>
            <a:rPr lang="es-MX" b="1">
              <a:solidFill>
                <a:sysClr val="windowText" lastClr="000000"/>
              </a:solidFill>
            </a:rPr>
            <a:t>ciudadana </a:t>
          </a:r>
          <a:r>
            <a:rPr lang="es-MX" b="1" smtClean="0">
              <a:solidFill>
                <a:sysClr val="windowText" lastClr="000000"/>
              </a:solidFill>
            </a:rPr>
            <a:t>pro-RdeC</a:t>
          </a:r>
          <a:endParaRPr lang="es-MX" b="1" dirty="0">
            <a:solidFill>
              <a:sysClr val="windowText" lastClr="000000"/>
            </a:solidFill>
          </a:endParaRPr>
        </a:p>
      </dgm:t>
    </dgm:pt>
    <dgm:pt modelId="{08FBDB41-694E-44AC-8696-D0083C275545}" type="parTrans" cxnId="{DB3BA50B-FAB2-4DE3-A54B-CDCC7A7E5007}">
      <dgm:prSet/>
      <dgm:spPr/>
      <dgm:t>
        <a:bodyPr/>
        <a:lstStyle/>
        <a:p>
          <a:endParaRPr lang="es-MX"/>
        </a:p>
      </dgm:t>
    </dgm:pt>
    <dgm:pt modelId="{5E6AD597-C678-4AF8-94D8-60659B6B9F61}" type="sibTrans" cxnId="{DB3BA50B-FAB2-4DE3-A54B-CDCC7A7E5007}">
      <dgm:prSet/>
      <dgm:spPr/>
      <dgm:t>
        <a:bodyPr/>
        <a:lstStyle/>
        <a:p>
          <a:endParaRPr lang="es-MX"/>
        </a:p>
      </dgm:t>
    </dgm:pt>
    <dgm:pt modelId="{C0E83CF5-EC9D-4436-89E1-5621EF52DFB3}" type="pres">
      <dgm:prSet presAssocID="{28C06171-2286-4E58-8552-45990391803B}" presName="CompostProcess" presStyleCnt="0">
        <dgm:presLayoutVars>
          <dgm:dir/>
          <dgm:resizeHandles val="exact"/>
        </dgm:presLayoutVars>
      </dgm:prSet>
      <dgm:spPr/>
    </dgm:pt>
    <dgm:pt modelId="{4895FD72-D9C8-40EE-B192-C205E32BF992}" type="pres">
      <dgm:prSet presAssocID="{28C06171-2286-4E58-8552-45990391803B}" presName="arrow" presStyleLbl="bgShp" presStyleIdx="0" presStyleCnt="1"/>
      <dgm:spPr/>
    </dgm:pt>
    <dgm:pt modelId="{130D5687-41A6-49BF-A084-762A02143891}" type="pres">
      <dgm:prSet presAssocID="{28C06171-2286-4E58-8552-45990391803B}" presName="linearProcess" presStyleCnt="0"/>
      <dgm:spPr/>
    </dgm:pt>
    <dgm:pt modelId="{5A22E4B6-D100-4D17-ACEC-FFEF37F3064F}" type="pres">
      <dgm:prSet presAssocID="{20584F21-2317-4C51-B839-A890DBDDA51D}" presName="textNode" presStyleLbl="node1" presStyleIdx="0" presStyleCnt="4" custScaleX="91662" custScaleY="100576" custLinFactNeighborX="3491" custLinFactNeighborY="-135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7D5F35-2ACC-430C-892D-3A70F07BFAB2}" type="pres">
      <dgm:prSet presAssocID="{657BD042-541D-4307-9CB4-14DF554E68B0}" presName="sibTrans" presStyleCnt="0"/>
      <dgm:spPr/>
    </dgm:pt>
    <dgm:pt modelId="{E9A2E2E0-B3C9-41D6-9137-BC6A82633C0F}" type="pres">
      <dgm:prSet presAssocID="{0781C45C-E02A-4514-916C-5774AF99D7D1}" presName="textNode" presStyleLbl="node1" presStyleIdx="1" presStyleCnt="4" custLinFactNeighborX="-10251" custLinFactNeighborY="11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771B74-D2C5-4C69-80F7-D32A31C8A629}" type="pres">
      <dgm:prSet presAssocID="{9E3715AD-BC7E-4883-BB1A-961DC64486FF}" presName="sibTrans" presStyleCnt="0"/>
      <dgm:spPr/>
    </dgm:pt>
    <dgm:pt modelId="{FDCCD6F2-9FA1-4329-B54C-2D572C339910}" type="pres">
      <dgm:prSet presAssocID="{F486301C-F737-4D99-9736-E26961B867AD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F036B26-C994-41DC-AC32-E2238B6CE4D9}" type="pres">
      <dgm:prSet presAssocID="{EF3024F0-897A-4DE7-A6A8-AD6B6CFC8886}" presName="sibTrans" presStyleCnt="0"/>
      <dgm:spPr/>
    </dgm:pt>
    <dgm:pt modelId="{9DFD7991-58BD-479C-BDC8-C8CD1EFA48C9}" type="pres">
      <dgm:prSet presAssocID="{18A9B504-2C22-46D4-AB6C-2E69F51576DB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39E26786-1495-430A-963A-30F9000B3011}" srcId="{28C06171-2286-4E58-8552-45990391803B}" destId="{20584F21-2317-4C51-B839-A890DBDDA51D}" srcOrd="0" destOrd="0" parTransId="{4B212EC8-6A1F-4169-B12E-62EDD84442CB}" sibTransId="{657BD042-541D-4307-9CB4-14DF554E68B0}"/>
    <dgm:cxn modelId="{C0FA64D5-28FE-4CC9-B261-D9A5FFC40FE7}" type="presOf" srcId="{20584F21-2317-4C51-B839-A890DBDDA51D}" destId="{5A22E4B6-D100-4D17-ACEC-FFEF37F3064F}" srcOrd="0" destOrd="0" presId="urn:microsoft.com/office/officeart/2005/8/layout/hProcess9"/>
    <dgm:cxn modelId="{8330A072-A786-4FEA-A541-2BD0628EE5F2}" type="presOf" srcId="{18A9B504-2C22-46D4-AB6C-2E69F51576DB}" destId="{9DFD7991-58BD-479C-BDC8-C8CD1EFA48C9}" srcOrd="0" destOrd="0" presId="urn:microsoft.com/office/officeart/2005/8/layout/hProcess9"/>
    <dgm:cxn modelId="{0ADEF043-369B-41EA-8825-7F88B1939DDB}" srcId="{28C06171-2286-4E58-8552-45990391803B}" destId="{F486301C-F737-4D99-9736-E26961B867AD}" srcOrd="2" destOrd="0" parTransId="{E18969AA-9C11-401E-AC64-1CD2E8F908F3}" sibTransId="{EF3024F0-897A-4DE7-A6A8-AD6B6CFC8886}"/>
    <dgm:cxn modelId="{1D2F9995-1DAD-4E8F-8CD3-87E89EABF962}" srcId="{28C06171-2286-4E58-8552-45990391803B}" destId="{0781C45C-E02A-4514-916C-5774AF99D7D1}" srcOrd="1" destOrd="0" parTransId="{C0DA76E4-14A6-45B8-A2D3-55796BB5FB86}" sibTransId="{9E3715AD-BC7E-4883-BB1A-961DC64486FF}"/>
    <dgm:cxn modelId="{7B36FA64-C798-452A-8E84-FF32790454BA}" type="presOf" srcId="{28C06171-2286-4E58-8552-45990391803B}" destId="{C0E83CF5-EC9D-4436-89E1-5621EF52DFB3}" srcOrd="0" destOrd="0" presId="urn:microsoft.com/office/officeart/2005/8/layout/hProcess9"/>
    <dgm:cxn modelId="{DB3BA50B-FAB2-4DE3-A54B-CDCC7A7E5007}" srcId="{28C06171-2286-4E58-8552-45990391803B}" destId="{18A9B504-2C22-46D4-AB6C-2E69F51576DB}" srcOrd="3" destOrd="0" parTransId="{08FBDB41-694E-44AC-8696-D0083C275545}" sibTransId="{5E6AD597-C678-4AF8-94D8-60659B6B9F61}"/>
    <dgm:cxn modelId="{DD0A8347-7E3E-4093-A613-7200ACAAEF51}" type="presOf" srcId="{0781C45C-E02A-4514-916C-5774AF99D7D1}" destId="{E9A2E2E0-B3C9-41D6-9137-BC6A82633C0F}" srcOrd="0" destOrd="0" presId="urn:microsoft.com/office/officeart/2005/8/layout/hProcess9"/>
    <dgm:cxn modelId="{5893C0BF-CD6E-44FC-862D-3ABB76FD0B26}" type="presOf" srcId="{F486301C-F737-4D99-9736-E26961B867AD}" destId="{FDCCD6F2-9FA1-4329-B54C-2D572C339910}" srcOrd="0" destOrd="0" presId="urn:microsoft.com/office/officeart/2005/8/layout/hProcess9"/>
    <dgm:cxn modelId="{259ACD66-B072-447A-B02D-C0E1516E1E39}" type="presParOf" srcId="{C0E83CF5-EC9D-4436-89E1-5621EF52DFB3}" destId="{4895FD72-D9C8-40EE-B192-C205E32BF992}" srcOrd="0" destOrd="0" presId="urn:microsoft.com/office/officeart/2005/8/layout/hProcess9"/>
    <dgm:cxn modelId="{3EA2A92E-DB2C-4EC1-B26B-D133C4464B94}" type="presParOf" srcId="{C0E83CF5-EC9D-4436-89E1-5621EF52DFB3}" destId="{130D5687-41A6-49BF-A084-762A02143891}" srcOrd="1" destOrd="0" presId="urn:microsoft.com/office/officeart/2005/8/layout/hProcess9"/>
    <dgm:cxn modelId="{9BDB645A-5621-4D53-9DEF-7F677E4B4BE6}" type="presParOf" srcId="{130D5687-41A6-49BF-A084-762A02143891}" destId="{5A22E4B6-D100-4D17-ACEC-FFEF37F3064F}" srcOrd="0" destOrd="0" presId="urn:microsoft.com/office/officeart/2005/8/layout/hProcess9"/>
    <dgm:cxn modelId="{9152CFCD-F903-4097-8D38-C13DE2BCF736}" type="presParOf" srcId="{130D5687-41A6-49BF-A084-762A02143891}" destId="{6C7D5F35-2ACC-430C-892D-3A70F07BFAB2}" srcOrd="1" destOrd="0" presId="urn:microsoft.com/office/officeart/2005/8/layout/hProcess9"/>
    <dgm:cxn modelId="{70982B93-4097-4D8F-8419-2B375C3DC28B}" type="presParOf" srcId="{130D5687-41A6-49BF-A084-762A02143891}" destId="{E9A2E2E0-B3C9-41D6-9137-BC6A82633C0F}" srcOrd="2" destOrd="0" presId="urn:microsoft.com/office/officeart/2005/8/layout/hProcess9"/>
    <dgm:cxn modelId="{073A8791-0811-4B76-873B-0FAFCDC454E1}" type="presParOf" srcId="{130D5687-41A6-49BF-A084-762A02143891}" destId="{20771B74-D2C5-4C69-80F7-D32A31C8A629}" srcOrd="3" destOrd="0" presId="urn:microsoft.com/office/officeart/2005/8/layout/hProcess9"/>
    <dgm:cxn modelId="{6DF4BFE6-4D73-4C34-ADC1-593652F3A3D5}" type="presParOf" srcId="{130D5687-41A6-49BF-A084-762A02143891}" destId="{FDCCD6F2-9FA1-4329-B54C-2D572C339910}" srcOrd="4" destOrd="0" presId="urn:microsoft.com/office/officeart/2005/8/layout/hProcess9"/>
    <dgm:cxn modelId="{88336EC8-E513-4C1A-AFE0-D62E16615B76}" type="presParOf" srcId="{130D5687-41A6-49BF-A084-762A02143891}" destId="{8F036B26-C994-41DC-AC32-E2238B6CE4D9}" srcOrd="5" destOrd="0" presId="urn:microsoft.com/office/officeart/2005/8/layout/hProcess9"/>
    <dgm:cxn modelId="{EC864D39-FDBA-42F0-AE16-4336CC3EE614}" type="presParOf" srcId="{130D5687-41A6-49BF-A084-762A02143891}" destId="{9DFD7991-58BD-479C-BDC8-C8CD1EFA48C9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1DDE1B6-B1DE-43F1-ACD8-F9F9C974C971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4F53EC9D-CDE6-4351-A4C8-E9CE1E9001F3}">
      <dgm:prSet phldrT="[Text]" custT="1"/>
      <dgm:spPr/>
      <dgm:t>
        <a:bodyPr/>
        <a:lstStyle/>
        <a:p>
          <a:r>
            <a:rPr lang="es-MX" sz="1400" b="1" smtClean="0"/>
            <a:t>Dependencias pro-RdeC:</a:t>
          </a:r>
          <a:r>
            <a:rPr lang="es-MX" sz="1400" b="0" smtClean="0"/>
            <a:t> Con capacidad  para actuar – y sentido de misión no-partidista</a:t>
          </a:r>
          <a:endParaRPr lang="en-US" sz="1400" b="0" dirty="0"/>
        </a:p>
      </dgm:t>
    </dgm:pt>
    <dgm:pt modelId="{00833A68-E9F3-4E3C-BC14-960AC3FC5DDB}" type="parTrans" cxnId="{2C9DB8BD-C83C-4E43-A3AF-BD3323796301}">
      <dgm:prSet/>
      <dgm:spPr/>
      <dgm:t>
        <a:bodyPr/>
        <a:lstStyle/>
        <a:p>
          <a:endParaRPr lang="en-US"/>
        </a:p>
      </dgm:t>
    </dgm:pt>
    <dgm:pt modelId="{FF5AD2F2-379E-488F-BED5-23A125D34ECE}" type="sibTrans" cxnId="{2C9DB8BD-C83C-4E43-A3AF-BD3323796301}">
      <dgm:prSet/>
      <dgm:spPr/>
      <dgm:t>
        <a:bodyPr/>
        <a:lstStyle/>
        <a:p>
          <a:endParaRPr lang="en-US"/>
        </a:p>
      </dgm:t>
    </dgm:pt>
    <dgm:pt modelId="{9BA1CB88-E923-4D27-A66B-06F800910B85}">
      <dgm:prSet phldrT="[Text]" custT="1"/>
      <dgm:spPr/>
      <dgm:t>
        <a:bodyPr/>
        <a:lstStyle/>
        <a:p>
          <a:r>
            <a:rPr lang="en-US" sz="1400" b="1" smtClean="0"/>
            <a:t>Instancias Estado-sociedad</a:t>
          </a:r>
          <a:r>
            <a:rPr lang="es-MX" sz="1400" b="1" smtClean="0"/>
            <a:t>:</a:t>
          </a:r>
          <a:r>
            <a:rPr lang="es-MX" sz="1400" b="0" smtClean="0"/>
            <a:t> espacios de deliberación y de distribución de recursos </a:t>
          </a:r>
          <a:endParaRPr lang="en-US" sz="1400" b="0" dirty="0"/>
        </a:p>
      </dgm:t>
    </dgm:pt>
    <dgm:pt modelId="{D8509D1A-22CD-455E-80C2-7DB96B763111}" type="parTrans" cxnId="{A5AA17A6-F1FC-4B22-B008-77EC2435744E}">
      <dgm:prSet/>
      <dgm:spPr/>
      <dgm:t>
        <a:bodyPr/>
        <a:lstStyle/>
        <a:p>
          <a:endParaRPr lang="en-US"/>
        </a:p>
      </dgm:t>
    </dgm:pt>
    <dgm:pt modelId="{20EAD58A-4AF5-4279-A886-90997D782802}" type="sibTrans" cxnId="{A5AA17A6-F1FC-4B22-B008-77EC2435744E}">
      <dgm:prSet/>
      <dgm:spPr/>
      <dgm:t>
        <a:bodyPr/>
        <a:lstStyle/>
        <a:p>
          <a:endParaRPr lang="en-US"/>
        </a:p>
      </dgm:t>
    </dgm:pt>
    <dgm:pt modelId="{C5B22B2C-FE1F-4271-BCFB-554F4839A092}">
      <dgm:prSet phldrT="[Text]" custT="1"/>
      <dgm:spPr/>
      <dgm:t>
        <a:bodyPr/>
        <a:lstStyle/>
        <a:p>
          <a:r>
            <a:rPr lang="es-MX" sz="1400" b="1" smtClean="0"/>
            <a:t>El estado de derecho: </a:t>
          </a:r>
          <a:r>
            <a:rPr lang="es-MX" sz="1400" smtClean="0"/>
            <a:t>administración imparcial de la justicia</a:t>
          </a:r>
          <a:endParaRPr lang="en-US" sz="1400" dirty="0"/>
        </a:p>
      </dgm:t>
    </dgm:pt>
    <dgm:pt modelId="{0C61D9D4-4CCD-4007-AE2D-FDC199B8AE4C}" type="parTrans" cxnId="{9B8CEB63-DDF3-4871-ABCB-75BAC19410B7}">
      <dgm:prSet/>
      <dgm:spPr/>
      <dgm:t>
        <a:bodyPr/>
        <a:lstStyle/>
        <a:p>
          <a:endParaRPr lang="es-MX"/>
        </a:p>
      </dgm:t>
    </dgm:pt>
    <dgm:pt modelId="{02F139CF-7505-4BCB-A9BF-4813FECB9C0A}" type="sibTrans" cxnId="{9B8CEB63-DDF3-4871-ABCB-75BAC19410B7}">
      <dgm:prSet/>
      <dgm:spPr/>
      <dgm:t>
        <a:bodyPr/>
        <a:lstStyle/>
        <a:p>
          <a:endParaRPr lang="es-MX"/>
        </a:p>
      </dgm:t>
    </dgm:pt>
    <dgm:pt modelId="{EF6B37A5-B47D-4824-BB1A-632E3FFF447F}">
      <dgm:prSet phldrT="[Text]" custT="1"/>
      <dgm:spPr/>
      <dgm:t>
        <a:bodyPr/>
        <a:lstStyle/>
        <a:p>
          <a:r>
            <a:rPr lang="en-US" sz="1400" b="1" smtClean="0"/>
            <a:t>Poder ciudadano: </a:t>
          </a:r>
          <a:r>
            <a:rPr lang="es-MX" sz="1400" smtClean="0"/>
            <a:t>acciones colectivas construyen contrapesos  y envalentonan a reformistas</a:t>
          </a:r>
          <a:endParaRPr lang="en-US" sz="1400" dirty="0"/>
        </a:p>
      </dgm:t>
    </dgm:pt>
    <dgm:pt modelId="{CAD2ACFA-8E08-4A48-9C99-677557895C05}" type="parTrans" cxnId="{1C97BEFE-6318-487B-8CF5-D944626A365D}">
      <dgm:prSet/>
      <dgm:spPr/>
      <dgm:t>
        <a:bodyPr/>
        <a:lstStyle/>
        <a:p>
          <a:endParaRPr lang="es-MX"/>
        </a:p>
      </dgm:t>
    </dgm:pt>
    <dgm:pt modelId="{EFCFBD82-4E82-498C-8B32-984AD4513880}" type="sibTrans" cxnId="{1C97BEFE-6318-487B-8CF5-D944626A365D}">
      <dgm:prSet/>
      <dgm:spPr/>
      <dgm:t>
        <a:bodyPr/>
        <a:lstStyle/>
        <a:p>
          <a:endParaRPr lang="es-MX"/>
        </a:p>
      </dgm:t>
    </dgm:pt>
    <dgm:pt modelId="{9DAFA4E8-84A4-4EA9-A842-64BEC0FCC60C}" type="pres">
      <dgm:prSet presAssocID="{E1DDE1B6-B1DE-43F1-ACD8-F9F9C974C971}" presName="compositeShape" presStyleCnt="0">
        <dgm:presLayoutVars>
          <dgm:chMax val="7"/>
          <dgm:dir/>
          <dgm:resizeHandles val="exact"/>
        </dgm:presLayoutVars>
      </dgm:prSet>
      <dgm:spPr/>
    </dgm:pt>
    <dgm:pt modelId="{405CEF6B-1079-48EC-8976-CBEA6E7EB33E}" type="pres">
      <dgm:prSet presAssocID="{4F53EC9D-CDE6-4351-A4C8-E9CE1E9001F3}" presName="circ1" presStyleLbl="vennNode1" presStyleIdx="0" presStyleCnt="4"/>
      <dgm:spPr/>
      <dgm:t>
        <a:bodyPr/>
        <a:lstStyle/>
        <a:p>
          <a:endParaRPr lang="en-US"/>
        </a:p>
      </dgm:t>
    </dgm:pt>
    <dgm:pt modelId="{847D48D3-2264-4975-A399-669095893A6D}" type="pres">
      <dgm:prSet presAssocID="{4F53EC9D-CDE6-4351-A4C8-E9CE1E9001F3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86520A-DB9F-40E9-A681-D551226C0F4B}" type="pres">
      <dgm:prSet presAssocID="{9BA1CB88-E923-4D27-A66B-06F800910B85}" presName="circ2" presStyleLbl="vennNode1" presStyleIdx="1" presStyleCnt="4"/>
      <dgm:spPr/>
      <dgm:t>
        <a:bodyPr/>
        <a:lstStyle/>
        <a:p>
          <a:endParaRPr lang="en-US"/>
        </a:p>
      </dgm:t>
    </dgm:pt>
    <dgm:pt modelId="{C7C086A5-DD5C-4F40-A308-11CF488F7238}" type="pres">
      <dgm:prSet presAssocID="{9BA1CB88-E923-4D27-A66B-06F800910B85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1A4BCB-D7D0-4F21-8339-EF33C3CC7D09}" type="pres">
      <dgm:prSet presAssocID="{EF6B37A5-B47D-4824-BB1A-632E3FFF447F}" presName="circ3" presStyleLbl="vennNode1" presStyleIdx="2" presStyleCnt="4"/>
      <dgm:spPr/>
      <dgm:t>
        <a:bodyPr/>
        <a:lstStyle/>
        <a:p>
          <a:endParaRPr lang="es-MX"/>
        </a:p>
      </dgm:t>
    </dgm:pt>
    <dgm:pt modelId="{B4842F66-41E9-446A-86A7-E8EF10F8C026}" type="pres">
      <dgm:prSet presAssocID="{EF6B37A5-B47D-4824-BB1A-632E3FFF447F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AD5B5F1-C522-493E-9226-9C6DE3EBDD3A}" type="pres">
      <dgm:prSet presAssocID="{C5B22B2C-FE1F-4271-BCFB-554F4839A092}" presName="circ4" presStyleLbl="vennNode1" presStyleIdx="3" presStyleCnt="4"/>
      <dgm:spPr/>
      <dgm:t>
        <a:bodyPr/>
        <a:lstStyle/>
        <a:p>
          <a:endParaRPr lang="es-MX"/>
        </a:p>
      </dgm:t>
    </dgm:pt>
    <dgm:pt modelId="{1AA7B18B-A805-4D32-89DD-C3B97CA772D7}" type="pres">
      <dgm:prSet presAssocID="{C5B22B2C-FE1F-4271-BCFB-554F4839A092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74431A18-FB7A-47CB-B3D8-741D4540285E}" type="presOf" srcId="{EF6B37A5-B47D-4824-BB1A-632E3FFF447F}" destId="{541A4BCB-D7D0-4F21-8339-EF33C3CC7D09}" srcOrd="0" destOrd="0" presId="urn:microsoft.com/office/officeart/2005/8/layout/venn1"/>
    <dgm:cxn modelId="{F07AEA0C-AFD3-428B-9389-4920A1B63FE8}" type="presOf" srcId="{4F53EC9D-CDE6-4351-A4C8-E9CE1E9001F3}" destId="{405CEF6B-1079-48EC-8976-CBEA6E7EB33E}" srcOrd="1" destOrd="0" presId="urn:microsoft.com/office/officeart/2005/8/layout/venn1"/>
    <dgm:cxn modelId="{6EECEC47-B7AD-4997-A75D-72941E97A486}" type="presOf" srcId="{E1DDE1B6-B1DE-43F1-ACD8-F9F9C974C971}" destId="{9DAFA4E8-84A4-4EA9-A842-64BEC0FCC60C}" srcOrd="0" destOrd="0" presId="urn:microsoft.com/office/officeart/2005/8/layout/venn1"/>
    <dgm:cxn modelId="{79FD8FFB-9BF5-4C8D-A20A-CC3FDA2D8086}" type="presOf" srcId="{9BA1CB88-E923-4D27-A66B-06F800910B85}" destId="{D086520A-DB9F-40E9-A681-D551226C0F4B}" srcOrd="1" destOrd="0" presId="urn:microsoft.com/office/officeart/2005/8/layout/venn1"/>
    <dgm:cxn modelId="{2E3137F9-D4CC-4B38-AE01-8827B627BDB9}" type="presOf" srcId="{C5B22B2C-FE1F-4271-BCFB-554F4839A092}" destId="{1AA7B18B-A805-4D32-89DD-C3B97CA772D7}" srcOrd="1" destOrd="0" presId="urn:microsoft.com/office/officeart/2005/8/layout/venn1"/>
    <dgm:cxn modelId="{2C9DB8BD-C83C-4E43-A3AF-BD3323796301}" srcId="{E1DDE1B6-B1DE-43F1-ACD8-F9F9C974C971}" destId="{4F53EC9D-CDE6-4351-A4C8-E9CE1E9001F3}" srcOrd="0" destOrd="0" parTransId="{00833A68-E9F3-4E3C-BC14-960AC3FC5DDB}" sibTransId="{FF5AD2F2-379E-488F-BED5-23A125D34ECE}"/>
    <dgm:cxn modelId="{7BBE304C-889C-405C-9B93-B92111D84196}" type="presOf" srcId="{4F53EC9D-CDE6-4351-A4C8-E9CE1E9001F3}" destId="{847D48D3-2264-4975-A399-669095893A6D}" srcOrd="0" destOrd="0" presId="urn:microsoft.com/office/officeart/2005/8/layout/venn1"/>
    <dgm:cxn modelId="{5EBDF096-9040-41A1-9594-6ADF237E0843}" type="presOf" srcId="{EF6B37A5-B47D-4824-BB1A-632E3FFF447F}" destId="{B4842F66-41E9-446A-86A7-E8EF10F8C026}" srcOrd="1" destOrd="0" presId="urn:microsoft.com/office/officeart/2005/8/layout/venn1"/>
    <dgm:cxn modelId="{9B8CEB63-DDF3-4871-ABCB-75BAC19410B7}" srcId="{E1DDE1B6-B1DE-43F1-ACD8-F9F9C974C971}" destId="{C5B22B2C-FE1F-4271-BCFB-554F4839A092}" srcOrd="3" destOrd="0" parTransId="{0C61D9D4-4CCD-4007-AE2D-FDC199B8AE4C}" sibTransId="{02F139CF-7505-4BCB-A9BF-4813FECB9C0A}"/>
    <dgm:cxn modelId="{51864167-E478-41FC-9ADC-1DF045878979}" type="presOf" srcId="{C5B22B2C-FE1F-4271-BCFB-554F4839A092}" destId="{3AD5B5F1-C522-493E-9226-9C6DE3EBDD3A}" srcOrd="0" destOrd="0" presId="urn:microsoft.com/office/officeart/2005/8/layout/venn1"/>
    <dgm:cxn modelId="{A5AA17A6-F1FC-4B22-B008-77EC2435744E}" srcId="{E1DDE1B6-B1DE-43F1-ACD8-F9F9C974C971}" destId="{9BA1CB88-E923-4D27-A66B-06F800910B85}" srcOrd="1" destOrd="0" parTransId="{D8509D1A-22CD-455E-80C2-7DB96B763111}" sibTransId="{20EAD58A-4AF5-4279-A886-90997D782802}"/>
    <dgm:cxn modelId="{1C97BEFE-6318-487B-8CF5-D944626A365D}" srcId="{E1DDE1B6-B1DE-43F1-ACD8-F9F9C974C971}" destId="{EF6B37A5-B47D-4824-BB1A-632E3FFF447F}" srcOrd="2" destOrd="0" parTransId="{CAD2ACFA-8E08-4A48-9C99-677557895C05}" sibTransId="{EFCFBD82-4E82-498C-8B32-984AD4513880}"/>
    <dgm:cxn modelId="{8C31D997-DBDA-4897-81EE-FAB5CCEF3AAF}" type="presOf" srcId="{9BA1CB88-E923-4D27-A66B-06F800910B85}" destId="{C7C086A5-DD5C-4F40-A308-11CF488F7238}" srcOrd="0" destOrd="0" presId="urn:microsoft.com/office/officeart/2005/8/layout/venn1"/>
    <dgm:cxn modelId="{DD12B183-6512-412E-B032-BFC71D74A519}" type="presParOf" srcId="{9DAFA4E8-84A4-4EA9-A842-64BEC0FCC60C}" destId="{405CEF6B-1079-48EC-8976-CBEA6E7EB33E}" srcOrd="0" destOrd="0" presId="urn:microsoft.com/office/officeart/2005/8/layout/venn1"/>
    <dgm:cxn modelId="{974E71C9-7C6B-4FBE-B00A-9FD7E6D3D0D0}" type="presParOf" srcId="{9DAFA4E8-84A4-4EA9-A842-64BEC0FCC60C}" destId="{847D48D3-2264-4975-A399-669095893A6D}" srcOrd="1" destOrd="0" presId="urn:microsoft.com/office/officeart/2005/8/layout/venn1"/>
    <dgm:cxn modelId="{A52F6E29-42DC-4380-AAF8-E8BE8A8770C8}" type="presParOf" srcId="{9DAFA4E8-84A4-4EA9-A842-64BEC0FCC60C}" destId="{D086520A-DB9F-40E9-A681-D551226C0F4B}" srcOrd="2" destOrd="0" presId="urn:microsoft.com/office/officeart/2005/8/layout/venn1"/>
    <dgm:cxn modelId="{17D93CBC-D384-4BDA-B65D-B1981F179344}" type="presParOf" srcId="{9DAFA4E8-84A4-4EA9-A842-64BEC0FCC60C}" destId="{C7C086A5-DD5C-4F40-A308-11CF488F7238}" srcOrd="3" destOrd="0" presId="urn:microsoft.com/office/officeart/2005/8/layout/venn1"/>
    <dgm:cxn modelId="{110277DE-E47F-4224-B5B4-C9ECB8B8B81B}" type="presParOf" srcId="{9DAFA4E8-84A4-4EA9-A842-64BEC0FCC60C}" destId="{541A4BCB-D7D0-4F21-8339-EF33C3CC7D09}" srcOrd="4" destOrd="0" presId="urn:microsoft.com/office/officeart/2005/8/layout/venn1"/>
    <dgm:cxn modelId="{FE44EAB0-042D-410C-A78D-AD405B8CB809}" type="presParOf" srcId="{9DAFA4E8-84A4-4EA9-A842-64BEC0FCC60C}" destId="{B4842F66-41E9-446A-86A7-E8EF10F8C026}" srcOrd="5" destOrd="0" presId="urn:microsoft.com/office/officeart/2005/8/layout/venn1"/>
    <dgm:cxn modelId="{CDF8B31A-EDCE-4D77-91C3-E452600A8813}" type="presParOf" srcId="{9DAFA4E8-84A4-4EA9-A842-64BEC0FCC60C}" destId="{3AD5B5F1-C522-493E-9226-9C6DE3EBDD3A}" srcOrd="6" destOrd="0" presId="urn:microsoft.com/office/officeart/2005/8/layout/venn1"/>
    <dgm:cxn modelId="{5AD88057-014B-4727-87E9-15B5DD80E3D5}" type="presParOf" srcId="{9DAFA4E8-84A4-4EA9-A842-64BEC0FCC60C}" destId="{1AA7B18B-A805-4D32-89DD-C3B97CA772D7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9BC276-5F04-437F-A1D2-24583AE4FE9F}">
      <dsp:nvSpPr>
        <dsp:cNvPr id="0" name=""/>
        <dsp:cNvSpPr/>
      </dsp:nvSpPr>
      <dsp:spPr>
        <a:xfrm>
          <a:off x="1179432" y="-28004"/>
          <a:ext cx="6583680" cy="411480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9123AC-37BE-49CA-82B4-CA517EB27866}">
      <dsp:nvSpPr>
        <dsp:cNvPr id="0" name=""/>
        <dsp:cNvSpPr/>
      </dsp:nvSpPr>
      <dsp:spPr>
        <a:xfrm>
          <a:off x="2015559" y="2812030"/>
          <a:ext cx="171175" cy="17117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5BCA0F-0759-4BA2-BFF2-896884B0AF66}">
      <dsp:nvSpPr>
        <dsp:cNvPr id="0" name=""/>
        <dsp:cNvSpPr/>
      </dsp:nvSpPr>
      <dsp:spPr>
        <a:xfrm>
          <a:off x="1469094" y="3200400"/>
          <a:ext cx="2798103" cy="583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702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smtClean="0"/>
            <a:t>Transparencia</a:t>
          </a:r>
          <a:endParaRPr lang="en-US" sz="2800" kern="1200" dirty="0"/>
        </a:p>
      </dsp:txBody>
      <dsp:txXfrm>
        <a:off x="1469094" y="3200400"/>
        <a:ext cx="2798103" cy="583612"/>
      </dsp:txXfrm>
    </dsp:sp>
    <dsp:sp modelId="{8DBD2FB1-26EC-47D7-BEDD-15242281B90E}">
      <dsp:nvSpPr>
        <dsp:cNvPr id="0" name=""/>
        <dsp:cNvSpPr/>
      </dsp:nvSpPr>
      <dsp:spPr>
        <a:xfrm>
          <a:off x="3526514" y="1693627"/>
          <a:ext cx="309432" cy="3094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37C8A4-A99A-47DC-8624-45128A517F60}">
      <dsp:nvSpPr>
        <dsp:cNvPr id="0" name=""/>
        <dsp:cNvSpPr/>
      </dsp:nvSpPr>
      <dsp:spPr>
        <a:xfrm>
          <a:off x="2557697" y="1848344"/>
          <a:ext cx="3827151" cy="22384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962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smtClean="0"/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smtClean="0"/>
            <a:t>     RdeC</a:t>
          </a:r>
          <a:endParaRPr lang="en-US" sz="2800" kern="1200" dirty="0"/>
        </a:p>
      </dsp:txBody>
      <dsp:txXfrm>
        <a:off x="2557697" y="1848344"/>
        <a:ext cx="3827151" cy="2238451"/>
      </dsp:txXfrm>
    </dsp:sp>
    <dsp:sp modelId="{B6DCAD4B-6469-4701-9C72-86656145AA64}">
      <dsp:nvSpPr>
        <dsp:cNvPr id="0" name=""/>
        <dsp:cNvSpPr/>
      </dsp:nvSpPr>
      <dsp:spPr>
        <a:xfrm>
          <a:off x="5343610" y="1013039"/>
          <a:ext cx="427939" cy="4279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EAD055-1B74-4EA5-B4A2-E833293B3E9E}">
      <dsp:nvSpPr>
        <dsp:cNvPr id="0" name=""/>
        <dsp:cNvSpPr/>
      </dsp:nvSpPr>
      <dsp:spPr>
        <a:xfrm>
          <a:off x="4654475" y="1171000"/>
          <a:ext cx="3386292" cy="29718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6756" tIns="0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 smtClean="0"/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smtClean="0"/>
            <a:t>Mejor desempeño del sector público</a:t>
          </a:r>
          <a:endParaRPr lang="en-US" sz="2400" kern="1200" dirty="0"/>
        </a:p>
      </dsp:txBody>
      <dsp:txXfrm>
        <a:off x="4654475" y="1171000"/>
        <a:ext cx="3386292" cy="29718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9BC276-5F04-437F-A1D2-24583AE4FE9F}">
      <dsp:nvSpPr>
        <dsp:cNvPr id="0" name=""/>
        <dsp:cNvSpPr/>
      </dsp:nvSpPr>
      <dsp:spPr>
        <a:xfrm>
          <a:off x="2020221" y="28427"/>
          <a:ext cx="6450572" cy="3531129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F0F74F-7DF5-4B09-926C-554E99A6C54A}">
      <dsp:nvSpPr>
        <dsp:cNvPr id="0" name=""/>
        <dsp:cNvSpPr/>
      </dsp:nvSpPr>
      <dsp:spPr>
        <a:xfrm>
          <a:off x="2821106" y="2681479"/>
          <a:ext cx="137403" cy="1374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A6C536-7216-4AAD-BE5C-889CB20B8508}">
      <dsp:nvSpPr>
        <dsp:cNvPr id="0" name=""/>
        <dsp:cNvSpPr/>
      </dsp:nvSpPr>
      <dsp:spPr>
        <a:xfrm>
          <a:off x="2142772" y="2831558"/>
          <a:ext cx="2515641" cy="7258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807" tIns="0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/>
            <a:t>Transparencia</a:t>
          </a:r>
          <a:endParaRPr lang="en-US" sz="2400" kern="1200" dirty="0"/>
        </a:p>
      </dsp:txBody>
      <dsp:txXfrm>
        <a:off x="2142772" y="2831558"/>
        <a:ext cx="2515641" cy="725889"/>
      </dsp:txXfrm>
    </dsp:sp>
    <dsp:sp modelId="{19D3B057-556E-41DC-9326-0590507D3027}">
      <dsp:nvSpPr>
        <dsp:cNvPr id="0" name=""/>
        <dsp:cNvSpPr/>
      </dsp:nvSpPr>
      <dsp:spPr>
        <a:xfrm>
          <a:off x="3791894" y="1812997"/>
          <a:ext cx="238963" cy="23896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5DA1FB-A1A5-4FB1-9CC7-4653ECB788F2}">
      <dsp:nvSpPr>
        <dsp:cNvPr id="0" name=""/>
        <dsp:cNvSpPr/>
      </dsp:nvSpPr>
      <dsp:spPr>
        <a:xfrm>
          <a:off x="3911376" y="1932479"/>
          <a:ext cx="1254556" cy="17063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622" tIns="0" rIns="0" bIns="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/>
        </a:p>
      </dsp:txBody>
      <dsp:txXfrm>
        <a:off x="3911376" y="1932479"/>
        <a:ext cx="1254556" cy="1706346"/>
      </dsp:txXfrm>
    </dsp:sp>
    <dsp:sp modelId="{70A6AE40-6644-45AA-8599-9B8C23AF9A7E}">
      <dsp:nvSpPr>
        <dsp:cNvPr id="0" name=""/>
        <dsp:cNvSpPr/>
      </dsp:nvSpPr>
      <dsp:spPr>
        <a:xfrm>
          <a:off x="5031516" y="1173024"/>
          <a:ext cx="316626" cy="3166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3A518E-7813-47A9-9468-56F22F4FC860}">
      <dsp:nvSpPr>
        <dsp:cNvPr id="0" name=""/>
        <dsp:cNvSpPr/>
      </dsp:nvSpPr>
      <dsp:spPr>
        <a:xfrm>
          <a:off x="4800603" y="1249167"/>
          <a:ext cx="2033009" cy="24718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774" tIns="0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smtClean="0"/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/>
            <a:t>RdeC</a:t>
          </a:r>
          <a:endParaRPr lang="en-US" sz="2400" kern="1200" dirty="0"/>
        </a:p>
      </dsp:txBody>
      <dsp:txXfrm>
        <a:off x="4800603" y="1249167"/>
        <a:ext cx="2033009" cy="2471827"/>
      </dsp:txXfrm>
    </dsp:sp>
    <dsp:sp modelId="{0D7D6F42-FD38-422A-B403-848AE82B4F86}">
      <dsp:nvSpPr>
        <dsp:cNvPr id="0" name=""/>
        <dsp:cNvSpPr/>
      </dsp:nvSpPr>
      <dsp:spPr>
        <a:xfrm>
          <a:off x="6381658" y="749611"/>
          <a:ext cx="424159" cy="4241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7B59D7-34E6-4BCC-AC68-996C2AE910F0}">
      <dsp:nvSpPr>
        <dsp:cNvPr id="0" name=""/>
        <dsp:cNvSpPr/>
      </dsp:nvSpPr>
      <dsp:spPr>
        <a:xfrm>
          <a:off x="6136232" y="873078"/>
          <a:ext cx="2169567" cy="2854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4753" tIns="0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 smtClean="0"/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/>
            <a:t>M</a:t>
          </a:r>
          <a:r>
            <a:rPr lang="es-MX" sz="2400" kern="1200" smtClean="0"/>
            <a:t>ejor desempeño del sector público</a:t>
          </a:r>
          <a:endParaRPr lang="en-US" sz="2400" kern="1200" dirty="0"/>
        </a:p>
      </dsp:txBody>
      <dsp:txXfrm>
        <a:off x="6136232" y="873078"/>
        <a:ext cx="2169567" cy="28543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95FD72-D9C8-40EE-B192-C205E32BF992}">
      <dsp:nvSpPr>
        <dsp:cNvPr id="0" name=""/>
        <dsp:cNvSpPr/>
      </dsp:nvSpPr>
      <dsp:spPr>
        <a:xfrm>
          <a:off x="800532" y="0"/>
          <a:ext cx="9072705" cy="476108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22E4B6-D100-4D17-ACEC-FFEF37F3064F}">
      <dsp:nvSpPr>
        <dsp:cNvPr id="0" name=""/>
        <dsp:cNvSpPr/>
      </dsp:nvSpPr>
      <dsp:spPr>
        <a:xfrm>
          <a:off x="5770" y="1397072"/>
          <a:ext cx="2405341" cy="19154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smtClean="0">
              <a:solidFill>
                <a:sysClr val="windowText" lastClr="000000"/>
              </a:solidFill>
            </a:rPr>
            <a:t>Datos abiertos</a:t>
          </a:r>
          <a:endParaRPr lang="en-US" sz="2000" b="1" kern="1200" dirty="0">
            <a:solidFill>
              <a:sysClr val="windowText" lastClr="000000"/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0" kern="1200" smtClean="0">
              <a:solidFill>
                <a:sysClr val="windowText" lastClr="000000"/>
              </a:solidFill>
            </a:rPr>
            <a:t>(procesados a partir de decisiones deliberadas se convierten en…)</a:t>
          </a:r>
          <a:endParaRPr lang="en-US" sz="2000" b="0" kern="1200" dirty="0">
            <a:solidFill>
              <a:schemeClr val="tx2"/>
            </a:solidFill>
          </a:endParaRPr>
        </a:p>
      </dsp:txBody>
      <dsp:txXfrm>
        <a:off x="99272" y="1490574"/>
        <a:ext cx="2218337" cy="1728397"/>
      </dsp:txXfrm>
    </dsp:sp>
    <dsp:sp modelId="{E9A2E2E0-B3C9-41D6-9137-BC6A82633C0F}">
      <dsp:nvSpPr>
        <dsp:cNvPr id="0" name=""/>
        <dsp:cNvSpPr/>
      </dsp:nvSpPr>
      <dsp:spPr>
        <a:xfrm>
          <a:off x="2524288" y="1450986"/>
          <a:ext cx="2624142" cy="19044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000" b="1" kern="1200" smtClean="0">
            <a:solidFill>
              <a:schemeClr val="tx1"/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smtClean="0">
              <a:solidFill>
                <a:schemeClr val="tx1"/>
              </a:solidFill>
            </a:rPr>
            <a:t>Información</a:t>
          </a:r>
          <a:r>
            <a:rPr lang="en-US" sz="2000" kern="1200" smtClean="0"/>
            <a:t> </a:t>
          </a:r>
          <a:endParaRPr lang="en-US" sz="2000" kern="1200" dirty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smtClean="0">
              <a:solidFill>
                <a:schemeClr val="tx2"/>
              </a:solidFill>
            </a:rPr>
            <a:t>(</a:t>
          </a:r>
          <a:r>
            <a:rPr lang="es-MX" sz="2000" kern="1200" smtClean="0">
              <a:solidFill>
                <a:schemeClr val="tx2"/>
              </a:solidFill>
            </a:rPr>
            <a:t>percibida como relevante y “accionable”) se convierte en…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600" kern="1200" smtClean="0">
            <a:solidFill>
              <a:schemeClr val="tx2"/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>
            <a:solidFill>
              <a:schemeClr val="tx2"/>
            </a:solidFill>
          </a:endParaRPr>
        </a:p>
      </dsp:txBody>
      <dsp:txXfrm>
        <a:off x="2617255" y="1543953"/>
        <a:ext cx="2438208" cy="1718498"/>
      </dsp:txXfrm>
    </dsp:sp>
    <dsp:sp modelId="{FDCCD6F2-9FA1-4329-B54C-2D572C339910}">
      <dsp:nvSpPr>
        <dsp:cNvPr id="0" name=""/>
        <dsp:cNvSpPr/>
      </dsp:nvSpPr>
      <dsp:spPr>
        <a:xfrm>
          <a:off x="5293088" y="1428324"/>
          <a:ext cx="2624142" cy="19044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>
              <a:solidFill>
                <a:schemeClr val="tx2"/>
              </a:solidFill>
            </a:rPr>
            <a:t>Comprensión </a:t>
          </a:r>
          <a:endParaRPr lang="es-MX" sz="1800" b="1" kern="1200" smtClean="0">
            <a:solidFill>
              <a:schemeClr val="tx2"/>
            </a:solidFill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smtClean="0">
              <a:solidFill>
                <a:schemeClr val="tx2"/>
              </a:solidFill>
            </a:rPr>
            <a:t>(producida </a:t>
          </a:r>
          <a:r>
            <a:rPr lang="es-MX" sz="1800" kern="1200">
              <a:solidFill>
                <a:schemeClr val="tx2"/>
              </a:solidFill>
            </a:rPr>
            <a:t>por </a:t>
          </a:r>
          <a:r>
            <a:rPr lang="es-MX" sz="1800" kern="1200" smtClean="0">
              <a:solidFill>
                <a:schemeClr val="tx2"/>
              </a:solidFill>
            </a:rPr>
            <a:t>“historias causales” </a:t>
          </a:r>
          <a:r>
            <a:rPr lang="es-MX" sz="1800" kern="1200">
              <a:solidFill>
                <a:schemeClr val="tx2"/>
              </a:solidFill>
            </a:rPr>
            <a:t>y </a:t>
          </a:r>
          <a:r>
            <a:rPr lang="es-MX" sz="1800" kern="1200" smtClean="0">
              <a:solidFill>
                <a:schemeClr val="tx2"/>
              </a:solidFill>
            </a:rPr>
            <a:t>opciones  </a:t>
          </a:r>
          <a:r>
            <a:rPr lang="es-MX" sz="1800" kern="1200">
              <a:solidFill>
                <a:schemeClr val="tx2"/>
              </a:solidFill>
            </a:rPr>
            <a:t>“</a:t>
          </a:r>
          <a:r>
            <a:rPr lang="es-MX" sz="1800" kern="1200" smtClean="0">
              <a:solidFill>
                <a:schemeClr val="tx2"/>
              </a:solidFill>
            </a:rPr>
            <a:t>accionables” visibles)</a:t>
          </a:r>
          <a:endParaRPr lang="es-MX" sz="1800" kern="1200" dirty="0">
            <a:solidFill>
              <a:schemeClr val="tx2"/>
            </a:solidFill>
          </a:endParaRPr>
        </a:p>
      </dsp:txBody>
      <dsp:txXfrm>
        <a:off x="5386055" y="1521291"/>
        <a:ext cx="2438208" cy="1718498"/>
      </dsp:txXfrm>
    </dsp:sp>
    <dsp:sp modelId="{9DFD7991-58BD-479C-BDC8-C8CD1EFA48C9}">
      <dsp:nvSpPr>
        <dsp:cNvPr id="0" name=""/>
        <dsp:cNvSpPr/>
      </dsp:nvSpPr>
      <dsp:spPr>
        <a:xfrm>
          <a:off x="8048438" y="1428324"/>
          <a:ext cx="2624142" cy="19044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smtClean="0">
              <a:solidFill>
                <a:sysClr val="windowText" lastClr="000000"/>
              </a:solidFill>
            </a:rPr>
            <a:t>Acción </a:t>
          </a:r>
          <a:r>
            <a:rPr lang="es-MX" sz="1800" b="1" kern="1200">
              <a:solidFill>
                <a:sysClr val="windowText" lastClr="000000"/>
              </a:solidFill>
            </a:rPr>
            <a:t>ciudadana </a:t>
          </a:r>
          <a:r>
            <a:rPr lang="es-MX" sz="1800" b="1" kern="1200" smtClean="0">
              <a:solidFill>
                <a:sysClr val="windowText" lastClr="000000"/>
              </a:solidFill>
            </a:rPr>
            <a:t>pro-RdeC</a:t>
          </a:r>
          <a:endParaRPr lang="es-MX" sz="1800" b="1" kern="1200" dirty="0">
            <a:solidFill>
              <a:sysClr val="windowText" lastClr="000000"/>
            </a:solidFill>
          </a:endParaRPr>
        </a:p>
      </dsp:txBody>
      <dsp:txXfrm>
        <a:off x="8141405" y="1521291"/>
        <a:ext cx="2438208" cy="171849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5CEF6B-1079-48EC-8976-CBEA6E7EB33E}">
      <dsp:nvSpPr>
        <dsp:cNvPr id="0" name=""/>
        <dsp:cNvSpPr/>
      </dsp:nvSpPr>
      <dsp:spPr>
        <a:xfrm>
          <a:off x="2586199" y="56075"/>
          <a:ext cx="2915913" cy="291591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smtClean="0"/>
            <a:t>Dependencias pro-RdeC:</a:t>
          </a:r>
          <a:r>
            <a:rPr lang="es-MX" sz="1400" b="0" kern="1200" smtClean="0"/>
            <a:t> Con capacidad  para actuar – y sentido de misión no-partidista</a:t>
          </a:r>
          <a:endParaRPr lang="en-US" sz="1400" b="0" kern="1200" dirty="0"/>
        </a:p>
      </dsp:txBody>
      <dsp:txXfrm>
        <a:off x="2922650" y="448602"/>
        <a:ext cx="2243010" cy="925241"/>
      </dsp:txXfrm>
    </dsp:sp>
    <dsp:sp modelId="{D086520A-DB9F-40E9-A681-D551226C0F4B}">
      <dsp:nvSpPr>
        <dsp:cNvPr id="0" name=""/>
        <dsp:cNvSpPr/>
      </dsp:nvSpPr>
      <dsp:spPr>
        <a:xfrm>
          <a:off x="3875930" y="1345806"/>
          <a:ext cx="2915913" cy="291591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smtClean="0"/>
            <a:t>Instancias Estado-sociedad</a:t>
          </a:r>
          <a:r>
            <a:rPr lang="es-MX" sz="1400" b="1" kern="1200" smtClean="0"/>
            <a:t>:</a:t>
          </a:r>
          <a:r>
            <a:rPr lang="es-MX" sz="1400" b="0" kern="1200" smtClean="0"/>
            <a:t> espacios de deliberación y de distribución de recursos </a:t>
          </a:r>
          <a:endParaRPr lang="en-US" sz="1400" b="0" kern="1200" dirty="0"/>
        </a:p>
      </dsp:txBody>
      <dsp:txXfrm>
        <a:off x="5446037" y="1682257"/>
        <a:ext cx="1121505" cy="2243010"/>
      </dsp:txXfrm>
    </dsp:sp>
    <dsp:sp modelId="{541A4BCB-D7D0-4F21-8339-EF33C3CC7D09}">
      <dsp:nvSpPr>
        <dsp:cNvPr id="0" name=""/>
        <dsp:cNvSpPr/>
      </dsp:nvSpPr>
      <dsp:spPr>
        <a:xfrm>
          <a:off x="2586199" y="2635537"/>
          <a:ext cx="2915913" cy="291591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smtClean="0"/>
            <a:t>Poder ciudadano: </a:t>
          </a:r>
          <a:r>
            <a:rPr lang="es-MX" sz="1400" kern="1200" smtClean="0"/>
            <a:t>acciones colectivas construyen contrapesos  y envalentonan a reformistas</a:t>
          </a:r>
          <a:endParaRPr lang="en-US" sz="1400" kern="1200" dirty="0"/>
        </a:p>
      </dsp:txBody>
      <dsp:txXfrm>
        <a:off x="2922650" y="4233682"/>
        <a:ext cx="2243010" cy="925241"/>
      </dsp:txXfrm>
    </dsp:sp>
    <dsp:sp modelId="{3AD5B5F1-C522-493E-9226-9C6DE3EBDD3A}">
      <dsp:nvSpPr>
        <dsp:cNvPr id="0" name=""/>
        <dsp:cNvSpPr/>
      </dsp:nvSpPr>
      <dsp:spPr>
        <a:xfrm>
          <a:off x="1296468" y="1345806"/>
          <a:ext cx="2915913" cy="291591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smtClean="0"/>
            <a:t>El estado de derecho: </a:t>
          </a:r>
          <a:r>
            <a:rPr lang="es-MX" sz="1400" kern="1200" smtClean="0"/>
            <a:t>administración imparcial de la justicia</a:t>
          </a:r>
          <a:endParaRPr lang="en-US" sz="1400" kern="1200" dirty="0"/>
        </a:p>
      </dsp:txBody>
      <dsp:txXfrm>
        <a:off x="1520769" y="1682257"/>
        <a:ext cx="1121505" cy="22430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3076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8938" y="685800"/>
            <a:ext cx="60801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78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3079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28AE349-2AEB-476C-9B28-B1AE8ECA19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66359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ヒラギノ角ゴ Pro W3" pitchFamily="8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9BEF7A-CF73-45BD-8439-ED0704D99378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4178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49410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41822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79964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42552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68425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68425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0754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99523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28631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54438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21103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599126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7221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54322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71369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402008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2848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62364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86263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04213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64120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35151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82025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78619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82872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5271F9-6671-4B54-831E-995E092BF27F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584501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5271F9-6671-4B54-831E-995E092BF27F}" type="slidenum">
              <a:rPr lang="en-US" altLang="en-US"/>
              <a:pPr/>
              <a:t>28</a:t>
            </a:fld>
            <a:endParaRPr lang="en-US" altLang="en-US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5271F9-6671-4B54-831E-995E092BF27F}" type="slidenum">
              <a:rPr lang="en-US" altLang="en-US"/>
              <a:pPr/>
              <a:t>29</a:t>
            </a:fld>
            <a:endParaRPr lang="en-US" altLang="en-US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052056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5271F9-6671-4B54-831E-995E092BF27F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720712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5271F9-6671-4B54-831E-995E092BF27F}" type="slidenum">
              <a:rPr lang="en-US" altLang="en-US"/>
              <a:pPr/>
              <a:t>31</a:t>
            </a:fld>
            <a:endParaRPr lang="en-US" altLang="en-US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720712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AAAB67-448F-4F64-960B-F37413B06FBA}" type="slidenum">
              <a:rPr lang="en-US" altLang="en-US"/>
              <a:pPr/>
              <a:t>32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altLang="en-US" smtClean="0"/>
              <a:t>la voz necesita dientes para morder, pero los dientes no pueden morder sin la voz.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5163797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6A5B0A-6159-4FBD-93CF-DD787CE8320D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0825" y="1122363"/>
            <a:ext cx="91201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0825" y="3602038"/>
            <a:ext cx="91201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DC494B-069B-4104-938B-F60424B586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9653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79E675-D6AB-462E-937F-E54C6C4A2B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2309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63" y="1709738"/>
            <a:ext cx="1048861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0263" y="4589463"/>
            <a:ext cx="104886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D8C507-0A67-4209-A982-93B78697D8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2541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2813" y="1981200"/>
            <a:ext cx="5091112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56325" y="1981200"/>
            <a:ext cx="50927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ACF83C-4962-4D8E-AD27-D646CA17E4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8353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48861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81163"/>
            <a:ext cx="51450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2505075"/>
            <a:ext cx="51450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56325" y="1681163"/>
            <a:ext cx="51704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56325" y="2505075"/>
            <a:ext cx="51704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CEC9EC-0B2D-41C7-9B4F-38BB076AC3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7691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C0A4E0-0438-49E5-82A2-E289DE4F62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7281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D08D05-7B90-4B12-A2DC-97989AC626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1512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39227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0488" y="987425"/>
            <a:ext cx="615632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2057400"/>
            <a:ext cx="39227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0144B7-50DF-4F5A-B858-F1D9460541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3013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39227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70488" y="987425"/>
            <a:ext cx="615632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2057400"/>
            <a:ext cx="39227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3A9CD9-E337-4051-8B03-074BE1765B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4172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A51218-DEA6-44D9-B317-68C00B6F2C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1137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66163" y="609600"/>
            <a:ext cx="2582862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2813" y="609600"/>
            <a:ext cx="760095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6F9F87-52E8-49B9-9202-F1CA2C3A25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5767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2813" y="609600"/>
            <a:ext cx="1033621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1981200"/>
            <a:ext cx="10336212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2813" y="6248400"/>
            <a:ext cx="2533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54488" y="6248400"/>
            <a:ext cx="37703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3788" y="6248400"/>
            <a:ext cx="2533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26459F2-877D-46D2-A611-2CAB316AFF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84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124" name="Picture 4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378" y="192172"/>
            <a:ext cx="2797175" cy="1146175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5129" name="Subtitle 2"/>
          <p:cNvSpPr>
            <a:spLocks/>
          </p:cNvSpPr>
          <p:nvPr/>
        </p:nvSpPr>
        <p:spPr bwMode="auto">
          <a:xfrm>
            <a:off x="0" y="1338347"/>
            <a:ext cx="12161837" cy="5519653"/>
          </a:xfrm>
          <a:prstGeom prst="rect">
            <a:avLst/>
          </a:prstGeom>
          <a:solidFill>
            <a:srgbClr val="EDB137"/>
          </a:solidFill>
          <a:ln>
            <a:noFill/>
          </a:ln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37931725" indent="-37474525"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4572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9144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13716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18288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sz="3600" dirty="0" smtClean="0">
              <a:solidFill>
                <a:srgbClr val="37464B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sz="3600" dirty="0">
              <a:solidFill>
                <a:srgbClr val="37464B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s-MX" altLang="en-US" sz="4400" b="1" dirty="0">
                <a:solidFill>
                  <a:srgbClr val="37464B"/>
                </a:solidFill>
              </a:rPr>
              <a:t>Palabras clave para la rendición de cuentas</a:t>
            </a:r>
            <a:endParaRPr lang="en-US" altLang="en-US" sz="4400" b="1" dirty="0" smtClean="0">
              <a:solidFill>
                <a:srgbClr val="37464B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s-ES" altLang="en-US" sz="2800" dirty="0">
                <a:solidFill>
                  <a:srgbClr val="37464B"/>
                </a:solidFill>
              </a:rPr>
              <a:t>Seminario Universitario de Sociedad Medio Ambiente e Instituciones </a:t>
            </a:r>
            <a:r>
              <a:rPr lang="es-ES" altLang="en-US" sz="2800" dirty="0" smtClean="0">
                <a:solidFill>
                  <a:srgbClr val="37464B"/>
                </a:solidFill>
              </a:rPr>
              <a:t>SUSMAI-UNAM</a:t>
            </a:r>
            <a:endParaRPr lang="en-US" altLang="en-US" sz="2800" dirty="0">
              <a:solidFill>
                <a:srgbClr val="37464B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sz="2400" dirty="0" smtClean="0">
              <a:solidFill>
                <a:srgbClr val="37464B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400" dirty="0" smtClean="0">
                <a:solidFill>
                  <a:srgbClr val="37464B"/>
                </a:solidFill>
              </a:rPr>
              <a:t>Jonathan Fox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400" dirty="0" smtClean="0">
                <a:solidFill>
                  <a:srgbClr val="37464B"/>
                </a:solidFill>
              </a:rPr>
              <a:t>Professor of Development Studies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400" dirty="0" smtClean="0">
                <a:solidFill>
                  <a:srgbClr val="37464B"/>
                </a:solidFill>
              </a:rPr>
              <a:t>School of International Service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400" dirty="0" smtClean="0">
                <a:solidFill>
                  <a:srgbClr val="37464B"/>
                </a:solidFill>
              </a:rPr>
              <a:t>16 de </a:t>
            </a:r>
            <a:r>
              <a:rPr lang="en-US" altLang="en-US" sz="2400" dirty="0" err="1" smtClean="0">
                <a:solidFill>
                  <a:srgbClr val="37464B"/>
                </a:solidFill>
              </a:rPr>
              <a:t>marzo</a:t>
            </a:r>
            <a:r>
              <a:rPr lang="en-US" altLang="en-US" sz="2400" dirty="0" smtClean="0">
                <a:solidFill>
                  <a:srgbClr val="37464B"/>
                </a:solidFill>
              </a:rPr>
              <a:t> 2017</a:t>
            </a:r>
            <a:endParaRPr lang="en-US" altLang="en-US" sz="2400" dirty="0">
              <a:solidFill>
                <a:srgbClr val="3746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67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424321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s-MX" altLang="en-US" sz="3500" b="1">
                <a:solidFill>
                  <a:srgbClr val="016D9E"/>
                </a:solidFill>
                <a:cs typeface="Leelawadee" panose="020B0502040204020203" pitchFamily="34" charset="-34"/>
              </a:rPr>
              <a:t>Gobernanza ambiental y rendición de cuentas</a:t>
            </a:r>
            <a:endParaRPr lang="en-US" altLang="en-US" sz="35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289720" y="1828800"/>
            <a:ext cx="11314906" cy="3929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000" smtClean="0">
                <a:solidFill>
                  <a:srgbClr val="37464B"/>
                </a:solidFill>
              </a:rPr>
              <a:t> </a:t>
            </a:r>
            <a:r>
              <a:rPr lang="es-MX" altLang="en-US">
                <a:solidFill>
                  <a:srgbClr val="37464B"/>
                </a:solidFill>
              </a:rPr>
              <a:t>La charla de hoy abreva en “el estado del arte” de un campo interdisciplinario que aún no existe: “los estudios en rendición de cuentas</a:t>
            </a:r>
            <a:r>
              <a:rPr lang="es-MX" altLang="en-US" sz="2000" smtClean="0">
                <a:solidFill>
                  <a:srgbClr val="37464B"/>
                </a:solidFill>
              </a:rPr>
              <a:t>”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MX" altLang="en-US" smtClean="0">
                <a:solidFill>
                  <a:srgbClr val="37464B"/>
                </a:solidFill>
              </a:rPr>
              <a:t> La </a:t>
            </a:r>
            <a:r>
              <a:rPr lang="es-MX" altLang="en-US">
                <a:solidFill>
                  <a:srgbClr val="37464B"/>
                </a:solidFill>
              </a:rPr>
              <a:t>rendición de cuentas es intrínsecamente un concepto relacional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MX" altLang="en-US">
                <a:solidFill>
                  <a:srgbClr val="37464B"/>
                </a:solidFill>
              </a:rPr>
              <a:t> </a:t>
            </a:r>
            <a:r>
              <a:rPr lang="es-MX" altLang="en-US" smtClean="0">
                <a:solidFill>
                  <a:srgbClr val="37464B"/>
                </a:solidFill>
              </a:rPr>
              <a:t>Esto </a:t>
            </a:r>
            <a:r>
              <a:rPr lang="es-MX" altLang="en-US">
                <a:solidFill>
                  <a:srgbClr val="37464B"/>
                </a:solidFill>
              </a:rPr>
              <a:t>sugiere que hay que especificar a los actores involucrados – y la pregunta muy disputada relativa a quién se sienta a la mesa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MX" altLang="en-US">
                <a:solidFill>
                  <a:srgbClr val="37464B"/>
                </a:solidFill>
              </a:rPr>
              <a:t> </a:t>
            </a:r>
            <a:r>
              <a:rPr lang="es-MX" altLang="en-US" smtClean="0">
                <a:solidFill>
                  <a:srgbClr val="37464B"/>
                </a:solidFill>
              </a:rPr>
              <a:t>Sin </a:t>
            </a:r>
            <a:r>
              <a:rPr lang="es-MX" altLang="en-US">
                <a:solidFill>
                  <a:srgbClr val="37464B"/>
                </a:solidFill>
              </a:rPr>
              <a:t>embargo, la </a:t>
            </a:r>
            <a:r>
              <a:rPr lang="es-MX" altLang="en-US" smtClean="0">
                <a:solidFill>
                  <a:srgbClr val="37464B"/>
                </a:solidFill>
              </a:rPr>
              <a:t>gobernanza </a:t>
            </a:r>
            <a:r>
              <a:rPr lang="es-MX" altLang="en-US" i="1">
                <a:solidFill>
                  <a:srgbClr val="37464B"/>
                </a:solidFill>
              </a:rPr>
              <a:t>ambiental</a:t>
            </a:r>
            <a:r>
              <a:rPr lang="es-MX" altLang="en-US">
                <a:solidFill>
                  <a:srgbClr val="37464B"/>
                </a:solidFill>
              </a:rPr>
              <a:t> implica actores que no están en la mesa: las generaciones futuras cuyo bienestar está siendo determinado por decisiones que se toman hoy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MX" altLang="en-US">
                <a:solidFill>
                  <a:srgbClr val="37464B"/>
                </a:solidFill>
              </a:rPr>
              <a:t> </a:t>
            </a:r>
            <a:r>
              <a:rPr lang="es-MX" altLang="en-US" smtClean="0">
                <a:solidFill>
                  <a:srgbClr val="37464B"/>
                </a:solidFill>
              </a:rPr>
              <a:t>Así </a:t>
            </a:r>
            <a:r>
              <a:rPr lang="es-MX" altLang="en-US">
                <a:solidFill>
                  <a:srgbClr val="37464B"/>
                </a:solidFill>
              </a:rPr>
              <a:t>que: la gobernanza ambiental plantea el reto de una rendición de cuentas </a:t>
            </a:r>
            <a:r>
              <a:rPr lang="es-MX" altLang="en-US" smtClean="0">
                <a:solidFill>
                  <a:srgbClr val="37464B"/>
                </a:solidFill>
              </a:rPr>
              <a:t>intergeneracional</a:t>
            </a:r>
            <a:endParaRPr lang="en-US" altLang="en-US" i="1" dirty="0">
              <a:solidFill>
                <a:srgbClr val="37464B"/>
              </a:solidFill>
            </a:endParaRP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smtClean="0">
                <a:solidFill>
                  <a:schemeClr val="bg1"/>
                </a:solidFill>
              </a:rPr>
              <a:t>March 16, 2017 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98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7620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424321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s-MX" altLang="en-US" sz="3200" b="1">
                <a:solidFill>
                  <a:srgbClr val="016D9E"/>
                </a:solidFill>
                <a:cs typeface="Leelawadee" panose="020B0502040204020203" pitchFamily="34" charset="-34"/>
              </a:rPr>
              <a:t>Hay un retraso en las ciencias </a:t>
            </a:r>
            <a:r>
              <a:rPr lang="es-MX" altLang="en-US" sz="3200" b="1" smtClean="0">
                <a:solidFill>
                  <a:srgbClr val="016D9E"/>
                </a:solidFill>
                <a:cs typeface="Leelawadee" panose="020B0502040204020203" pitchFamily="34" charset="-34"/>
              </a:rPr>
              <a:t>sociales </a:t>
            </a:r>
            <a:endParaRPr lang="en-US" altLang="en-US" sz="32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365919" y="1981200"/>
            <a:ext cx="11658600" cy="3707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800" dirty="0" smtClean="0">
                <a:solidFill>
                  <a:srgbClr val="37464B"/>
                </a:solidFill>
              </a:rPr>
              <a:t>  </a:t>
            </a:r>
            <a:r>
              <a:rPr lang="es-MX" altLang="en-US" sz="2800" dirty="0">
                <a:solidFill>
                  <a:srgbClr val="37464B"/>
                </a:solidFill>
              </a:rPr>
              <a:t>¿Cómo es la rendición de cuentas?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MX" altLang="en-US" sz="2800" dirty="0">
                <a:solidFill>
                  <a:srgbClr val="37464B"/>
                </a:solidFill>
              </a:rPr>
              <a:t> </a:t>
            </a:r>
            <a:r>
              <a:rPr lang="es-MX" altLang="en-US" sz="2800" dirty="0" smtClean="0">
                <a:solidFill>
                  <a:srgbClr val="37464B"/>
                </a:solidFill>
              </a:rPr>
              <a:t>No </a:t>
            </a:r>
            <a:r>
              <a:rPr lang="es-MX" altLang="en-US" sz="2800" dirty="0">
                <a:solidFill>
                  <a:srgbClr val="37464B"/>
                </a:solidFill>
              </a:rPr>
              <a:t>basta con pensar que “se le conoce con sólo verlo</a:t>
            </a:r>
            <a:r>
              <a:rPr lang="es-MX" altLang="en-US" sz="2800" dirty="0" smtClean="0">
                <a:solidFill>
                  <a:srgbClr val="37464B"/>
                </a:solidFill>
              </a:rPr>
              <a:t>”</a:t>
            </a:r>
            <a:endParaRPr lang="es-MX" altLang="en-US" sz="2800" dirty="0">
              <a:solidFill>
                <a:srgbClr val="37464B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MX" altLang="en-US" sz="2800" dirty="0">
                <a:solidFill>
                  <a:srgbClr val="37464B"/>
                </a:solidFill>
              </a:rPr>
              <a:t> </a:t>
            </a:r>
            <a:r>
              <a:rPr lang="es-MX" altLang="en-US" sz="2800" dirty="0" smtClean="0">
                <a:solidFill>
                  <a:srgbClr val="37464B"/>
                </a:solidFill>
              </a:rPr>
              <a:t>En </a:t>
            </a:r>
            <a:r>
              <a:rPr lang="es-MX" altLang="en-US" sz="2800" dirty="0">
                <a:solidFill>
                  <a:srgbClr val="37464B"/>
                </a:solidFill>
              </a:rPr>
              <a:t>la rendición de cuentas, la investigación empírica está retrasada respecto a </a:t>
            </a:r>
            <a:r>
              <a:rPr lang="es-MX" altLang="en-US" sz="2800" dirty="0" smtClean="0">
                <a:solidFill>
                  <a:srgbClr val="37464B"/>
                </a:solidFill>
              </a:rPr>
              <a:t>la diversidad de experiencias </a:t>
            </a:r>
            <a:r>
              <a:rPr lang="es-MX" altLang="en-US" sz="2800" dirty="0">
                <a:solidFill>
                  <a:srgbClr val="37464B"/>
                </a:solidFill>
              </a:rPr>
              <a:t>prácticas 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800" dirty="0" smtClean="0">
                <a:solidFill>
                  <a:srgbClr val="37464B"/>
                </a:solidFill>
              </a:rPr>
              <a:t> </a:t>
            </a:r>
            <a:r>
              <a:rPr lang="es-MX" altLang="en-US" sz="2800" dirty="0">
                <a:solidFill>
                  <a:srgbClr val="37464B"/>
                </a:solidFill>
              </a:rPr>
              <a:t>Los conceptos y las teorías están rezagadas respecto a la investigación empírica</a:t>
            </a:r>
            <a:endParaRPr lang="en-US" altLang="en-US" sz="2800" dirty="0" smtClean="0">
              <a:solidFill>
                <a:srgbClr val="37464B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37464B"/>
                </a:solidFill>
              </a:rPr>
              <a:t> </a:t>
            </a:r>
            <a:r>
              <a:rPr lang="en-US" altLang="en-US" sz="2800" dirty="0" err="1">
                <a:solidFill>
                  <a:srgbClr val="37464B"/>
                </a:solidFill>
              </a:rPr>
              <a:t>Por</a:t>
            </a:r>
            <a:r>
              <a:rPr lang="en-US" altLang="en-US" sz="2800" dirty="0">
                <a:solidFill>
                  <a:srgbClr val="37464B"/>
                </a:solidFill>
              </a:rPr>
              <a:t> </a:t>
            </a:r>
            <a:r>
              <a:rPr lang="en-US" altLang="en-US" sz="2800" dirty="0" err="1">
                <a:solidFill>
                  <a:srgbClr val="37464B"/>
                </a:solidFill>
              </a:rPr>
              <a:t>eso</a:t>
            </a:r>
            <a:r>
              <a:rPr lang="en-US" altLang="en-US" sz="2800" dirty="0">
                <a:solidFill>
                  <a:srgbClr val="37464B"/>
                </a:solidFill>
              </a:rPr>
              <a:t>, la </a:t>
            </a:r>
            <a:r>
              <a:rPr lang="en-US" altLang="en-US" sz="2800" dirty="0" err="1" smtClean="0">
                <a:solidFill>
                  <a:srgbClr val="37464B"/>
                </a:solidFill>
              </a:rPr>
              <a:t>investigación</a:t>
            </a:r>
            <a:r>
              <a:rPr lang="en-US" altLang="en-US" sz="2800" dirty="0" smtClean="0">
                <a:solidFill>
                  <a:srgbClr val="37464B"/>
                </a:solidFill>
              </a:rPr>
              <a:t> </a:t>
            </a:r>
            <a:r>
              <a:rPr lang="en-US" altLang="en-US" sz="2800" dirty="0" err="1" smtClean="0">
                <a:solidFill>
                  <a:srgbClr val="37464B"/>
                </a:solidFill>
              </a:rPr>
              <a:t>sobre</a:t>
            </a:r>
            <a:r>
              <a:rPr lang="en-US" altLang="en-US" sz="2800" dirty="0" smtClean="0">
                <a:solidFill>
                  <a:srgbClr val="37464B"/>
                </a:solidFill>
              </a:rPr>
              <a:t> ¿</a:t>
            </a:r>
            <a:r>
              <a:rPr lang="en-US" altLang="en-US" sz="2800" dirty="0" err="1" smtClean="0">
                <a:solidFill>
                  <a:srgbClr val="37464B"/>
                </a:solidFill>
              </a:rPr>
              <a:t>Qué</a:t>
            </a:r>
            <a:r>
              <a:rPr lang="en-US" altLang="en-US" sz="2800" dirty="0" smtClean="0">
                <a:solidFill>
                  <a:srgbClr val="37464B"/>
                </a:solidFill>
              </a:rPr>
              <a:t> </a:t>
            </a:r>
            <a:r>
              <a:rPr lang="en-US" altLang="en-US" sz="2800" dirty="0" err="1" smtClean="0">
                <a:solidFill>
                  <a:srgbClr val="37464B"/>
                </a:solidFill>
              </a:rPr>
              <a:t>funciona</a:t>
            </a:r>
            <a:r>
              <a:rPr lang="en-US" altLang="en-US" sz="2800" dirty="0" smtClean="0">
                <a:solidFill>
                  <a:srgbClr val="37464B"/>
                </a:solidFill>
              </a:rPr>
              <a:t>? </a:t>
            </a:r>
            <a:r>
              <a:rPr lang="en-US" altLang="en-US" sz="2800" dirty="0" err="1" smtClean="0">
                <a:solidFill>
                  <a:srgbClr val="37464B"/>
                </a:solidFill>
              </a:rPr>
              <a:t>dificilmente</a:t>
            </a:r>
            <a:r>
              <a:rPr lang="en-US" altLang="en-US" sz="2800" dirty="0" smtClean="0">
                <a:solidFill>
                  <a:srgbClr val="37464B"/>
                </a:solidFill>
              </a:rPr>
              <a:t> </a:t>
            </a:r>
            <a:r>
              <a:rPr lang="en-US" altLang="en-US" sz="2800" dirty="0" err="1">
                <a:solidFill>
                  <a:srgbClr val="37464B"/>
                </a:solidFill>
              </a:rPr>
              <a:t>logra</a:t>
            </a:r>
            <a:r>
              <a:rPr lang="en-US" altLang="en-US" sz="2800" dirty="0">
                <a:solidFill>
                  <a:srgbClr val="37464B"/>
                </a:solidFill>
              </a:rPr>
              <a:t> </a:t>
            </a:r>
            <a:r>
              <a:rPr lang="en-US" altLang="en-US" sz="2800" dirty="0" err="1">
                <a:solidFill>
                  <a:srgbClr val="37464B"/>
                </a:solidFill>
              </a:rPr>
              <a:t>contestar</a:t>
            </a:r>
            <a:r>
              <a:rPr lang="en-US" altLang="en-US" sz="2800" dirty="0">
                <a:solidFill>
                  <a:srgbClr val="37464B"/>
                </a:solidFill>
              </a:rPr>
              <a:t> las </a:t>
            </a:r>
            <a:r>
              <a:rPr lang="en-US" altLang="en-US" sz="2800" dirty="0" err="1">
                <a:solidFill>
                  <a:srgbClr val="37464B"/>
                </a:solidFill>
              </a:rPr>
              <a:t>preguntas</a:t>
            </a:r>
            <a:r>
              <a:rPr lang="en-US" altLang="en-US" sz="2800" dirty="0">
                <a:solidFill>
                  <a:srgbClr val="37464B"/>
                </a:solidFill>
              </a:rPr>
              <a:t> de ¿</a:t>
            </a:r>
            <a:r>
              <a:rPr lang="en-US" altLang="en-US" sz="2800" dirty="0" err="1">
                <a:solidFill>
                  <a:srgbClr val="37464B"/>
                </a:solidFill>
              </a:rPr>
              <a:t>Por</a:t>
            </a:r>
            <a:r>
              <a:rPr lang="en-US" altLang="en-US" sz="2800" dirty="0">
                <a:solidFill>
                  <a:srgbClr val="37464B"/>
                </a:solidFill>
              </a:rPr>
              <a:t> </a:t>
            </a:r>
            <a:r>
              <a:rPr lang="en-US" altLang="en-US" sz="2800" dirty="0" err="1">
                <a:solidFill>
                  <a:srgbClr val="37464B"/>
                </a:solidFill>
              </a:rPr>
              <a:t>qué</a:t>
            </a:r>
            <a:r>
              <a:rPr lang="en-US" altLang="en-US" sz="2800" dirty="0">
                <a:solidFill>
                  <a:srgbClr val="37464B"/>
                </a:solidFill>
              </a:rPr>
              <a:t>? </a:t>
            </a:r>
            <a:r>
              <a:rPr lang="en-US" altLang="en-US" sz="2800" dirty="0" smtClean="0">
                <a:solidFill>
                  <a:srgbClr val="37464B"/>
                </a:solidFill>
              </a:rPr>
              <a:t>y </a:t>
            </a:r>
            <a:r>
              <a:rPr lang="en-US" altLang="en-US" sz="2800" dirty="0">
                <a:solidFill>
                  <a:srgbClr val="37464B"/>
                </a:solidFill>
              </a:rPr>
              <a:t>¿</a:t>
            </a:r>
            <a:r>
              <a:rPr lang="en-US" altLang="en-US" sz="2800" dirty="0" err="1">
                <a:solidFill>
                  <a:srgbClr val="37464B"/>
                </a:solidFill>
              </a:rPr>
              <a:t>Cómo</a:t>
            </a:r>
            <a:r>
              <a:rPr lang="en-US" altLang="en-US" sz="2800" dirty="0">
                <a:solidFill>
                  <a:srgbClr val="37464B"/>
                </a:solidFill>
              </a:rPr>
              <a:t>?</a:t>
            </a:r>
            <a:endParaRPr lang="en-US" altLang="en-US" sz="2800" i="1" dirty="0" smtClean="0">
              <a:solidFill>
                <a:srgbClr val="37464B"/>
              </a:solidFill>
            </a:endParaRP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smtClean="0">
                <a:solidFill>
                  <a:schemeClr val="bg1"/>
                </a:solidFill>
              </a:rPr>
              <a:t>March 16, 2017 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63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424321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500" b="1" smtClean="0">
                <a:solidFill>
                  <a:srgbClr val="016D9E"/>
                </a:solidFill>
                <a:cs typeface="Leelawadee" panose="020B0502040204020203" pitchFamily="34" charset="-34"/>
              </a:rPr>
              <a:t> </a:t>
            </a:r>
            <a:r>
              <a:rPr lang="en-US" altLang="en-US" sz="3500" b="1">
                <a:solidFill>
                  <a:srgbClr val="016D9E"/>
                </a:solidFill>
                <a:cs typeface="Leelawadee" panose="020B0502040204020203" pitchFamily="34" charset="-34"/>
              </a:rPr>
              <a:t>Objetivo para hoy: Revisar el terreno analítico</a:t>
            </a:r>
            <a:endParaRPr lang="en-US" altLang="en-US" sz="35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365920" y="2209800"/>
            <a:ext cx="11430000" cy="3063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800">
                <a:solidFill>
                  <a:srgbClr val="37464B"/>
                </a:solidFill>
              </a:rPr>
              <a:t> </a:t>
            </a:r>
            <a:r>
              <a:rPr lang="es-MX" altLang="en-US" sz="2800" smtClean="0">
                <a:solidFill>
                  <a:srgbClr val="37464B"/>
                </a:solidFill>
              </a:rPr>
              <a:t>El </a:t>
            </a:r>
            <a:r>
              <a:rPr lang="es-MX" altLang="en-US" sz="2800">
                <a:solidFill>
                  <a:srgbClr val="37464B"/>
                </a:solidFill>
              </a:rPr>
              <a:t>campo de los </a:t>
            </a:r>
            <a:r>
              <a:rPr lang="es-MX" altLang="en-US" sz="2800" smtClean="0">
                <a:solidFill>
                  <a:srgbClr val="37464B"/>
                </a:solidFill>
              </a:rPr>
              <a:t>“estudios </a:t>
            </a:r>
            <a:r>
              <a:rPr lang="es-MX" altLang="en-US" sz="2800">
                <a:solidFill>
                  <a:srgbClr val="37464B"/>
                </a:solidFill>
              </a:rPr>
              <a:t>en rendición de cuentas” es aún incipiente, pero esta inscrito dentro del </a:t>
            </a:r>
            <a:r>
              <a:rPr lang="es-MX" altLang="en-US" sz="2800" smtClean="0">
                <a:solidFill>
                  <a:srgbClr val="37464B"/>
                </a:solidFill>
              </a:rPr>
              <a:t>analísis de las instituciones.</a:t>
            </a:r>
            <a:endParaRPr lang="es-MX" altLang="en-US" sz="2800">
              <a:solidFill>
                <a:srgbClr val="37464B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800">
                <a:solidFill>
                  <a:srgbClr val="37464B"/>
                </a:solidFill>
              </a:rPr>
              <a:t> Es un campo motivado por problemas prácticas, más que por debates </a:t>
            </a:r>
            <a:r>
              <a:rPr lang="en-US" altLang="en-US" sz="2800" smtClean="0">
                <a:solidFill>
                  <a:srgbClr val="37464B"/>
                </a:solidFill>
              </a:rPr>
              <a:t>teóricos</a:t>
            </a:r>
            <a:endParaRPr lang="en-US" altLang="en-US" sz="2800" dirty="0" smtClean="0">
              <a:solidFill>
                <a:srgbClr val="37464B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800">
                <a:solidFill>
                  <a:srgbClr val="37464B"/>
                </a:solidFill>
              </a:rPr>
              <a:t> </a:t>
            </a:r>
            <a:r>
              <a:rPr lang="en-US" altLang="en-US" sz="2800" smtClean="0">
                <a:solidFill>
                  <a:srgbClr val="37464B"/>
                </a:solidFill>
              </a:rPr>
              <a:t>En los enfoques que son “problem-driven,” las preguntas analíticas </a:t>
            </a:r>
            <a:r>
              <a:rPr lang="en-US" altLang="en-US" sz="2800">
                <a:solidFill>
                  <a:srgbClr val="37464B"/>
                </a:solidFill>
              </a:rPr>
              <a:t>determinan </a:t>
            </a:r>
            <a:r>
              <a:rPr lang="en-US" altLang="en-US" sz="2800" smtClean="0">
                <a:solidFill>
                  <a:srgbClr val="37464B"/>
                </a:solidFill>
              </a:rPr>
              <a:t>las combinaciónes </a:t>
            </a:r>
            <a:r>
              <a:rPr lang="en-US" altLang="en-US" sz="2800">
                <a:solidFill>
                  <a:srgbClr val="37464B"/>
                </a:solidFill>
              </a:rPr>
              <a:t>de disciplinas y </a:t>
            </a:r>
            <a:r>
              <a:rPr lang="en-US" altLang="en-US" sz="2800" smtClean="0">
                <a:solidFill>
                  <a:srgbClr val="37464B"/>
                </a:solidFill>
              </a:rPr>
              <a:t>metodologías mas adecuadas</a:t>
            </a: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smtClean="0">
                <a:solidFill>
                  <a:schemeClr val="bg1"/>
                </a:solidFill>
              </a:rPr>
              <a:t>March 16, 2017 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84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424321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s-MX" altLang="en-US" sz="3500" b="1" smtClean="0">
                <a:solidFill>
                  <a:srgbClr val="016D9E"/>
                </a:solidFill>
                <a:cs typeface="Leelawadee" panose="020B0502040204020203" pitchFamily="34" charset="-34"/>
              </a:rPr>
              <a:t>Retos </a:t>
            </a:r>
            <a:r>
              <a:rPr lang="es-MX" altLang="en-US" sz="3500" b="1">
                <a:solidFill>
                  <a:srgbClr val="016D9E"/>
                </a:solidFill>
                <a:cs typeface="Leelawadee" panose="020B0502040204020203" pitchFamily="34" charset="-34"/>
              </a:rPr>
              <a:t>en materia de definiciones</a:t>
            </a:r>
            <a:endParaRPr lang="en-US" altLang="en-US" sz="35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533400" y="1981200"/>
            <a:ext cx="11071226" cy="3451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800" smtClean="0">
                <a:solidFill>
                  <a:srgbClr val="37464B"/>
                </a:solidFill>
              </a:rPr>
              <a:t> </a:t>
            </a:r>
            <a:r>
              <a:rPr lang="es-MX" altLang="en-US" sz="2800">
                <a:solidFill>
                  <a:srgbClr val="37464B"/>
                </a:solidFill>
              </a:rPr>
              <a:t>El concepto de rendición de cuentas </a:t>
            </a:r>
            <a:r>
              <a:rPr lang="es-MX" altLang="en-US" sz="2800" smtClean="0">
                <a:solidFill>
                  <a:srgbClr val="37464B"/>
                </a:solidFill>
              </a:rPr>
              <a:t>– al </a:t>
            </a:r>
            <a:r>
              <a:rPr lang="es-MX" altLang="en-US" sz="2800">
                <a:solidFill>
                  <a:srgbClr val="37464B"/>
                </a:solidFill>
              </a:rPr>
              <a:t>igual que el de transparencia- puede querer significar todo tipo de cosas para todo tipo de gente</a:t>
            </a:r>
            <a:endParaRPr lang="en-US" altLang="en-US" sz="2800" dirty="0" smtClean="0">
              <a:solidFill>
                <a:srgbClr val="37464B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800" smtClean="0">
                <a:solidFill>
                  <a:srgbClr val="37464B"/>
                </a:solidFill>
              </a:rPr>
              <a:t> “</a:t>
            </a:r>
            <a:r>
              <a:rPr lang="es-MX" altLang="en-US" sz="2800" smtClean="0">
                <a:solidFill>
                  <a:srgbClr val="37464B"/>
                </a:solidFill>
              </a:rPr>
              <a:t>Lo </a:t>
            </a:r>
            <a:r>
              <a:rPr lang="es-MX" altLang="en-US" sz="2800">
                <a:solidFill>
                  <a:srgbClr val="37464B"/>
                </a:solidFill>
              </a:rPr>
              <a:t>que sí vale” como rendición de cuentas es algo tan disputado como </a:t>
            </a:r>
            <a:r>
              <a:rPr lang="es-MX" altLang="en-US" sz="2800" smtClean="0">
                <a:solidFill>
                  <a:srgbClr val="37464B"/>
                </a:solidFill>
              </a:rPr>
              <a:t>ambiguo 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MX" altLang="en-US" sz="2800">
                <a:solidFill>
                  <a:srgbClr val="37464B"/>
                </a:solidFill>
              </a:rPr>
              <a:t> </a:t>
            </a:r>
            <a:r>
              <a:rPr lang="es-MX" altLang="en-US" sz="2800" smtClean="0">
                <a:solidFill>
                  <a:srgbClr val="37464B"/>
                </a:solidFill>
              </a:rPr>
              <a:t>Se </a:t>
            </a:r>
            <a:r>
              <a:rPr lang="es-MX" altLang="en-US" sz="2800">
                <a:solidFill>
                  <a:srgbClr val="37464B"/>
                </a:solidFill>
              </a:rPr>
              <a:t>puede empezar por una definición sencilla: </a:t>
            </a:r>
            <a:r>
              <a:rPr lang="es-MX" altLang="en-US" sz="2800" b="1">
                <a:solidFill>
                  <a:srgbClr val="37464B"/>
                </a:solidFill>
              </a:rPr>
              <a:t>“La rendición de cuentas se refiere al proceso por el cual se va logrando que un actor sea responsable por sus acciones”</a:t>
            </a:r>
            <a:r>
              <a:rPr lang="es-MX" altLang="en-US" sz="2800">
                <a:solidFill>
                  <a:srgbClr val="37464B"/>
                </a:solidFill>
              </a:rPr>
              <a:t> (Fox y Brown 1998</a:t>
            </a:r>
            <a:r>
              <a:rPr lang="es-MX" altLang="en-US" sz="2800" smtClean="0">
                <a:solidFill>
                  <a:srgbClr val="37464B"/>
                </a:solidFill>
              </a:rPr>
              <a:t>)</a:t>
            </a: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smtClean="0">
                <a:solidFill>
                  <a:schemeClr val="bg1"/>
                </a:solidFill>
              </a:rPr>
              <a:t>March 16, 2017 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22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-794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424321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500" b="1" smtClean="0">
                <a:solidFill>
                  <a:srgbClr val="016D9E"/>
                </a:solidFill>
                <a:cs typeface="Leelawadee" panose="020B0502040204020203" pitchFamily="34" charset="-34"/>
              </a:rPr>
              <a:t>Persisten grandes interrogantes…</a:t>
            </a:r>
            <a:endParaRPr lang="en-US" altLang="en-US" sz="35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442120" y="1752600"/>
            <a:ext cx="11353800" cy="4351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US" altLang="en-US" sz="2800" dirty="0" smtClean="0">
                <a:solidFill>
                  <a:srgbClr val="37464B"/>
                </a:solidFill>
              </a:rPr>
              <a:t>¿</a:t>
            </a:r>
            <a:r>
              <a:rPr lang="en-US" altLang="en-US" sz="2800" dirty="0" err="1" smtClean="0">
                <a:solidFill>
                  <a:srgbClr val="37464B"/>
                </a:solidFill>
              </a:rPr>
              <a:t>Quién</a:t>
            </a:r>
            <a:r>
              <a:rPr lang="en-US" altLang="en-US" sz="2800" dirty="0" smtClean="0">
                <a:solidFill>
                  <a:srgbClr val="37464B"/>
                </a:solidFill>
              </a:rPr>
              <a:t> </a:t>
            </a:r>
            <a:r>
              <a:rPr lang="en-US" altLang="en-US" sz="2800" dirty="0" err="1" smtClean="0">
                <a:solidFill>
                  <a:srgbClr val="37464B"/>
                </a:solidFill>
              </a:rPr>
              <a:t>responsabilice</a:t>
            </a:r>
            <a:r>
              <a:rPr lang="en-US" altLang="en-US" sz="2800" dirty="0" smtClean="0">
                <a:solidFill>
                  <a:srgbClr val="37464B"/>
                </a:solidFill>
              </a:rPr>
              <a:t> a </a:t>
            </a:r>
            <a:r>
              <a:rPr lang="en-US" altLang="en-US" sz="2800" dirty="0" err="1" smtClean="0">
                <a:solidFill>
                  <a:srgbClr val="37464B"/>
                </a:solidFill>
              </a:rPr>
              <a:t>quien</a:t>
            </a:r>
            <a:r>
              <a:rPr lang="en-US" altLang="en-US" sz="2800" dirty="0" smtClean="0">
                <a:solidFill>
                  <a:srgbClr val="37464B"/>
                </a:solidFill>
              </a:rPr>
              <a:t>?</a:t>
            </a:r>
          </a:p>
          <a:p>
            <a:pPr marL="342900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endParaRPr lang="en-US" altLang="en-US" sz="2800" dirty="0" smtClean="0">
              <a:solidFill>
                <a:srgbClr val="37464B"/>
              </a:solidFill>
            </a:endParaRPr>
          </a:p>
          <a:p>
            <a:pPr marL="342900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US" altLang="en-US" sz="2800" dirty="0">
                <a:solidFill>
                  <a:srgbClr val="37464B"/>
                </a:solidFill>
              </a:rPr>
              <a:t>¿</a:t>
            </a:r>
            <a:r>
              <a:rPr lang="en-US" altLang="en-US" sz="2800" dirty="0" err="1">
                <a:solidFill>
                  <a:srgbClr val="37464B"/>
                </a:solidFill>
              </a:rPr>
              <a:t>Por</a:t>
            </a:r>
            <a:r>
              <a:rPr lang="en-US" altLang="en-US" sz="2800" dirty="0">
                <a:solidFill>
                  <a:srgbClr val="37464B"/>
                </a:solidFill>
              </a:rPr>
              <a:t> </a:t>
            </a:r>
            <a:r>
              <a:rPr lang="en-US" altLang="en-US" sz="2800" dirty="0" err="1">
                <a:solidFill>
                  <a:srgbClr val="37464B"/>
                </a:solidFill>
              </a:rPr>
              <a:t>qué</a:t>
            </a:r>
            <a:r>
              <a:rPr lang="en-US" altLang="en-US" sz="2800" dirty="0">
                <a:solidFill>
                  <a:srgbClr val="37464B"/>
                </a:solidFill>
              </a:rPr>
              <a:t>? y </a:t>
            </a:r>
            <a:r>
              <a:rPr lang="en-US" altLang="en-US" sz="2800" dirty="0" smtClean="0">
                <a:solidFill>
                  <a:srgbClr val="37464B"/>
                </a:solidFill>
              </a:rPr>
              <a:t>¿</a:t>
            </a:r>
            <a:r>
              <a:rPr lang="en-US" altLang="en-US" sz="2800" dirty="0" err="1" smtClean="0">
                <a:solidFill>
                  <a:srgbClr val="37464B"/>
                </a:solidFill>
              </a:rPr>
              <a:t>cómo</a:t>
            </a:r>
            <a:r>
              <a:rPr lang="en-US" altLang="en-US" sz="2800" dirty="0" smtClean="0">
                <a:solidFill>
                  <a:srgbClr val="37464B"/>
                </a:solidFill>
              </a:rPr>
              <a:t>? (</a:t>
            </a:r>
            <a:r>
              <a:rPr lang="en-US" altLang="en-US" sz="2800" dirty="0" err="1" smtClean="0">
                <a:solidFill>
                  <a:srgbClr val="37464B"/>
                </a:solidFill>
              </a:rPr>
              <a:t>incentivos</a:t>
            </a:r>
            <a:r>
              <a:rPr lang="en-US" altLang="en-US" sz="2800" dirty="0" smtClean="0">
                <a:solidFill>
                  <a:srgbClr val="37464B"/>
                </a:solidFill>
              </a:rPr>
              <a:t> y </a:t>
            </a:r>
            <a:r>
              <a:rPr lang="en-US" altLang="en-US" sz="2800" dirty="0" err="1" smtClean="0">
                <a:solidFill>
                  <a:srgbClr val="37464B"/>
                </a:solidFill>
              </a:rPr>
              <a:t>capacidades</a:t>
            </a:r>
            <a:r>
              <a:rPr lang="en-US" altLang="en-US" sz="2800" dirty="0" smtClean="0">
                <a:solidFill>
                  <a:srgbClr val="37464B"/>
                </a:solidFill>
              </a:rPr>
              <a:t>)</a:t>
            </a:r>
          </a:p>
          <a:p>
            <a:pPr marL="342900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endParaRPr lang="en-US" altLang="en-US" sz="2800" dirty="0">
              <a:solidFill>
                <a:srgbClr val="37464B"/>
              </a:solidFill>
            </a:endParaRPr>
          </a:p>
          <a:p>
            <a:pPr marL="342900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s-MX" altLang="en-US" sz="2800" dirty="0" smtClean="0">
                <a:solidFill>
                  <a:srgbClr val="37464B"/>
                </a:solidFill>
              </a:rPr>
              <a:t>¿</a:t>
            </a:r>
            <a:r>
              <a:rPr lang="es-MX" altLang="en-US" sz="2800" dirty="0">
                <a:solidFill>
                  <a:srgbClr val="37464B"/>
                </a:solidFill>
              </a:rPr>
              <a:t>Qué quiere decir realmente “ir logrando que un actor sea responsable</a:t>
            </a:r>
            <a:r>
              <a:rPr lang="es-MX" altLang="en-US" sz="2800" dirty="0" smtClean="0">
                <a:solidFill>
                  <a:srgbClr val="37464B"/>
                </a:solidFill>
              </a:rPr>
              <a:t>”?</a:t>
            </a:r>
          </a:p>
          <a:p>
            <a:pPr marL="342900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endParaRPr lang="es-MX" altLang="en-US" sz="2800" dirty="0">
              <a:solidFill>
                <a:srgbClr val="37464B"/>
              </a:solidFill>
            </a:endParaRPr>
          </a:p>
          <a:p>
            <a:pPr marL="342900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US" altLang="en-US" sz="2800" dirty="0" smtClean="0">
                <a:solidFill>
                  <a:srgbClr val="37464B"/>
                </a:solidFill>
              </a:rPr>
              <a:t>¿</a:t>
            </a:r>
            <a:r>
              <a:rPr lang="en-US" altLang="en-US" sz="2800" dirty="0" err="1" smtClean="0">
                <a:solidFill>
                  <a:srgbClr val="37464B"/>
                </a:solidFill>
              </a:rPr>
              <a:t>Cuáles</a:t>
            </a:r>
            <a:r>
              <a:rPr lang="en-US" altLang="en-US" sz="2800" dirty="0" smtClean="0">
                <a:solidFill>
                  <a:srgbClr val="37464B"/>
                </a:solidFill>
              </a:rPr>
              <a:t> </a:t>
            </a:r>
            <a:r>
              <a:rPr lang="en-US" altLang="en-US" sz="2800" dirty="0" err="1" smtClean="0">
                <a:solidFill>
                  <a:srgbClr val="37464B"/>
                </a:solidFill>
              </a:rPr>
              <a:t>marcos</a:t>
            </a:r>
            <a:r>
              <a:rPr lang="en-US" altLang="en-US" sz="2800" dirty="0" smtClean="0">
                <a:solidFill>
                  <a:srgbClr val="37464B"/>
                </a:solidFill>
              </a:rPr>
              <a:t> </a:t>
            </a:r>
            <a:r>
              <a:rPr lang="en-US" altLang="en-US" sz="2800" dirty="0" err="1">
                <a:solidFill>
                  <a:srgbClr val="37464B"/>
                </a:solidFill>
              </a:rPr>
              <a:t>analíticos</a:t>
            </a:r>
            <a:r>
              <a:rPr lang="en-US" altLang="en-US" sz="2800" dirty="0">
                <a:solidFill>
                  <a:srgbClr val="37464B"/>
                </a:solidFill>
              </a:rPr>
              <a:t> </a:t>
            </a:r>
            <a:r>
              <a:rPr lang="en-US" altLang="en-US" sz="2800" dirty="0" err="1" smtClean="0">
                <a:solidFill>
                  <a:srgbClr val="37464B"/>
                </a:solidFill>
              </a:rPr>
              <a:t>logran</a:t>
            </a:r>
            <a:r>
              <a:rPr lang="en-US" altLang="en-US" sz="2800" dirty="0" smtClean="0">
                <a:solidFill>
                  <a:srgbClr val="37464B"/>
                </a:solidFill>
              </a:rPr>
              <a:t> </a:t>
            </a:r>
            <a:r>
              <a:rPr lang="en-US" altLang="en-US" sz="2800" dirty="0" err="1" smtClean="0">
                <a:solidFill>
                  <a:srgbClr val="37464B"/>
                </a:solidFill>
              </a:rPr>
              <a:t>explicar</a:t>
            </a:r>
            <a:r>
              <a:rPr lang="en-US" altLang="en-US" sz="2800" dirty="0" smtClean="0">
                <a:solidFill>
                  <a:srgbClr val="37464B"/>
                </a:solidFill>
              </a:rPr>
              <a:t> la </a:t>
            </a:r>
            <a:r>
              <a:rPr lang="en-US" altLang="en-US" sz="2800" dirty="0" err="1" smtClean="0">
                <a:solidFill>
                  <a:srgbClr val="37464B"/>
                </a:solidFill>
              </a:rPr>
              <a:t>producción</a:t>
            </a:r>
            <a:r>
              <a:rPr lang="en-US" altLang="en-US" sz="2800" dirty="0" smtClean="0">
                <a:solidFill>
                  <a:srgbClr val="37464B"/>
                </a:solidFill>
              </a:rPr>
              <a:t> de la </a:t>
            </a:r>
            <a:r>
              <a:rPr lang="en-US" altLang="en-US" sz="2800" dirty="0" err="1" smtClean="0">
                <a:solidFill>
                  <a:srgbClr val="37464B"/>
                </a:solidFill>
              </a:rPr>
              <a:t>capacidad</a:t>
            </a:r>
            <a:r>
              <a:rPr lang="en-US" altLang="en-US" sz="2800" dirty="0" smtClean="0">
                <a:solidFill>
                  <a:srgbClr val="37464B"/>
                </a:solidFill>
              </a:rPr>
              <a:t> </a:t>
            </a:r>
            <a:r>
              <a:rPr lang="en-US" altLang="en-US" sz="2800" dirty="0" err="1" smtClean="0">
                <a:solidFill>
                  <a:srgbClr val="37464B"/>
                </a:solidFill>
              </a:rPr>
              <a:t>para</a:t>
            </a:r>
            <a:r>
              <a:rPr lang="en-US" altLang="en-US" sz="2800" dirty="0" smtClean="0">
                <a:solidFill>
                  <a:srgbClr val="37464B"/>
                </a:solidFill>
              </a:rPr>
              <a:t> la </a:t>
            </a:r>
            <a:r>
              <a:rPr lang="en-US" altLang="en-US" sz="2800" dirty="0" err="1" smtClean="0">
                <a:solidFill>
                  <a:srgbClr val="37464B"/>
                </a:solidFill>
              </a:rPr>
              <a:t>RdeC</a:t>
            </a:r>
            <a:r>
              <a:rPr lang="en-US" altLang="en-US" sz="2800" dirty="0" smtClean="0">
                <a:solidFill>
                  <a:srgbClr val="37464B"/>
                </a:solidFill>
              </a:rPr>
              <a:t>?</a:t>
            </a: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smtClean="0">
                <a:solidFill>
                  <a:schemeClr val="bg1"/>
                </a:solidFill>
              </a:rPr>
              <a:t>March 16, 2017 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50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424321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500" b="1">
                <a:solidFill>
                  <a:srgbClr val="016D9E"/>
                </a:solidFill>
                <a:cs typeface="Leelawadee" panose="020B0502040204020203" pitchFamily="34" charset="-34"/>
              </a:rPr>
              <a:t>Retos metodológicos</a:t>
            </a:r>
            <a:endParaRPr lang="en-US" altLang="en-US" sz="35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327025" y="1600201"/>
            <a:ext cx="11545094" cy="4553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_tradnl" sz="2800"/>
              <a:t>La producción de le RdeC será desigual y </a:t>
            </a:r>
            <a:r>
              <a:rPr lang="es-ES_tradnl" sz="2800" smtClean="0"/>
              <a:t>disputada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s-MX" sz="280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_tradnl" sz="2800" smtClean="0"/>
              <a:t>Hace </a:t>
            </a:r>
            <a:r>
              <a:rPr lang="es-ES_tradnl" sz="2800"/>
              <a:t>falta construir indicadores de </a:t>
            </a:r>
            <a:r>
              <a:rPr lang="es-ES_tradnl" sz="2800" smtClean="0"/>
              <a:t>resultados, a pesar de que las fallas en materia de RdeC suelen ser escondidas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s-ES_tradnl" sz="280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_tradnl" sz="2800" smtClean="0"/>
              <a:t> </a:t>
            </a:r>
            <a:r>
              <a:rPr lang="es-MX" sz="2800"/>
              <a:t>La relación entre niveles e unidades de análisis plantea retos (por ejemplo, ¿como fincar responsabilidades en sistemas descentralizados</a:t>
            </a:r>
            <a:r>
              <a:rPr lang="es-MX" sz="2800" smtClean="0"/>
              <a:t>?)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s-MX" sz="280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_tradnl" sz="2800"/>
              <a:t>Los caminos hacia la RdeC suelen ser </a:t>
            </a:r>
            <a:r>
              <a:rPr lang="es-ES_tradnl" sz="2800" smtClean="0"/>
              <a:t>no-lineales y reversibles</a:t>
            </a:r>
            <a:endParaRPr lang="es-MX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smtClean="0">
                <a:solidFill>
                  <a:schemeClr val="bg1"/>
                </a:solidFill>
              </a:rPr>
              <a:t>March 16, 2017 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73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7620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424321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500" b="1" smtClean="0">
                <a:solidFill>
                  <a:srgbClr val="016D9E"/>
                </a:solidFill>
                <a:cs typeface="Leelawadee" panose="020B0502040204020203" pitchFamily="34" charset="-34"/>
              </a:rPr>
              <a:t>¿</a:t>
            </a:r>
            <a:r>
              <a:rPr lang="en-US" altLang="en-US" sz="3500" b="1">
                <a:solidFill>
                  <a:srgbClr val="016D9E"/>
                </a:solidFill>
                <a:cs typeface="Leelawadee" panose="020B0502040204020203" pitchFamily="34" charset="-34"/>
              </a:rPr>
              <a:t>Por qué palabras clave?</a:t>
            </a:r>
            <a:endParaRPr lang="en-US" altLang="en-US" sz="35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251619" y="2057400"/>
            <a:ext cx="11658600" cy="319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s-MX" altLang="en-US" sz="2800" dirty="0" smtClean="0">
                <a:solidFill>
                  <a:srgbClr val="37464B"/>
                </a:solidFill>
              </a:rPr>
              <a:t>Las </a:t>
            </a:r>
            <a:r>
              <a:rPr lang="es-MX" altLang="en-US" sz="2800" dirty="0">
                <a:solidFill>
                  <a:srgbClr val="37464B"/>
                </a:solidFill>
              </a:rPr>
              <a:t>palabras clave nos centran en cómo se usan realmente los conceptos </a:t>
            </a:r>
            <a:r>
              <a:rPr lang="es-MX" altLang="en-US" sz="2800" dirty="0" smtClean="0">
                <a:solidFill>
                  <a:srgbClr val="37464B"/>
                </a:solidFill>
              </a:rPr>
              <a:t>fundamentales </a:t>
            </a:r>
            <a:endParaRPr lang="es-MX" altLang="en-US" sz="2800" dirty="0">
              <a:solidFill>
                <a:srgbClr val="37464B"/>
              </a:solidFill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s-MX" altLang="en-US" sz="2800" dirty="0" smtClean="0">
                <a:solidFill>
                  <a:srgbClr val="37464B"/>
                </a:solidFill>
              </a:rPr>
              <a:t>Las </a:t>
            </a:r>
            <a:r>
              <a:rPr lang="es-MX" altLang="en-US" sz="2800" dirty="0">
                <a:solidFill>
                  <a:srgbClr val="37464B"/>
                </a:solidFill>
              </a:rPr>
              <a:t>definiciones precisas permiten enfrentar el problema de lo </a:t>
            </a:r>
            <a:r>
              <a:rPr lang="es-MX" altLang="en-US" sz="2800" dirty="0" smtClean="0">
                <a:solidFill>
                  <a:srgbClr val="37464B"/>
                </a:solidFill>
              </a:rPr>
              <a:t>obvio, a través de “linderos conceptuales”</a:t>
            </a:r>
            <a:endParaRPr lang="es-MX" altLang="en-US" sz="2800" dirty="0">
              <a:solidFill>
                <a:srgbClr val="37464B"/>
              </a:solidFill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s-MX" altLang="en-US" sz="2800" dirty="0" smtClean="0">
                <a:solidFill>
                  <a:srgbClr val="37464B"/>
                </a:solidFill>
              </a:rPr>
              <a:t>Revelan </a:t>
            </a:r>
            <a:r>
              <a:rPr lang="es-MX" altLang="en-US" sz="2800" dirty="0">
                <a:solidFill>
                  <a:srgbClr val="37464B"/>
                </a:solidFill>
              </a:rPr>
              <a:t>la racionalidad subyacente al razonamiento de </a:t>
            </a:r>
            <a:r>
              <a:rPr lang="es-MX" altLang="en-US" sz="2800" dirty="0" smtClean="0">
                <a:solidFill>
                  <a:srgbClr val="37464B"/>
                </a:solidFill>
              </a:rPr>
              <a:t>los analistas</a:t>
            </a:r>
            <a:endParaRPr lang="es-MX" altLang="en-US" sz="2800" dirty="0">
              <a:solidFill>
                <a:srgbClr val="37464B"/>
              </a:solidFill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s-MX" altLang="en-US" sz="2800" dirty="0" smtClean="0">
                <a:solidFill>
                  <a:srgbClr val="37464B"/>
                </a:solidFill>
              </a:rPr>
              <a:t>Las </a:t>
            </a:r>
            <a:r>
              <a:rPr lang="es-MX" altLang="en-US" sz="2800" dirty="0">
                <a:solidFill>
                  <a:srgbClr val="37464B"/>
                </a:solidFill>
              </a:rPr>
              <a:t>palabras clave permiten identificar y enmarcar cuestiones analíticas más </a:t>
            </a:r>
            <a:r>
              <a:rPr lang="es-MX" altLang="en-US" sz="2800" dirty="0" smtClean="0">
                <a:solidFill>
                  <a:srgbClr val="37464B"/>
                </a:solidFill>
              </a:rPr>
              <a:t>amplias</a:t>
            </a:r>
            <a:r>
              <a:rPr lang="en-US" altLang="en-US" sz="2800" dirty="0">
                <a:solidFill>
                  <a:srgbClr val="37464B"/>
                </a:solidFill>
              </a:rPr>
              <a:t>	</a:t>
            </a:r>
            <a:endParaRPr lang="en-US" altLang="en-US" sz="2800" dirty="0" smtClean="0">
              <a:solidFill>
                <a:srgbClr val="37464B"/>
              </a:solidFill>
            </a:endParaRP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smtClean="0">
                <a:solidFill>
                  <a:schemeClr val="bg1"/>
                </a:solidFill>
              </a:rPr>
              <a:t>March 16, 2017 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64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424321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500" b="1" smtClean="0">
                <a:solidFill>
                  <a:srgbClr val="016D9E"/>
                </a:solidFill>
                <a:cs typeface="Leelawadee" panose="020B0502040204020203" pitchFamily="34" charset="-34"/>
              </a:rPr>
              <a:t> </a:t>
            </a:r>
            <a:r>
              <a:rPr lang="es-MX" altLang="en-US" sz="3200" b="1" smtClean="0">
                <a:solidFill>
                  <a:srgbClr val="016D9E"/>
                </a:solidFill>
                <a:cs typeface="Leelawadee" panose="020B0502040204020203" pitchFamily="34" charset="-34"/>
              </a:rPr>
              <a:t>Estas </a:t>
            </a:r>
            <a:r>
              <a:rPr lang="es-MX" altLang="en-US" sz="3200" b="1">
                <a:solidFill>
                  <a:srgbClr val="016D9E"/>
                </a:solidFill>
                <a:cs typeface="Leelawadee" panose="020B0502040204020203" pitchFamily="34" charset="-34"/>
              </a:rPr>
              <a:t>palabras clave </a:t>
            </a:r>
            <a:r>
              <a:rPr lang="es-MX" altLang="en-US" sz="3200" b="1" smtClean="0">
                <a:solidFill>
                  <a:srgbClr val="016D9E"/>
                </a:solidFill>
                <a:cs typeface="Leelawadee" panose="020B0502040204020203" pitchFamily="34" charset="-34"/>
              </a:rPr>
              <a:t>están fundadas en </a:t>
            </a:r>
            <a:r>
              <a:rPr lang="es-MX" altLang="en-US" sz="3200" b="1">
                <a:solidFill>
                  <a:srgbClr val="016D9E"/>
                </a:solidFill>
                <a:cs typeface="Leelawadee" panose="020B0502040204020203" pitchFamily="34" charset="-34"/>
              </a:rPr>
              <a:t>la práctica</a:t>
            </a:r>
            <a:endParaRPr lang="en-US" altLang="en-US" sz="32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289719" y="1828800"/>
            <a:ext cx="11658600" cy="4054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37464B"/>
                </a:solidFill>
              </a:rPr>
              <a:t> </a:t>
            </a:r>
            <a:r>
              <a:rPr lang="en-US" altLang="en-US" smtClean="0">
                <a:solidFill>
                  <a:srgbClr val="37464B"/>
                </a:solidFill>
              </a:rPr>
              <a:t>  </a:t>
            </a:r>
            <a:r>
              <a:rPr lang="es-MX" altLang="en-US" smtClean="0">
                <a:solidFill>
                  <a:srgbClr val="37464B"/>
                </a:solidFill>
              </a:rPr>
              <a:t>Provienen </a:t>
            </a:r>
            <a:r>
              <a:rPr lang="es-MX" altLang="en-US">
                <a:solidFill>
                  <a:srgbClr val="37464B"/>
                </a:solidFill>
              </a:rPr>
              <a:t>tanto de investigación académica interdisciplinaria como de extensos diálogos con practicantes, incluyendo comunidades de aprendizaje</a:t>
            </a:r>
            <a:r>
              <a:rPr lang="es-MX" altLang="en-US" smtClean="0">
                <a:solidFill>
                  <a:srgbClr val="37464B"/>
                </a:solidFill>
              </a:rPr>
              <a:t>: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es-MX" altLang="en-US" smtClean="0">
              <a:solidFill>
                <a:srgbClr val="37464B"/>
              </a:solidFill>
            </a:endParaRPr>
          </a:p>
          <a:p>
            <a:pPr marL="800100" lvl="1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s-MX" altLang="en-US" sz="2000">
                <a:solidFill>
                  <a:srgbClr val="37464B"/>
                </a:solidFill>
              </a:rPr>
              <a:t>Sociedad civil &amp; organizaciones sociales &amp; </a:t>
            </a:r>
            <a:r>
              <a:rPr lang="es-MX" altLang="en-US" sz="2000" i="1" smtClean="0">
                <a:solidFill>
                  <a:srgbClr val="37464B"/>
                </a:solidFill>
              </a:rPr>
              <a:t>policymakers</a:t>
            </a:r>
            <a:r>
              <a:rPr lang="es-MX" altLang="en-US" sz="2000" smtClean="0">
                <a:solidFill>
                  <a:srgbClr val="37464B"/>
                </a:solidFill>
              </a:rPr>
              <a:t> reformistas </a:t>
            </a:r>
            <a:r>
              <a:rPr lang="es-MX" altLang="en-US" sz="2000">
                <a:solidFill>
                  <a:srgbClr val="37464B"/>
                </a:solidFill>
              </a:rPr>
              <a:t>en México desde </a:t>
            </a:r>
            <a:r>
              <a:rPr lang="es-MX" altLang="en-US" sz="2000" smtClean="0">
                <a:solidFill>
                  <a:srgbClr val="37464B"/>
                </a:solidFill>
              </a:rPr>
              <a:t>1982</a:t>
            </a:r>
          </a:p>
          <a:p>
            <a:pPr marL="800100" lvl="1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s-MX" altLang="en-US" sz="2000" smtClean="0">
                <a:solidFill>
                  <a:srgbClr val="37464B"/>
                </a:solidFill>
              </a:rPr>
              <a:t>Alianza </a:t>
            </a:r>
            <a:r>
              <a:rPr lang="es-MX" altLang="en-US" sz="2000">
                <a:solidFill>
                  <a:srgbClr val="37464B"/>
                </a:solidFill>
              </a:rPr>
              <a:t>para el Gobierno Abierto (www.opengovpartnership.org)</a:t>
            </a:r>
          </a:p>
          <a:p>
            <a:pPr marL="800100" lvl="1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s-MX" altLang="en-US" sz="2000" smtClean="0">
                <a:solidFill>
                  <a:srgbClr val="37464B"/>
                </a:solidFill>
              </a:rPr>
              <a:t>Alianza </a:t>
            </a:r>
            <a:r>
              <a:rPr lang="es-MX" altLang="en-US" sz="2000">
                <a:solidFill>
                  <a:srgbClr val="37464B"/>
                </a:solidFill>
              </a:rPr>
              <a:t>Global para la Auditoría Social (www.thegspa.org)</a:t>
            </a:r>
          </a:p>
          <a:p>
            <a:pPr marL="800100" lvl="1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s-MX" altLang="en-US" sz="2000" smtClean="0">
                <a:solidFill>
                  <a:srgbClr val="37464B"/>
                </a:solidFill>
              </a:rPr>
              <a:t>Transparency </a:t>
            </a:r>
            <a:r>
              <a:rPr lang="es-MX" altLang="en-US" sz="2000">
                <a:solidFill>
                  <a:srgbClr val="37464B"/>
                </a:solidFill>
              </a:rPr>
              <a:t>and Accountability </a:t>
            </a:r>
            <a:r>
              <a:rPr lang="es-MX" altLang="en-US" sz="2000" smtClean="0">
                <a:solidFill>
                  <a:srgbClr val="37464B"/>
                </a:solidFill>
              </a:rPr>
              <a:t>Initiative (www.transparency-initiative.org</a:t>
            </a:r>
            <a:r>
              <a:rPr lang="es-MX" altLang="en-US" sz="2000">
                <a:solidFill>
                  <a:srgbClr val="37464B"/>
                </a:solidFill>
              </a:rPr>
              <a:t>)</a:t>
            </a:r>
          </a:p>
          <a:p>
            <a:pPr marL="800100" lvl="1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s-MX" altLang="en-US" sz="2000" smtClean="0">
                <a:solidFill>
                  <a:srgbClr val="37464B"/>
                </a:solidFill>
              </a:rPr>
              <a:t>Campañas </a:t>
            </a:r>
            <a:r>
              <a:rPr lang="es-MX" altLang="en-US" sz="2000">
                <a:solidFill>
                  <a:srgbClr val="37464B"/>
                </a:solidFill>
              </a:rPr>
              <a:t>para salvaguardas socioambientales @ Banco Mundial (1993-2005)</a:t>
            </a:r>
          </a:p>
          <a:p>
            <a:pPr marL="800100" lvl="1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s-MX" altLang="en-US" sz="2000" smtClean="0">
                <a:solidFill>
                  <a:srgbClr val="37464B"/>
                </a:solidFill>
              </a:rPr>
              <a:t>Iniciativas </a:t>
            </a:r>
            <a:r>
              <a:rPr lang="es-MX" altLang="en-US" sz="2000">
                <a:solidFill>
                  <a:srgbClr val="37464B"/>
                </a:solidFill>
              </a:rPr>
              <a:t>en materia de derechos de migrantes y justicia ambiental en California (1997-2013)</a:t>
            </a:r>
          </a:p>
          <a:p>
            <a:pPr marL="800100" lvl="1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s-MX" altLang="en-US" sz="2000" smtClean="0">
                <a:solidFill>
                  <a:srgbClr val="37464B"/>
                </a:solidFill>
              </a:rPr>
              <a:t>Organizaciones  </a:t>
            </a:r>
            <a:r>
              <a:rPr lang="es-MX" altLang="en-US" sz="2000">
                <a:solidFill>
                  <a:srgbClr val="37464B"/>
                </a:solidFill>
              </a:rPr>
              <a:t>de la  </a:t>
            </a:r>
            <a:r>
              <a:rPr lang="es-MX" altLang="en-US" sz="2000" smtClean="0">
                <a:solidFill>
                  <a:srgbClr val="37464B"/>
                </a:solidFill>
              </a:rPr>
              <a:t>sociedad civil </a:t>
            </a:r>
            <a:r>
              <a:rPr lang="es-MX" altLang="en-US" sz="2000">
                <a:solidFill>
                  <a:srgbClr val="37464B"/>
                </a:solidFill>
              </a:rPr>
              <a:t>en India, Filipinas, Nigeria, Brasil desde </a:t>
            </a:r>
            <a:r>
              <a:rPr lang="es-MX" altLang="en-US" sz="2000" smtClean="0">
                <a:solidFill>
                  <a:srgbClr val="37464B"/>
                </a:solidFill>
              </a:rPr>
              <a:t>2013</a:t>
            </a:r>
            <a:endParaRPr lang="es-MX" altLang="en-US" sz="2000">
              <a:solidFill>
                <a:srgbClr val="37464B"/>
              </a:solidFill>
            </a:endParaRP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>
                <a:solidFill>
                  <a:schemeClr val="bg1"/>
                </a:solidFill>
              </a:rPr>
              <a:t> </a:t>
            </a:r>
            <a:r>
              <a:rPr lang="en-US" altLang="en-US" sz="1200" smtClean="0">
                <a:solidFill>
                  <a:schemeClr val="bg1"/>
                </a:solidFill>
              </a:rPr>
              <a:t>March 16, </a:t>
            </a:r>
            <a:r>
              <a:rPr lang="en-US" altLang="en-US" sz="1200" dirty="0" smtClean="0">
                <a:solidFill>
                  <a:schemeClr val="bg1"/>
                </a:solidFill>
              </a:rPr>
              <a:t>2017 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81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-228600"/>
            <a:ext cx="12283678" cy="70866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461626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500" b="1" smtClean="0">
                <a:solidFill>
                  <a:srgbClr val="016D9E"/>
                </a:solidFill>
                <a:cs typeface="Leelawadee" panose="020B0502040204020203" pitchFamily="34" charset="-34"/>
              </a:rPr>
              <a:t> </a:t>
            </a:r>
            <a:r>
              <a:rPr lang="en-US" altLang="en-US" sz="2400" b="1" smtClean="0">
                <a:solidFill>
                  <a:srgbClr val="016D9E"/>
                </a:solidFill>
                <a:cs typeface="Leelawadee" panose="020B0502040204020203" pitchFamily="34" charset="-34"/>
              </a:rPr>
              <a:t>Punto de partida:</a:t>
            </a:r>
            <a:r>
              <a:rPr lang="es-MX" altLang="en-US" sz="2400" b="1" smtClean="0">
                <a:solidFill>
                  <a:srgbClr val="016D9E"/>
                </a:solidFill>
                <a:cs typeface="Leelawadee" panose="020B0502040204020203" pitchFamily="34" charset="-34"/>
              </a:rPr>
              <a:t> Sabiduría </a:t>
            </a:r>
            <a:r>
              <a:rPr lang="es-MX" altLang="en-US" sz="2400" b="1">
                <a:solidFill>
                  <a:srgbClr val="016D9E"/>
                </a:solidFill>
                <a:cs typeface="Leelawadee" panose="020B0502040204020203" pitchFamily="34" charset="-34"/>
              </a:rPr>
              <a:t>convencional en el campo de la T y RdC</a:t>
            </a:r>
            <a:endParaRPr lang="en-US" altLang="en-US" sz="24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41803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 smtClean="0">
                <a:solidFill>
                  <a:schemeClr val="bg1"/>
                </a:solidFill>
              </a:rPr>
              <a:t>March 16, 2017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41802" y="1425576"/>
            <a:ext cx="12120035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MX" altLang="en-US" sz="2800" smtClean="0">
                <a:solidFill>
                  <a:srgbClr val="37464B"/>
                </a:solidFill>
              </a:rPr>
              <a:t>Cambio </a:t>
            </a:r>
            <a:r>
              <a:rPr lang="es-MX" altLang="en-US" sz="2800">
                <a:solidFill>
                  <a:srgbClr val="37464B"/>
                </a:solidFill>
              </a:rPr>
              <a:t>lineal: “la luz del sol es el mejor desinfectante”</a:t>
            </a:r>
            <a:r>
              <a:rPr lang="en-US" altLang="en-US" sz="2800" smtClean="0">
                <a:solidFill>
                  <a:srgbClr val="37464B"/>
                </a:solidFill>
              </a:rPr>
              <a:t> (Brandeis, 1913</a:t>
            </a:r>
            <a:r>
              <a:rPr lang="en-US" altLang="en-US" sz="2800" dirty="0" smtClean="0">
                <a:solidFill>
                  <a:srgbClr val="37464B"/>
                </a:solidFill>
              </a:rPr>
              <a:t>)</a:t>
            </a:r>
            <a:endParaRPr lang="en-US" altLang="en-US" sz="2800" dirty="0">
              <a:solidFill>
                <a:srgbClr val="37464B"/>
              </a:solidFill>
            </a:endParaRP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3759780789"/>
              </p:ext>
            </p:extLst>
          </p:nvPr>
        </p:nvGraphicFramePr>
        <p:xfrm>
          <a:off x="1356519" y="1981200"/>
          <a:ext cx="92202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96957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-794" y="-228600"/>
            <a:ext cx="12161838" cy="70866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11952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5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  </a:t>
            </a:r>
            <a:r>
              <a:rPr lang="es-MX" altLang="en-US" sz="3500" b="1" dirty="0" err="1" smtClean="0">
                <a:solidFill>
                  <a:srgbClr val="016D9E"/>
                </a:solidFill>
                <a:cs typeface="Leelawadee" panose="020B0502040204020203" pitchFamily="34" charset="-34"/>
              </a:rPr>
              <a:t>Reencuadre</a:t>
            </a:r>
            <a:r>
              <a:rPr lang="es-MX" altLang="en-US" sz="35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: </a:t>
            </a:r>
            <a:r>
              <a:rPr lang="es-MX" altLang="en-US" sz="3500" b="1" dirty="0">
                <a:solidFill>
                  <a:srgbClr val="016D9E"/>
                </a:solidFill>
                <a:cs typeface="Leelawadee" panose="020B0502040204020203" pitchFamily="34" charset="-34"/>
              </a:rPr>
              <a:t>de T/</a:t>
            </a:r>
            <a:r>
              <a:rPr lang="es-MX" altLang="en-US" sz="3500" b="1" dirty="0" err="1">
                <a:solidFill>
                  <a:srgbClr val="016D9E"/>
                </a:solidFill>
                <a:cs typeface="Leelawadee" panose="020B0502040204020203" pitchFamily="34" charset="-34"/>
              </a:rPr>
              <a:t>RdC</a:t>
            </a:r>
            <a:r>
              <a:rPr lang="es-MX" altLang="en-US" sz="3500" b="1" dirty="0">
                <a:solidFill>
                  <a:srgbClr val="016D9E"/>
                </a:solidFill>
                <a:cs typeface="Leelawadee" panose="020B0502040204020203" pitchFamily="34" charset="-34"/>
              </a:rPr>
              <a:t> a T</a:t>
            </a:r>
            <a:r>
              <a:rPr lang="es-MX" altLang="en-US" sz="35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, P </a:t>
            </a:r>
            <a:r>
              <a:rPr lang="es-MX" altLang="en-US" sz="3500" b="1" dirty="0">
                <a:solidFill>
                  <a:srgbClr val="016D9E"/>
                </a:solidFill>
                <a:cs typeface="Leelawadee" panose="020B0502040204020203" pitchFamily="34" charset="-34"/>
              </a:rPr>
              <a:t>y </a:t>
            </a:r>
            <a:r>
              <a:rPr lang="es-MX" altLang="en-US" sz="3500" b="1" dirty="0" err="1">
                <a:solidFill>
                  <a:srgbClr val="016D9E"/>
                </a:solidFill>
                <a:cs typeface="Leelawadee" panose="020B0502040204020203" pitchFamily="34" charset="-34"/>
              </a:rPr>
              <a:t>RdC</a:t>
            </a:r>
            <a:endParaRPr lang="en-US" altLang="en-US" sz="35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 smtClean="0">
                <a:solidFill>
                  <a:schemeClr val="bg1"/>
                </a:solidFill>
              </a:rPr>
              <a:t>March 16, 2017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289719" y="1425576"/>
            <a:ext cx="11353800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s-MX" altLang="en-US">
                <a:solidFill>
                  <a:srgbClr val="37464B"/>
                </a:solidFill>
              </a:rPr>
              <a:t>Enfoques reencuadrados/ recontextualizados reconocen el papel primordial de la acción ciudadana, como en: transparencia, participación y rendición de cuentas</a:t>
            </a:r>
            <a:endParaRPr lang="en-US" altLang="en-US" dirty="0">
              <a:solidFill>
                <a:srgbClr val="37464B"/>
              </a:solidFill>
            </a:endParaRP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408497186"/>
              </p:ext>
            </p:extLst>
          </p:nvPr>
        </p:nvGraphicFramePr>
        <p:xfrm>
          <a:off x="899319" y="2438400"/>
          <a:ext cx="10439400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642519" y="4267200"/>
            <a:ext cx="411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Participación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72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-228600"/>
            <a:ext cx="12283678" cy="70866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65292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200" b="1">
                <a:solidFill>
                  <a:srgbClr val="016D9E"/>
                </a:solidFill>
              </a:rPr>
              <a:t>Evaluando la evidencia a partir de iniciativas TPRdC:</a:t>
            </a:r>
            <a:endParaRPr lang="en-US" altLang="en-US" sz="32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 smtClean="0">
                <a:solidFill>
                  <a:schemeClr val="bg1"/>
                </a:solidFill>
              </a:rPr>
              <a:t>March 16, 2017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365919" y="1752600"/>
            <a:ext cx="11353800" cy="4112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1" eaLnBrk="1" hangingPunct="1">
              <a:lnSpc>
                <a:spcPct val="90000"/>
              </a:lnSpc>
              <a:spcBef>
                <a:spcPts val="1000"/>
              </a:spcBef>
            </a:pPr>
            <a:r>
              <a:rPr lang="es-MX" altLang="en-US" dirty="0" smtClean="0"/>
              <a:t>Las revisiones y meta-análisis de la evidencia en la literatura global a </a:t>
            </a:r>
            <a:r>
              <a:rPr lang="es-MX" altLang="en-US" dirty="0"/>
              <a:t>lo largo de áreas temáticas y niveles de análisis </a:t>
            </a:r>
            <a:r>
              <a:rPr lang="es-MX" altLang="en-US" dirty="0" smtClean="0"/>
              <a:t>muestran que:</a:t>
            </a:r>
            <a:endParaRPr lang="es-MX" altLang="en-US" dirty="0"/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s-MX" altLang="en-US" dirty="0" smtClean="0"/>
              <a:t>Se </a:t>
            </a:r>
            <a:r>
              <a:rPr lang="es-MX" altLang="en-US" dirty="0"/>
              <a:t>puede ver cierto progreso en materia de transparencia, pero no tanto en cuanto a rendición de cuentas (no sólo en México si no en todo el </a:t>
            </a:r>
            <a:r>
              <a:rPr lang="es-MX" altLang="en-US" dirty="0" smtClean="0"/>
              <a:t>mundo – p.ej., INAI vs ASF)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s-MX" altLang="en-US" dirty="0" smtClean="0"/>
              <a:t>Todavía </a:t>
            </a:r>
            <a:r>
              <a:rPr lang="es-MX" altLang="en-US" dirty="0"/>
              <a:t>no hay una convergencia </a:t>
            </a:r>
            <a:r>
              <a:rPr lang="es-MX" altLang="en-US" dirty="0" smtClean="0"/>
              <a:t>analítica </a:t>
            </a:r>
            <a:r>
              <a:rPr lang="es-MX" altLang="en-US" dirty="0"/>
              <a:t>entre la </a:t>
            </a:r>
            <a:r>
              <a:rPr lang="es-MX" altLang="en-US" dirty="0" err="1"/>
              <a:t>RdeC</a:t>
            </a:r>
            <a:r>
              <a:rPr lang="es-MX" altLang="en-US" dirty="0"/>
              <a:t> para el </a:t>
            </a:r>
            <a:r>
              <a:rPr lang="es-MX" altLang="en-US" i="1" dirty="0" smtClean="0"/>
              <a:t>desempeño</a:t>
            </a:r>
            <a:r>
              <a:rPr lang="es-MX" altLang="en-US" dirty="0" smtClean="0"/>
              <a:t> </a:t>
            </a:r>
            <a:r>
              <a:rPr lang="es-MX" altLang="en-US" dirty="0"/>
              <a:t>vs </a:t>
            </a:r>
            <a:r>
              <a:rPr lang="es-MX" altLang="en-US" dirty="0" err="1"/>
              <a:t>RdeC</a:t>
            </a:r>
            <a:r>
              <a:rPr lang="es-MX" altLang="en-US" dirty="0"/>
              <a:t> para la </a:t>
            </a:r>
            <a:r>
              <a:rPr lang="es-MX" altLang="en-US" i="1" dirty="0" smtClean="0"/>
              <a:t>justicia</a:t>
            </a:r>
            <a:r>
              <a:rPr lang="es-MX" altLang="en-US" dirty="0" smtClean="0"/>
              <a:t> (p.ej. CONEVAL o CNDH?)</a:t>
            </a:r>
            <a:endParaRPr lang="en-US" altLang="en-US" i="1" dirty="0"/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s-MX" altLang="en-US" dirty="0"/>
              <a:t>Esto sugiere que el campo de </a:t>
            </a:r>
            <a:r>
              <a:rPr lang="es-MX" altLang="en-US" dirty="0" err="1"/>
              <a:t>TPRdC</a:t>
            </a:r>
            <a:r>
              <a:rPr lang="es-MX" altLang="en-US" dirty="0"/>
              <a:t> requiere un </a:t>
            </a:r>
            <a:r>
              <a:rPr lang="es-MX" altLang="en-US" dirty="0" smtClean="0"/>
              <a:t>reinicio (</a:t>
            </a:r>
            <a:r>
              <a:rPr lang="es-MX" altLang="en-US" dirty="0" err="1" smtClean="0"/>
              <a:t>reboot</a:t>
            </a:r>
            <a:r>
              <a:rPr lang="es-MX" altLang="en-US" dirty="0" smtClean="0"/>
              <a:t>)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s-MX" altLang="en-US" dirty="0" smtClean="0"/>
              <a:t>Lo </a:t>
            </a:r>
            <a:r>
              <a:rPr lang="es-MX" altLang="en-US" dirty="0"/>
              <a:t>cual nos lleva a la discusión de las palabras clave que se presentan hoy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endParaRPr lang="en-US" alt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115739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-228600"/>
            <a:ext cx="12283678" cy="71628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88152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500" b="1">
                <a:solidFill>
                  <a:srgbClr val="016D9E"/>
                </a:solidFill>
                <a:cs typeface="Leelawadee" panose="020B0502040204020203" pitchFamily="34" charset="-34"/>
              </a:rPr>
              <a:t> </a:t>
            </a:r>
            <a:r>
              <a:rPr lang="es-MX" altLang="en-US" sz="2800" b="1">
                <a:solidFill>
                  <a:srgbClr val="016D9E"/>
                </a:solidFill>
                <a:cs typeface="Leelawadee" panose="020B0502040204020203" pitchFamily="34" charset="-34"/>
              </a:rPr>
              <a:t>Palabras claves para la rendición de cuentas: una vista previa </a:t>
            </a:r>
            <a:endParaRPr lang="en-US" altLang="en-US" sz="28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 smtClean="0">
                <a:solidFill>
                  <a:schemeClr val="bg1"/>
                </a:solidFill>
              </a:rPr>
              <a:t>March 16 2017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289719" y="1665288"/>
            <a:ext cx="1143000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571500" lvl="0" indent="-342900">
              <a:buFont typeface="+mj-lt"/>
              <a:buAutoNum type="arabicParenR"/>
            </a:pPr>
            <a:r>
              <a:rPr lang="es-MX" b="1" dirty="0">
                <a:latin typeface="+mn-lt"/>
              </a:rPr>
              <a:t>¿Qué tipos de transparencia? </a:t>
            </a:r>
            <a:r>
              <a:rPr lang="es-MX" dirty="0">
                <a:latin typeface="+mn-lt"/>
              </a:rPr>
              <a:t>Opaca versus clara</a:t>
            </a:r>
          </a:p>
          <a:p>
            <a:pPr marL="571500" lvl="0" indent="-342900">
              <a:buFont typeface="+mj-lt"/>
              <a:buAutoNum type="arabicParenR"/>
            </a:pPr>
            <a:r>
              <a:rPr lang="es-MX" b="1" dirty="0" smtClean="0">
                <a:latin typeface="+mn-lt"/>
              </a:rPr>
              <a:t>¿</a:t>
            </a:r>
            <a:r>
              <a:rPr lang="es-MX" b="1" dirty="0">
                <a:latin typeface="+mn-lt"/>
              </a:rPr>
              <a:t>Qué tipos de rendición de cuentas? </a:t>
            </a:r>
            <a:r>
              <a:rPr lang="es-MX" dirty="0">
                <a:latin typeface="+mn-lt"/>
              </a:rPr>
              <a:t>“</a:t>
            </a:r>
            <a:r>
              <a:rPr lang="es-MX" dirty="0" err="1">
                <a:latin typeface="+mn-lt"/>
              </a:rPr>
              <a:t>Respondabilidad</a:t>
            </a:r>
            <a:r>
              <a:rPr lang="es-MX" dirty="0">
                <a:latin typeface="+mn-lt"/>
              </a:rPr>
              <a:t>” y/o </a:t>
            </a:r>
            <a:r>
              <a:rPr lang="es-MX" dirty="0" smtClean="0">
                <a:latin typeface="+mn-lt"/>
              </a:rPr>
              <a:t>sanciones</a:t>
            </a:r>
          </a:p>
          <a:p>
            <a:pPr marL="571500" lvl="0" indent="-342900">
              <a:buFont typeface="+mj-lt"/>
              <a:buAutoNum type="arabicParenR"/>
            </a:pPr>
            <a:r>
              <a:rPr lang="es-MX" b="1" dirty="0" smtClean="0">
                <a:latin typeface="+mn-lt"/>
              </a:rPr>
              <a:t>¿</a:t>
            </a:r>
            <a:r>
              <a:rPr lang="es-MX" b="1" dirty="0" err="1" smtClean="0">
                <a:latin typeface="+mn-lt"/>
              </a:rPr>
              <a:t>RdC</a:t>
            </a:r>
            <a:r>
              <a:rPr lang="es-MX" b="1" dirty="0" smtClean="0">
                <a:latin typeface="+mn-lt"/>
              </a:rPr>
              <a:t> </a:t>
            </a:r>
            <a:r>
              <a:rPr lang="es-MX" b="1" dirty="0">
                <a:latin typeface="+mn-lt"/>
              </a:rPr>
              <a:t>a quién</a:t>
            </a:r>
            <a:r>
              <a:rPr lang="es-MX" dirty="0">
                <a:latin typeface="+mn-lt"/>
              </a:rPr>
              <a:t>? </a:t>
            </a:r>
            <a:r>
              <a:rPr lang="es-MX" dirty="0" smtClean="0">
                <a:latin typeface="+mn-lt"/>
              </a:rPr>
              <a:t>Hacia arriba o hacia abajo?</a:t>
            </a:r>
            <a:endParaRPr lang="es-MX" dirty="0">
              <a:latin typeface="+mn-lt"/>
            </a:endParaRPr>
          </a:p>
          <a:p>
            <a:pPr marL="571500" lvl="0" indent="-342900">
              <a:buFont typeface="+mj-lt"/>
              <a:buAutoNum type="arabicParenR"/>
            </a:pPr>
            <a:r>
              <a:rPr lang="es-MX" b="1" dirty="0" smtClean="0">
                <a:latin typeface="+mn-lt"/>
              </a:rPr>
              <a:t>Desglosando iniciativas </a:t>
            </a:r>
            <a:r>
              <a:rPr lang="es-MX" b="1" dirty="0" err="1" smtClean="0">
                <a:latin typeface="+mn-lt"/>
              </a:rPr>
              <a:t>RdC</a:t>
            </a:r>
            <a:r>
              <a:rPr lang="es-MX" b="1" dirty="0" smtClean="0">
                <a:latin typeface="+mn-lt"/>
              </a:rPr>
              <a:t> social:</a:t>
            </a:r>
            <a:r>
              <a:rPr lang="es-MX" dirty="0" smtClean="0">
                <a:latin typeface="+mn-lt"/>
              </a:rPr>
              <a:t> </a:t>
            </a:r>
            <a:r>
              <a:rPr lang="es-MX" dirty="0">
                <a:latin typeface="+mn-lt"/>
              </a:rPr>
              <a:t>lo táctico versus lo estratégico</a:t>
            </a:r>
          </a:p>
          <a:p>
            <a:pPr marL="571500" lvl="0" indent="-342900">
              <a:buFont typeface="+mj-lt"/>
              <a:buAutoNum type="arabicParenR"/>
            </a:pPr>
            <a:r>
              <a:rPr lang="es-MX" b="1" dirty="0" smtClean="0">
                <a:latin typeface="+mn-lt"/>
              </a:rPr>
              <a:t>Diferentes </a:t>
            </a:r>
            <a:r>
              <a:rPr lang="es-MX" b="1" dirty="0">
                <a:latin typeface="+mn-lt"/>
              </a:rPr>
              <a:t>metas en materia de </a:t>
            </a:r>
            <a:r>
              <a:rPr lang="es-MX" b="1" dirty="0" err="1">
                <a:latin typeface="+mn-lt"/>
              </a:rPr>
              <a:t>RdC</a:t>
            </a:r>
            <a:r>
              <a:rPr lang="es-MX" b="1" dirty="0">
                <a:latin typeface="+mn-lt"/>
              </a:rPr>
              <a:t>: </a:t>
            </a:r>
            <a:r>
              <a:rPr lang="es-MX" dirty="0">
                <a:latin typeface="+mn-lt"/>
              </a:rPr>
              <a:t>¿prevención o reacción?</a:t>
            </a:r>
          </a:p>
          <a:p>
            <a:pPr marL="571500" lvl="0" indent="-342900">
              <a:buFont typeface="+mj-lt"/>
              <a:buAutoNum type="arabicParenR"/>
            </a:pPr>
            <a:r>
              <a:rPr lang="es-MX" b="1" dirty="0" smtClean="0">
                <a:latin typeface="+mn-lt"/>
              </a:rPr>
              <a:t>Agentes pro-</a:t>
            </a:r>
            <a:r>
              <a:rPr lang="es-MX" b="1" dirty="0" err="1" smtClean="0">
                <a:latin typeface="+mn-lt"/>
              </a:rPr>
              <a:t>RdeC</a:t>
            </a:r>
            <a:r>
              <a:rPr lang="es-MX" b="1" dirty="0" smtClean="0">
                <a:latin typeface="+mn-lt"/>
              </a:rPr>
              <a:t> </a:t>
            </a:r>
            <a:r>
              <a:rPr lang="es-MX" dirty="0" smtClean="0">
                <a:latin typeface="+mn-lt"/>
              </a:rPr>
              <a:t>¿Vigilantes </a:t>
            </a:r>
            <a:r>
              <a:rPr lang="es-MX" dirty="0">
                <a:latin typeface="+mn-lt"/>
              </a:rPr>
              <a:t>o guardianes? </a:t>
            </a:r>
          </a:p>
          <a:p>
            <a:pPr marL="571500" lvl="0" indent="-342900">
              <a:buFont typeface="+mj-lt"/>
              <a:buAutoNum type="arabicParenR"/>
            </a:pPr>
            <a:r>
              <a:rPr lang="es-MX" b="1" dirty="0" smtClean="0">
                <a:latin typeface="+mn-lt"/>
              </a:rPr>
              <a:t>Términos </a:t>
            </a:r>
            <a:r>
              <a:rPr lang="es-MX" b="1" dirty="0">
                <a:latin typeface="+mn-lt"/>
              </a:rPr>
              <a:t>de la participación: </a:t>
            </a:r>
            <a:r>
              <a:rPr lang="es-MX" dirty="0">
                <a:latin typeface="+mn-lt"/>
              </a:rPr>
              <a:t>nombrar y avergonzar, participación constructiva, colaboración crítica</a:t>
            </a:r>
          </a:p>
          <a:p>
            <a:pPr marL="571500" lvl="0" indent="-342900">
              <a:buFont typeface="+mj-lt"/>
              <a:buAutoNum type="arabicParenR"/>
            </a:pPr>
            <a:r>
              <a:rPr lang="es-MX" b="1" dirty="0" smtClean="0">
                <a:latin typeface="+mn-lt"/>
              </a:rPr>
              <a:t>Vías </a:t>
            </a:r>
            <a:r>
              <a:rPr lang="es-MX" b="1" dirty="0">
                <a:latin typeface="+mn-lt"/>
              </a:rPr>
              <a:t>para transformaciones en la </a:t>
            </a:r>
            <a:r>
              <a:rPr lang="es-MX" b="1" dirty="0" smtClean="0">
                <a:latin typeface="+mn-lt"/>
              </a:rPr>
              <a:t>correlación </a:t>
            </a:r>
            <a:r>
              <a:rPr lang="es-MX" b="1" dirty="0">
                <a:latin typeface="+mn-lt"/>
              </a:rPr>
              <a:t>de fuerzas: </a:t>
            </a:r>
            <a:r>
              <a:rPr lang="es-MX" dirty="0">
                <a:latin typeface="+mn-lt"/>
              </a:rPr>
              <a:t>datos abiertos, estrategia del sándwich, integración vertical, sinergia entre medios y acción cívica, puntos de entrada y círculos virtuosos.</a:t>
            </a:r>
          </a:p>
          <a:p>
            <a:pPr marL="571500" lvl="0" indent="-342900">
              <a:buFont typeface="+mj-lt"/>
              <a:buAutoNum type="arabicParenR"/>
            </a:pPr>
            <a:endParaRPr lang="en-US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2639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-228600"/>
            <a:ext cx="12283678" cy="70866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11952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500" b="1" dirty="0">
                <a:solidFill>
                  <a:srgbClr val="016D9E"/>
                </a:solidFill>
                <a:cs typeface="Leelawadee" panose="020B0502040204020203" pitchFamily="34" charset="-34"/>
              </a:rPr>
              <a:t>1</a:t>
            </a:r>
            <a:r>
              <a:rPr lang="en-US" altLang="en-US" sz="3500" b="1">
                <a:solidFill>
                  <a:srgbClr val="016D9E"/>
                </a:solidFill>
                <a:cs typeface="Leelawadee" panose="020B0502040204020203" pitchFamily="34" charset="-34"/>
              </a:rPr>
              <a:t>) </a:t>
            </a:r>
            <a:r>
              <a:rPr lang="en-US" altLang="en-US" sz="3500" b="1" smtClean="0">
                <a:solidFill>
                  <a:srgbClr val="016D9E"/>
                </a:solidFill>
                <a:cs typeface="Leelawadee" panose="020B0502040204020203" pitchFamily="34" charset="-34"/>
              </a:rPr>
              <a:t>Dimensiones de la transparencia:</a:t>
            </a:r>
            <a:endParaRPr lang="en-US" altLang="en-US" sz="35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 smtClean="0">
                <a:solidFill>
                  <a:schemeClr val="bg1"/>
                </a:solidFill>
              </a:rPr>
              <a:t>March 16, 2017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442119" y="1219200"/>
            <a:ext cx="11353800" cy="473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endParaRPr lang="en-US" altLang="en-US" sz="2800" b="1" dirty="0" smtClean="0">
              <a:solidFill>
                <a:srgbClr val="37464B"/>
              </a:solidFill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US" altLang="en-US" sz="2800" b="1" dirty="0" err="1" smtClean="0">
                <a:solidFill>
                  <a:srgbClr val="37464B"/>
                </a:solidFill>
              </a:rPr>
              <a:t>Transparencia</a:t>
            </a:r>
            <a:r>
              <a:rPr lang="en-US" altLang="en-US" sz="2800" b="1" dirty="0" smtClean="0">
                <a:solidFill>
                  <a:srgbClr val="37464B"/>
                </a:solidFill>
              </a:rPr>
              <a:t>: </a:t>
            </a:r>
            <a:r>
              <a:rPr lang="en-US" altLang="en-US" sz="2800" b="1" dirty="0" err="1" smtClean="0">
                <a:solidFill>
                  <a:srgbClr val="37464B"/>
                </a:solidFill>
              </a:rPr>
              <a:t>necesario</a:t>
            </a:r>
            <a:r>
              <a:rPr lang="en-US" altLang="en-US" sz="2800" b="1" dirty="0" smtClean="0">
                <a:solidFill>
                  <a:srgbClr val="37464B"/>
                </a:solidFill>
              </a:rPr>
              <a:t> </a:t>
            </a:r>
            <a:r>
              <a:rPr lang="en-US" altLang="en-US" sz="2800" b="1" dirty="0" err="1" smtClean="0">
                <a:solidFill>
                  <a:srgbClr val="37464B"/>
                </a:solidFill>
              </a:rPr>
              <a:t>pero</a:t>
            </a:r>
            <a:r>
              <a:rPr lang="en-US" altLang="en-US" sz="2800" b="1" dirty="0" smtClean="0">
                <a:solidFill>
                  <a:srgbClr val="37464B"/>
                </a:solidFill>
              </a:rPr>
              <a:t> </a:t>
            </a:r>
            <a:r>
              <a:rPr lang="en-US" altLang="en-US" sz="2800" b="1" dirty="0" err="1" smtClean="0">
                <a:solidFill>
                  <a:srgbClr val="37464B"/>
                </a:solidFill>
              </a:rPr>
              <a:t>insuficiente</a:t>
            </a:r>
            <a:r>
              <a:rPr lang="en-US" altLang="en-US" sz="2800" b="1" dirty="0" smtClean="0">
                <a:solidFill>
                  <a:srgbClr val="37464B"/>
                </a:solidFill>
              </a:rPr>
              <a:t> para la </a:t>
            </a:r>
            <a:r>
              <a:rPr lang="en-US" altLang="en-US" sz="2800" b="1" dirty="0" err="1" smtClean="0">
                <a:solidFill>
                  <a:srgbClr val="37464B"/>
                </a:solidFill>
              </a:rPr>
              <a:t>RdeC</a:t>
            </a:r>
            <a:endParaRPr lang="en-US" altLang="en-US" sz="2800" b="1" dirty="0" smtClean="0">
              <a:solidFill>
                <a:srgbClr val="37464B"/>
              </a:solidFill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US" altLang="en-US" sz="2800" b="1" dirty="0" smtClean="0">
                <a:solidFill>
                  <a:srgbClr val="37464B"/>
                </a:solidFill>
              </a:rPr>
              <a:t>Caminos </a:t>
            </a:r>
            <a:r>
              <a:rPr lang="en-US" altLang="en-US" sz="2800" b="1" dirty="0" err="1" smtClean="0">
                <a:solidFill>
                  <a:srgbClr val="37464B"/>
                </a:solidFill>
              </a:rPr>
              <a:t>distintos</a:t>
            </a:r>
            <a:r>
              <a:rPr lang="en-US" altLang="en-US" sz="2800" b="1" dirty="0" smtClean="0">
                <a:solidFill>
                  <a:srgbClr val="37464B"/>
                </a:solidFill>
              </a:rPr>
              <a:t>: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es-MX" altLang="en-US" sz="2800" b="1" dirty="0" smtClean="0">
                <a:solidFill>
                  <a:srgbClr val="37464B"/>
                </a:solidFill>
              </a:rPr>
              <a:t>1 gen</a:t>
            </a:r>
            <a:r>
              <a:rPr lang="es-MX" altLang="en-US" sz="2800" b="1" i="1" dirty="0" smtClean="0">
                <a:solidFill>
                  <a:srgbClr val="37464B"/>
                </a:solidFill>
              </a:rPr>
              <a:t>: Impulsada </a:t>
            </a:r>
            <a:r>
              <a:rPr lang="es-MX" altLang="en-US" sz="2800" b="1" i="1" dirty="0">
                <a:solidFill>
                  <a:srgbClr val="37464B"/>
                </a:solidFill>
              </a:rPr>
              <a:t>por la demanda </a:t>
            </a:r>
            <a:r>
              <a:rPr lang="es-MX" altLang="en-US" sz="2800" dirty="0">
                <a:solidFill>
                  <a:srgbClr val="37464B"/>
                </a:solidFill>
              </a:rPr>
              <a:t>(leyes de acceso a la información)</a:t>
            </a: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es-MX" altLang="en-US" sz="2800" b="1" dirty="0" smtClean="0">
                <a:solidFill>
                  <a:srgbClr val="37464B"/>
                </a:solidFill>
              </a:rPr>
              <a:t>2 gen: </a:t>
            </a:r>
            <a:r>
              <a:rPr lang="es-MX" altLang="en-US" sz="2800" b="1" i="1" dirty="0" smtClean="0">
                <a:solidFill>
                  <a:srgbClr val="37464B"/>
                </a:solidFill>
              </a:rPr>
              <a:t>Divulgación </a:t>
            </a:r>
            <a:r>
              <a:rPr lang="es-MX" altLang="en-US" sz="2800" b="1" i="1" dirty="0">
                <a:solidFill>
                  <a:srgbClr val="37464B"/>
                </a:solidFill>
              </a:rPr>
              <a:t>proactiva </a:t>
            </a:r>
            <a:r>
              <a:rPr lang="es-MX" altLang="en-US" sz="2800" dirty="0">
                <a:solidFill>
                  <a:srgbClr val="37464B"/>
                </a:solidFill>
              </a:rPr>
              <a:t>(de documentos y datos </a:t>
            </a:r>
            <a:r>
              <a:rPr lang="es-MX" altLang="en-US" sz="2800" dirty="0" smtClean="0">
                <a:solidFill>
                  <a:srgbClr val="37464B"/>
                </a:solidFill>
              </a:rPr>
              <a:t>oficiales, </a:t>
            </a:r>
            <a:r>
              <a:rPr lang="es-MX" altLang="en-US" sz="2800" dirty="0" err="1">
                <a:solidFill>
                  <a:srgbClr val="37464B"/>
                </a:solidFill>
              </a:rPr>
              <a:t>e.g</a:t>
            </a:r>
            <a:r>
              <a:rPr lang="es-MX" altLang="en-US" sz="2800" dirty="0">
                <a:solidFill>
                  <a:srgbClr val="37464B"/>
                </a:solidFill>
              </a:rPr>
              <a:t>. </a:t>
            </a:r>
            <a:r>
              <a:rPr lang="es-MX" altLang="en-US" sz="2800" dirty="0" err="1" smtClean="0">
                <a:solidFill>
                  <a:srgbClr val="37464B"/>
                </a:solidFill>
              </a:rPr>
              <a:t>Toxic</a:t>
            </a:r>
            <a:r>
              <a:rPr lang="es-MX" altLang="en-US" sz="2800" dirty="0" smtClean="0">
                <a:solidFill>
                  <a:srgbClr val="37464B"/>
                </a:solidFill>
              </a:rPr>
              <a:t> </a:t>
            </a:r>
            <a:r>
              <a:rPr lang="es-MX" altLang="en-US" sz="2800" dirty="0" err="1" smtClean="0">
                <a:solidFill>
                  <a:srgbClr val="37464B"/>
                </a:solidFill>
              </a:rPr>
              <a:t>Release</a:t>
            </a:r>
            <a:r>
              <a:rPr lang="es-MX" altLang="en-US" sz="2800" dirty="0" smtClean="0">
                <a:solidFill>
                  <a:srgbClr val="37464B"/>
                </a:solidFill>
              </a:rPr>
              <a:t> </a:t>
            </a:r>
            <a:r>
              <a:rPr lang="es-MX" altLang="en-US" sz="2800" dirty="0" err="1" smtClean="0">
                <a:solidFill>
                  <a:srgbClr val="37464B"/>
                </a:solidFill>
              </a:rPr>
              <a:t>Inventory</a:t>
            </a:r>
            <a:r>
              <a:rPr lang="es-MX" altLang="en-US" sz="2800" dirty="0" smtClean="0">
                <a:solidFill>
                  <a:srgbClr val="37464B"/>
                </a:solidFill>
              </a:rPr>
              <a:t>)</a:t>
            </a:r>
            <a:endParaRPr lang="es-MX" altLang="en-US" sz="2800" dirty="0">
              <a:solidFill>
                <a:srgbClr val="37464B"/>
              </a:solidFill>
            </a:endParaRP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es-MX" altLang="en-US" sz="2800" b="1" dirty="0" smtClean="0">
                <a:solidFill>
                  <a:srgbClr val="37464B"/>
                </a:solidFill>
              </a:rPr>
              <a:t>3 gen: </a:t>
            </a:r>
            <a:r>
              <a:rPr lang="es-MX" altLang="en-US" sz="2800" b="1" i="1" dirty="0" smtClean="0">
                <a:solidFill>
                  <a:srgbClr val="37464B"/>
                </a:solidFill>
              </a:rPr>
              <a:t>Transparencia </a:t>
            </a:r>
            <a:r>
              <a:rPr lang="es-MX" altLang="en-US" sz="2800" b="1" i="1" dirty="0">
                <a:solidFill>
                  <a:srgbClr val="37464B"/>
                </a:solidFill>
              </a:rPr>
              <a:t>focalizada </a:t>
            </a:r>
            <a:r>
              <a:rPr lang="es-MX" altLang="en-US" sz="2800" dirty="0">
                <a:solidFill>
                  <a:srgbClr val="37464B"/>
                </a:solidFill>
              </a:rPr>
              <a:t>(información accionable para </a:t>
            </a:r>
            <a:r>
              <a:rPr lang="es-MX" altLang="en-US" sz="2800" dirty="0" smtClean="0">
                <a:solidFill>
                  <a:srgbClr val="37464B"/>
                </a:solidFill>
              </a:rPr>
              <a:t>ciudadanos, </a:t>
            </a:r>
            <a:r>
              <a:rPr lang="es-MX" altLang="en-US" sz="2800" dirty="0" err="1">
                <a:solidFill>
                  <a:srgbClr val="37464B"/>
                </a:solidFill>
              </a:rPr>
              <a:t>e.g</a:t>
            </a:r>
            <a:r>
              <a:rPr lang="es-MX" altLang="en-US" sz="2800" dirty="0">
                <a:solidFill>
                  <a:srgbClr val="37464B"/>
                </a:solidFill>
              </a:rPr>
              <a:t>. </a:t>
            </a:r>
            <a:r>
              <a:rPr lang="es-MX" altLang="en-US" sz="2800" dirty="0" smtClean="0">
                <a:solidFill>
                  <a:srgbClr val="37464B"/>
                </a:solidFill>
              </a:rPr>
              <a:t>www.scorecard.org, 1998)</a:t>
            </a:r>
            <a:endParaRPr lang="es-MX" altLang="en-US" sz="2800" dirty="0">
              <a:solidFill>
                <a:srgbClr val="37464B"/>
              </a:solidFill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s-MX" altLang="en-US" sz="2800" b="1" dirty="0" smtClean="0">
                <a:solidFill>
                  <a:srgbClr val="37464B"/>
                </a:solidFill>
              </a:rPr>
              <a:t>El </a:t>
            </a:r>
            <a:r>
              <a:rPr lang="es-MX" altLang="en-US" sz="2800" b="1" dirty="0">
                <a:solidFill>
                  <a:srgbClr val="37464B"/>
                </a:solidFill>
              </a:rPr>
              <a:t>derecho a </a:t>
            </a:r>
            <a:r>
              <a:rPr lang="es-MX" altLang="en-US" sz="2800" b="1" dirty="0" smtClean="0">
                <a:solidFill>
                  <a:srgbClr val="37464B"/>
                </a:solidFill>
              </a:rPr>
              <a:t>saber</a:t>
            </a:r>
            <a:r>
              <a:rPr lang="en-US" altLang="en-US" sz="2800" dirty="0">
                <a:solidFill>
                  <a:srgbClr val="37464B"/>
                </a:solidFill>
              </a:rPr>
              <a:t> </a:t>
            </a:r>
            <a:r>
              <a:rPr lang="en-US" altLang="en-US" sz="2800" dirty="0" smtClean="0">
                <a:solidFill>
                  <a:srgbClr val="37464B"/>
                </a:solidFill>
              </a:rPr>
              <a:t>(</a:t>
            </a:r>
            <a:r>
              <a:rPr lang="en-US" altLang="en-US" sz="2800" dirty="0" err="1" smtClean="0">
                <a:solidFill>
                  <a:srgbClr val="37464B"/>
                </a:solidFill>
              </a:rPr>
              <a:t>más</a:t>
            </a:r>
            <a:r>
              <a:rPr lang="en-US" altLang="en-US" sz="2800" dirty="0" smtClean="0">
                <a:solidFill>
                  <a:srgbClr val="37464B"/>
                </a:solidFill>
              </a:rPr>
              <a:t> </a:t>
            </a:r>
            <a:r>
              <a:rPr lang="en-US" altLang="en-US" sz="2800" dirty="0" err="1">
                <a:solidFill>
                  <a:srgbClr val="37464B"/>
                </a:solidFill>
              </a:rPr>
              <a:t>allá</a:t>
            </a:r>
            <a:r>
              <a:rPr lang="en-US" altLang="en-US" sz="2800" dirty="0">
                <a:solidFill>
                  <a:srgbClr val="37464B"/>
                </a:solidFill>
              </a:rPr>
              <a:t> </a:t>
            </a:r>
            <a:r>
              <a:rPr lang="en-US" altLang="en-US" sz="2800" dirty="0" smtClean="0">
                <a:solidFill>
                  <a:srgbClr val="37464B"/>
                </a:solidFill>
              </a:rPr>
              <a:t>de </a:t>
            </a:r>
            <a:r>
              <a:rPr lang="en-US" altLang="en-US" sz="2800" dirty="0" err="1" smtClean="0">
                <a:solidFill>
                  <a:srgbClr val="37464B"/>
                </a:solidFill>
              </a:rPr>
              <a:t>los</a:t>
            </a:r>
            <a:r>
              <a:rPr lang="en-US" altLang="en-US" sz="2800" dirty="0" smtClean="0">
                <a:solidFill>
                  <a:srgbClr val="37464B"/>
                </a:solidFill>
              </a:rPr>
              <a:t> </a:t>
            </a:r>
            <a:r>
              <a:rPr lang="en-US" altLang="en-US" sz="2800" dirty="0" err="1" smtClean="0">
                <a:solidFill>
                  <a:srgbClr val="37464B"/>
                </a:solidFill>
              </a:rPr>
              <a:t>datos</a:t>
            </a:r>
            <a:r>
              <a:rPr lang="en-US" altLang="en-US" sz="2800" dirty="0" smtClean="0">
                <a:solidFill>
                  <a:srgbClr val="37464B"/>
                </a:solidFill>
              </a:rPr>
              <a:t> </a:t>
            </a:r>
            <a:r>
              <a:rPr lang="en-US" altLang="en-US" sz="2800" dirty="0" err="1" smtClean="0">
                <a:solidFill>
                  <a:srgbClr val="37464B"/>
                </a:solidFill>
              </a:rPr>
              <a:t>oficiales</a:t>
            </a:r>
            <a:r>
              <a:rPr lang="en-US" altLang="en-US" sz="2800" dirty="0" smtClean="0">
                <a:solidFill>
                  <a:srgbClr val="37464B"/>
                </a:solidFill>
              </a:rPr>
              <a:t> </a:t>
            </a:r>
            <a:r>
              <a:rPr lang="en-US" altLang="en-US" sz="2800" dirty="0" err="1" smtClean="0">
                <a:solidFill>
                  <a:srgbClr val="37464B"/>
                </a:solidFill>
              </a:rPr>
              <a:t>existentes</a:t>
            </a:r>
            <a:r>
              <a:rPr lang="en-US" altLang="en-US" sz="2800" dirty="0" smtClean="0">
                <a:solidFill>
                  <a:srgbClr val="37464B"/>
                </a:solidFill>
              </a:rPr>
              <a:t>)</a:t>
            </a:r>
            <a:endParaRPr lang="en-US" altLang="en-US" sz="2800" dirty="0">
              <a:solidFill>
                <a:srgbClr val="3746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01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-228600"/>
            <a:ext cx="12161837" cy="70866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11952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s-MX" altLang="en-US" sz="3500" b="1">
                <a:solidFill>
                  <a:srgbClr val="016D9E"/>
                </a:solidFill>
                <a:cs typeface="Leelawadee" panose="020B0502040204020203" pitchFamily="34" charset="-34"/>
              </a:rPr>
              <a:t>La calidad de la transparencia</a:t>
            </a:r>
            <a:endParaRPr lang="en-US" altLang="en-US" sz="35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 smtClean="0">
                <a:solidFill>
                  <a:schemeClr val="bg1"/>
                </a:solidFill>
              </a:rPr>
              <a:t>March 16, 2017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213518" y="2286000"/>
            <a:ext cx="11948319" cy="357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s-MX" altLang="en-US" sz="2800" b="1" dirty="0"/>
              <a:t>Opaca: </a:t>
            </a:r>
            <a:r>
              <a:rPr lang="es-MX" altLang="en-US" sz="2800" dirty="0"/>
              <a:t>datos públicos que carecen de confiabilidad, accesibilidad o </a:t>
            </a:r>
            <a:r>
              <a:rPr lang="es-MX" altLang="en-US" sz="2800" dirty="0" smtClean="0"/>
              <a:t>relevancia (p.ej., padrones de la </a:t>
            </a:r>
            <a:r>
              <a:rPr lang="es-MX" altLang="en-US" sz="2800" dirty="0" err="1" smtClean="0"/>
              <a:t>Sagarpa</a:t>
            </a:r>
            <a:r>
              <a:rPr lang="es-MX" altLang="en-US" sz="2800" dirty="0" smtClean="0"/>
              <a:t>)</a:t>
            </a:r>
            <a:endParaRPr lang="es-MX" altLang="en-US" sz="2800" dirty="0"/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s-MX" altLang="en-US" sz="2800" b="1" dirty="0" smtClean="0"/>
              <a:t>Clara</a:t>
            </a:r>
            <a:r>
              <a:rPr lang="es-MX" altLang="en-US" sz="2800" b="1" dirty="0"/>
              <a:t>: </a:t>
            </a:r>
            <a:r>
              <a:rPr lang="es-MX" altLang="en-US" sz="2800" dirty="0"/>
              <a:t>accesible, confiable, mostrando qué decisiones se tomaron y quién obtuvo qué 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s-MX" altLang="en-US" sz="2800" b="1" dirty="0"/>
              <a:t>I</a:t>
            </a:r>
            <a:r>
              <a:rPr lang="es-MX" altLang="en-US" sz="2800" b="1" dirty="0" smtClean="0"/>
              <a:t>mplicación</a:t>
            </a:r>
            <a:r>
              <a:rPr lang="es-MX" altLang="en-US" sz="2800" b="1" dirty="0"/>
              <a:t>: hay que estar alertas al </a:t>
            </a:r>
            <a:r>
              <a:rPr lang="es-MX" altLang="en-US" sz="2800" b="1" i="1" dirty="0"/>
              <a:t>open </a:t>
            </a:r>
            <a:r>
              <a:rPr lang="es-MX" altLang="en-US" sz="2800" b="1" i="1" dirty="0" err="1"/>
              <a:t>washing</a:t>
            </a:r>
            <a:r>
              <a:rPr lang="es-MX" altLang="en-US" sz="2800" b="1" i="1" dirty="0"/>
              <a:t> </a:t>
            </a:r>
            <a:r>
              <a:rPr lang="es-MX" altLang="en-US" sz="2800" dirty="0" smtClean="0"/>
              <a:t>(</a:t>
            </a:r>
            <a:r>
              <a:rPr lang="es-MX" altLang="en-US" sz="2800" dirty="0"/>
              <a:t>apertura </a:t>
            </a:r>
            <a:r>
              <a:rPr lang="es-MX" altLang="en-US" sz="2800" dirty="0" smtClean="0"/>
              <a:t>aparente - </a:t>
            </a:r>
            <a:r>
              <a:rPr lang="es-MX" altLang="en-US" sz="2800" dirty="0"/>
              <a:t>un nuevo término que se refiere a la divulgación pública de información </a:t>
            </a:r>
            <a:r>
              <a:rPr lang="es-MX" altLang="en-US" sz="2800" dirty="0" smtClean="0"/>
              <a:t>opaca, desvinculada con la </a:t>
            </a:r>
            <a:r>
              <a:rPr lang="es-MX" altLang="en-US" sz="2800" dirty="0" err="1" smtClean="0"/>
              <a:t>RdeC</a:t>
            </a:r>
            <a:r>
              <a:rPr lang="es-MX" altLang="en-US" sz="2800" dirty="0" smtClean="0"/>
              <a:t>)</a:t>
            </a:r>
            <a:endParaRPr lang="es-MX" altLang="en-US" sz="2800" dirty="0"/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sz="2800" dirty="0">
              <a:solidFill>
                <a:srgbClr val="3746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33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-228600"/>
            <a:ext cx="12161838" cy="70866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-22860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152400"/>
            <a:ext cx="10119520" cy="990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5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2</a:t>
            </a:r>
            <a:r>
              <a:rPr lang="en-US" altLang="en-US" sz="3500" b="1" smtClean="0">
                <a:solidFill>
                  <a:srgbClr val="016D9E"/>
                </a:solidFill>
                <a:cs typeface="Leelawadee" panose="020B0502040204020203" pitchFamily="34" charset="-34"/>
              </a:rPr>
              <a:t>) </a:t>
            </a:r>
            <a:r>
              <a:rPr lang="es-MX" altLang="en-US" sz="2800" b="1">
                <a:solidFill>
                  <a:srgbClr val="016D9E"/>
                </a:solidFill>
                <a:cs typeface="Leelawadee" panose="020B0502040204020203" pitchFamily="34" charset="-34"/>
              </a:rPr>
              <a:t>Dos dimensiones distintas de la rendición de cuentas</a:t>
            </a:r>
            <a:endParaRPr lang="en-US" altLang="en-US" sz="28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285480"/>
            <a:ext cx="1066800" cy="40032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 smtClean="0">
                <a:solidFill>
                  <a:schemeClr val="bg1"/>
                </a:solidFill>
              </a:rPr>
              <a:t>March 16, 2017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213518" y="1524000"/>
            <a:ext cx="11811001" cy="396724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s-MX" altLang="en-US" sz="2800" b="1" dirty="0" smtClean="0"/>
              <a:t>“¿</a:t>
            </a:r>
            <a:r>
              <a:rPr lang="es-MX" altLang="en-US" sz="2800" b="1" dirty="0"/>
              <a:t>Qué </a:t>
            </a:r>
            <a:r>
              <a:rPr lang="es-MX" altLang="en-US" sz="2800" b="1" dirty="0" smtClean="0"/>
              <a:t>cuenta” </a:t>
            </a:r>
            <a:r>
              <a:rPr lang="es-MX" altLang="en-US" sz="2800" b="1" dirty="0"/>
              <a:t>como rendición de cuentas?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s-MX" altLang="en-US" sz="2800" b="1" dirty="0" smtClean="0"/>
              <a:t>“</a:t>
            </a:r>
            <a:r>
              <a:rPr lang="es-MX" altLang="en-US" sz="2800" b="1" dirty="0" err="1"/>
              <a:t>Respondabilidad</a:t>
            </a:r>
            <a:r>
              <a:rPr lang="es-MX" altLang="en-US" sz="2800" b="1" dirty="0" smtClean="0"/>
              <a:t>” </a:t>
            </a:r>
            <a:r>
              <a:rPr lang="es-MX" altLang="en-US" sz="2800" dirty="0" smtClean="0"/>
              <a:t>(</a:t>
            </a:r>
            <a:r>
              <a:rPr lang="es-MX" altLang="en-US" sz="2800" dirty="0" err="1" smtClean="0"/>
              <a:t>answerability</a:t>
            </a:r>
            <a:r>
              <a:rPr lang="es-MX" altLang="en-US" sz="2800" dirty="0" smtClean="0"/>
              <a:t>): </a:t>
            </a:r>
            <a:r>
              <a:rPr lang="es-MX" altLang="en-US" sz="2800" dirty="0"/>
              <a:t>las autoridades deben explicar sus acciones al público y/o a las instituciones de pesos y contrapesos </a:t>
            </a:r>
            <a:r>
              <a:rPr lang="es-MX" altLang="en-US" sz="2800" dirty="0" smtClean="0"/>
              <a:t>(</a:t>
            </a:r>
            <a:r>
              <a:rPr lang="es-MX" altLang="en-US" sz="2800" dirty="0" err="1" smtClean="0"/>
              <a:t>Schedler</a:t>
            </a:r>
            <a:r>
              <a:rPr lang="es-MX" altLang="en-US" sz="2800" dirty="0" smtClean="0"/>
              <a:t>, </a:t>
            </a:r>
            <a:r>
              <a:rPr lang="es-MX" altLang="en-US" sz="2800" dirty="0" err="1" smtClean="0"/>
              <a:t>e.g</a:t>
            </a:r>
            <a:r>
              <a:rPr lang="es-MX" altLang="en-US" sz="2800" dirty="0"/>
              <a:t>. la rama legislativa, las dependencias de auditorías, </a:t>
            </a:r>
            <a:r>
              <a:rPr lang="es-MX" altLang="en-US" sz="2800" dirty="0" err="1"/>
              <a:t>ombuds</a:t>
            </a:r>
            <a:r>
              <a:rPr lang="es-MX" altLang="en-US" sz="2800" dirty="0"/>
              <a:t>, comisiones de derechos humanos)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s-MX" altLang="en-US" sz="2800" b="1" dirty="0" smtClean="0"/>
              <a:t>Sanciones</a:t>
            </a:r>
            <a:r>
              <a:rPr lang="es-MX" altLang="en-US" sz="2800" dirty="0" smtClean="0"/>
              <a:t> (</a:t>
            </a:r>
            <a:r>
              <a:rPr lang="es-MX" altLang="en-US" sz="2800" dirty="0" err="1" smtClean="0"/>
              <a:t>enforcement</a:t>
            </a:r>
            <a:r>
              <a:rPr lang="es-MX" altLang="en-US" sz="2800" dirty="0" smtClean="0"/>
              <a:t>): </a:t>
            </a:r>
            <a:r>
              <a:rPr lang="es-MX" altLang="en-US" sz="2800" dirty="0"/>
              <a:t>consecuencias específicas para individuos específicos por transgresiones o fallas </a:t>
            </a:r>
            <a:r>
              <a:rPr lang="es-MX" altLang="en-US" sz="2800" dirty="0" smtClean="0"/>
              <a:t>específicas (</a:t>
            </a:r>
            <a:r>
              <a:rPr lang="es-MX" altLang="en-US" sz="2800" dirty="0" err="1" smtClean="0"/>
              <a:t>p.ej</a:t>
            </a:r>
            <a:r>
              <a:rPr lang="es-MX" altLang="en-US" sz="2800" dirty="0" smtClean="0"/>
              <a:t>, PROFEPA)</a:t>
            </a:r>
            <a:endParaRPr lang="es-MX" altLang="en-US" sz="2800" dirty="0"/>
          </a:p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s-MX" altLang="en-US" sz="2800" b="1" dirty="0" smtClean="0"/>
              <a:t>Desafío </a:t>
            </a:r>
            <a:r>
              <a:rPr lang="es-MX" altLang="en-US" sz="2800" b="1" dirty="0"/>
              <a:t>clave </a:t>
            </a:r>
            <a:r>
              <a:rPr lang="es-MX" altLang="en-US" sz="2800" dirty="0"/>
              <a:t>para identificar responsabilidades- “el problema de las muchas manos</a:t>
            </a:r>
            <a:r>
              <a:rPr lang="es-MX" altLang="en-US" sz="2800" dirty="0" smtClean="0"/>
              <a:t>” (Thompson)</a:t>
            </a:r>
            <a:endParaRPr lang="es-MX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5281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endParaRPr lang="en-US" sz="2800" b="1" kern="0" dirty="0">
              <a:solidFill>
                <a:srgbClr val="004C52"/>
              </a:solidFill>
              <a:latin typeface="Candara" panose="020E0502030303020204" pitchFamily="34" charset="0"/>
              <a:ea typeface="Karla"/>
              <a:sym typeface="Karla"/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-2" y="0"/>
            <a:ext cx="12126067" cy="12461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57672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200" b="1">
                <a:solidFill>
                  <a:srgbClr val="016D9E"/>
                </a:solidFill>
                <a:cs typeface="Leelawadee" panose="020B0502040204020203" pitchFamily="34" charset="-34"/>
              </a:rPr>
              <a:t>3) RdeC</a:t>
            </a:r>
            <a:r>
              <a:rPr lang="en-US" altLang="en-US" sz="3200" b="1" smtClean="0">
                <a:solidFill>
                  <a:srgbClr val="016D9E"/>
                </a:solidFill>
                <a:cs typeface="Leelawadee" panose="020B0502040204020203" pitchFamily="34" charset="-34"/>
              </a:rPr>
              <a:t>: su “direccionalidad” importa</a:t>
            </a:r>
            <a:endParaRPr lang="en-US" altLang="en-US" sz="28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 smtClean="0">
                <a:solidFill>
                  <a:schemeClr val="bg1"/>
                </a:solidFill>
              </a:rPr>
              <a:t>March 16, 2017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289719" y="1600200"/>
            <a:ext cx="11658600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</a:pPr>
            <a:r>
              <a:rPr lang="en-US" b="1" kern="0">
                <a:latin typeface="+mn-lt"/>
                <a:ea typeface="Karla"/>
                <a:sym typeface="Karla"/>
              </a:rPr>
              <a:t>¿Quién responsabiliza </a:t>
            </a:r>
            <a:r>
              <a:rPr lang="en-US" b="1" kern="0" smtClean="0">
                <a:latin typeface="+mn-lt"/>
                <a:ea typeface="Karla"/>
                <a:sym typeface="Karla"/>
              </a:rPr>
              <a:t>a quién?</a:t>
            </a:r>
            <a:endParaRPr lang="en-US" b="1" kern="0">
              <a:latin typeface="+mn-lt"/>
              <a:ea typeface="Karla"/>
              <a:sym typeface="Karla"/>
            </a:endParaRPr>
          </a:p>
          <a:p>
            <a:pPr marL="3429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endParaRPr lang="en-US" b="1" kern="0" smtClean="0">
              <a:latin typeface="+mn-lt"/>
              <a:ea typeface="Karla"/>
              <a:sym typeface="Karla"/>
            </a:endParaRPr>
          </a:p>
          <a:p>
            <a:pPr marL="3429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b="1" kern="0" smtClean="0">
                <a:latin typeface="+mn-lt"/>
                <a:ea typeface="Karla"/>
                <a:sym typeface="Karla"/>
              </a:rPr>
              <a:t>RdeC </a:t>
            </a:r>
            <a:r>
              <a:rPr lang="en-US" b="1" i="1" kern="0" smtClean="0">
                <a:latin typeface="+mn-lt"/>
                <a:ea typeface="Karla"/>
                <a:sym typeface="Karla"/>
              </a:rPr>
              <a:t>hacia arriba </a:t>
            </a:r>
            <a:r>
              <a:rPr lang="en-US" b="1" kern="0" smtClean="0">
                <a:latin typeface="+mn-lt"/>
                <a:ea typeface="Karla"/>
                <a:sym typeface="Karla"/>
              </a:rPr>
              <a:t>&gt; </a:t>
            </a:r>
            <a:r>
              <a:rPr lang="en-US" b="1" kern="0">
                <a:latin typeface="+mn-lt"/>
                <a:ea typeface="Karla"/>
                <a:sym typeface="Karla"/>
              </a:rPr>
              <a:t>de </a:t>
            </a:r>
            <a:r>
              <a:rPr lang="en-US" b="1" kern="0" smtClean="0">
                <a:latin typeface="+mn-lt"/>
                <a:ea typeface="Karla"/>
                <a:sym typeface="Karla"/>
              </a:rPr>
              <a:t>servidorxs públicxs </a:t>
            </a:r>
            <a:r>
              <a:rPr lang="en-US" b="1" kern="0">
                <a:latin typeface="+mn-lt"/>
                <a:ea typeface="Karla"/>
                <a:sym typeface="Karla"/>
              </a:rPr>
              <a:t>hacia gerentes hacia </a:t>
            </a:r>
            <a:r>
              <a:rPr lang="en-US" b="1" kern="0" smtClean="0">
                <a:latin typeface="+mn-lt"/>
                <a:ea typeface="Karla"/>
                <a:sym typeface="Karla"/>
              </a:rPr>
              <a:t>lxs </a:t>
            </a:r>
            <a:r>
              <a:rPr lang="en-US" b="1" i="1" kern="0" smtClean="0">
                <a:latin typeface="+mn-lt"/>
                <a:ea typeface="Karla"/>
                <a:sym typeface="Karla"/>
              </a:rPr>
              <a:t>policymakers</a:t>
            </a:r>
            <a:endParaRPr lang="en-US" i="1" kern="0" dirty="0" smtClean="0">
              <a:latin typeface="+mn-lt"/>
              <a:ea typeface="Karla"/>
              <a:sym typeface="Karla"/>
            </a:endParaRPr>
          </a:p>
          <a:p>
            <a:pPr marL="3429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endParaRPr lang="en-US" kern="0" dirty="0">
              <a:latin typeface="+mn-lt"/>
              <a:ea typeface="Karla"/>
              <a:sym typeface="Karla"/>
            </a:endParaRPr>
          </a:p>
          <a:p>
            <a:pPr marL="3429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b="1" kern="0">
                <a:latin typeface="+mn-lt"/>
                <a:ea typeface="Karla"/>
                <a:sym typeface="Karla"/>
              </a:rPr>
              <a:t>RdeC </a:t>
            </a:r>
            <a:r>
              <a:rPr lang="en-US" b="1" i="1" kern="0">
                <a:latin typeface="+mn-lt"/>
                <a:ea typeface="Karla"/>
                <a:sym typeface="Karla"/>
              </a:rPr>
              <a:t>hacia abajo </a:t>
            </a:r>
            <a:r>
              <a:rPr lang="en-US" b="1" kern="0">
                <a:latin typeface="+mn-lt"/>
                <a:ea typeface="Karla"/>
                <a:sym typeface="Karla"/>
              </a:rPr>
              <a:t>&gt; de </a:t>
            </a:r>
            <a:r>
              <a:rPr lang="en-US" b="1" kern="0" smtClean="0">
                <a:latin typeface="+mn-lt"/>
                <a:ea typeface="Karla"/>
                <a:sym typeface="Karla"/>
              </a:rPr>
              <a:t>políticxs </a:t>
            </a:r>
            <a:r>
              <a:rPr lang="en-US" b="1" kern="0">
                <a:latin typeface="+mn-lt"/>
                <a:ea typeface="Karla"/>
                <a:sym typeface="Karla"/>
              </a:rPr>
              <a:t>y </a:t>
            </a:r>
            <a:r>
              <a:rPr lang="en-US" b="1" kern="0" smtClean="0">
                <a:latin typeface="+mn-lt"/>
                <a:ea typeface="Karla"/>
                <a:sym typeface="Karla"/>
              </a:rPr>
              <a:t>funcionarixs </a:t>
            </a:r>
            <a:r>
              <a:rPr lang="en-US" b="1" kern="0">
                <a:latin typeface="+mn-lt"/>
                <a:ea typeface="Karla"/>
                <a:sym typeface="Karla"/>
              </a:rPr>
              <a:t>hacia </a:t>
            </a:r>
            <a:r>
              <a:rPr lang="en-US" b="1" kern="0" smtClean="0">
                <a:latin typeface="+mn-lt"/>
                <a:ea typeface="Karla"/>
                <a:sym typeface="Karla"/>
              </a:rPr>
              <a:t>la ciudadanía</a:t>
            </a:r>
            <a:endParaRPr lang="en-US" kern="0" dirty="0" smtClean="0">
              <a:latin typeface="+mn-lt"/>
              <a:ea typeface="Karla"/>
              <a:sym typeface="Karla"/>
            </a:endParaRPr>
          </a:p>
          <a:p>
            <a:pPr marL="3429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endParaRPr lang="en-US" kern="0" dirty="0">
              <a:latin typeface="+mn-lt"/>
              <a:ea typeface="Karla"/>
              <a:sym typeface="Karla"/>
            </a:endParaRPr>
          </a:p>
          <a:p>
            <a:pPr marL="3429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b="1" kern="0" smtClean="0">
                <a:latin typeface="+mn-lt"/>
                <a:ea typeface="Karla"/>
                <a:sym typeface="Karla"/>
              </a:rPr>
              <a:t>RdeC </a:t>
            </a:r>
            <a:r>
              <a:rPr lang="en-US" b="1" i="1" kern="0" smtClean="0">
                <a:latin typeface="+mn-lt"/>
                <a:ea typeface="Karla"/>
                <a:sym typeface="Karla"/>
              </a:rPr>
              <a:t>horizontal</a:t>
            </a:r>
            <a:r>
              <a:rPr lang="en-US" b="1" kern="0" smtClean="0">
                <a:latin typeface="+mn-lt"/>
                <a:ea typeface="Karla"/>
                <a:sym typeface="Karla"/>
              </a:rPr>
              <a:t> &gt; pesos y contrapesos, agencias fiscalizadoras</a:t>
            </a:r>
          </a:p>
          <a:p>
            <a:pPr marL="3429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endParaRPr lang="en-US" b="1" kern="0">
              <a:latin typeface="+mn-lt"/>
              <a:ea typeface="Karla"/>
              <a:sym typeface="Karla"/>
            </a:endParaRPr>
          </a:p>
          <a:p>
            <a:pPr marL="3429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b="1" kern="0" smtClean="0">
                <a:latin typeface="+mn-lt"/>
                <a:ea typeface="Karla"/>
                <a:sym typeface="Karla"/>
              </a:rPr>
              <a:t>RdeC </a:t>
            </a:r>
            <a:r>
              <a:rPr lang="en-US" b="1" i="1" kern="0" smtClean="0">
                <a:latin typeface="+mn-lt"/>
                <a:ea typeface="Karla"/>
                <a:sym typeface="Karla"/>
              </a:rPr>
              <a:t>diagonal</a:t>
            </a:r>
            <a:r>
              <a:rPr lang="en-US" b="1" kern="0" smtClean="0">
                <a:latin typeface="+mn-lt"/>
                <a:ea typeface="Karla"/>
                <a:sym typeface="Karla"/>
              </a:rPr>
              <a:t> &gt; espacios compartidos (estado-sociedad, p.ej. Consejos de Cuenca)</a:t>
            </a:r>
            <a:endParaRPr lang="en" b="1" kern="0" dirty="0">
              <a:latin typeface="Karla"/>
              <a:ea typeface="Karla"/>
              <a:sym typeface="Karla"/>
            </a:endParaRPr>
          </a:p>
        </p:txBody>
      </p:sp>
    </p:spTree>
    <p:extLst>
      <p:ext uri="{BB962C8B-B14F-4D97-AF65-F5344CB8AC3E}">
        <p14:creationId xmlns:p14="http://schemas.microsoft.com/office/powerpoint/2010/main" val="16587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11952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500" b="1">
                <a:solidFill>
                  <a:srgbClr val="016D9E"/>
                </a:solidFill>
                <a:cs typeface="Leelawadee" panose="020B0502040204020203" pitchFamily="34" charset="-34"/>
              </a:rPr>
              <a:t>Diferentes </a:t>
            </a:r>
            <a:r>
              <a:rPr lang="en-US" altLang="en-US" sz="3500" b="1" smtClean="0">
                <a:solidFill>
                  <a:srgbClr val="016D9E"/>
                </a:solidFill>
                <a:cs typeface="Leelawadee" panose="020B0502040204020203" pitchFamily="34" charset="-34"/>
              </a:rPr>
              <a:t>ámbitos de la RdeC </a:t>
            </a:r>
            <a:endParaRPr lang="en-US" altLang="en-US" sz="35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 smtClean="0">
                <a:solidFill>
                  <a:schemeClr val="bg1"/>
                </a:solidFill>
              </a:rPr>
              <a:t>March 16, 2017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274438" y="1981200"/>
            <a:ext cx="11734801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_tradnl" sz="2000" b="1" dirty="0" err="1" smtClean="0"/>
              <a:t>RdeC</a:t>
            </a:r>
            <a:r>
              <a:rPr lang="es-ES_tradnl" sz="2000" b="1" dirty="0" smtClean="0"/>
              <a:t> política</a:t>
            </a:r>
            <a:r>
              <a:rPr lang="es-ES_tradnl" sz="2000" b="1" dirty="0"/>
              <a:t>:</a:t>
            </a:r>
            <a:r>
              <a:rPr lang="es-ES_tradnl" sz="2000" dirty="0"/>
              <a:t> </a:t>
            </a:r>
            <a:r>
              <a:rPr lang="es-ES_tradnl" sz="2000" dirty="0" smtClean="0"/>
              <a:t>De </a:t>
            </a:r>
            <a:r>
              <a:rPr lang="es-ES_tradnl" sz="2000" dirty="0"/>
              <a:t>los </a:t>
            </a:r>
            <a:r>
              <a:rPr lang="es-ES_tradnl" sz="2000" dirty="0" smtClean="0"/>
              <a:t>altos mandos gubernamentales a </a:t>
            </a:r>
            <a:r>
              <a:rPr lang="es-ES_tradnl" sz="2000" dirty="0"/>
              <a:t>la ciudadanía (o a instituciones de pesos y contrapesos</a:t>
            </a:r>
            <a:r>
              <a:rPr lang="es-ES_tradnl" sz="2000" dirty="0" smtClean="0"/>
              <a:t>) [hacia abajo]</a:t>
            </a:r>
            <a:endParaRPr lang="es-MX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s-ES_tradnl" sz="2000" b="1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_tradnl" sz="2000" b="1" dirty="0" err="1" smtClean="0"/>
              <a:t>RdeC</a:t>
            </a:r>
            <a:r>
              <a:rPr lang="es-ES_tradnl" sz="2000" b="1" dirty="0" smtClean="0"/>
              <a:t> </a:t>
            </a:r>
            <a:r>
              <a:rPr lang="es-ES_tradnl" sz="2000" b="1" dirty="0"/>
              <a:t>administrativa: </a:t>
            </a:r>
            <a:r>
              <a:rPr lang="es-ES_tradnl" sz="2000" dirty="0"/>
              <a:t>D</a:t>
            </a:r>
            <a:r>
              <a:rPr lang="es-ES_tradnl" sz="2000" dirty="0" smtClean="0"/>
              <a:t>e </a:t>
            </a:r>
            <a:r>
              <a:rPr lang="es-ES_tradnl" sz="2000" dirty="0" err="1" smtClean="0"/>
              <a:t>lxs</a:t>
            </a:r>
            <a:r>
              <a:rPr lang="es-ES_tradnl" sz="2000" dirty="0" smtClean="0"/>
              <a:t> </a:t>
            </a:r>
            <a:r>
              <a:rPr lang="es-ES_tradnl" sz="2000" dirty="0" err="1" smtClean="0"/>
              <a:t>funcionarixs</a:t>
            </a:r>
            <a:r>
              <a:rPr lang="es-ES_tradnl" sz="2000" dirty="0" smtClean="0"/>
              <a:t> a sus gerentes </a:t>
            </a:r>
            <a:r>
              <a:rPr lang="es-ES_tradnl" sz="2000" dirty="0"/>
              <a:t>en una </a:t>
            </a:r>
            <a:r>
              <a:rPr lang="es-ES_tradnl" sz="2000" dirty="0" smtClean="0"/>
              <a:t>burocracia [hacia arriba]</a:t>
            </a:r>
            <a:endParaRPr lang="es-MX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s-MX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_tradnl" sz="2000" b="1" dirty="0" err="1" smtClean="0"/>
              <a:t>RdeC</a:t>
            </a:r>
            <a:r>
              <a:rPr lang="es-ES_tradnl" sz="2000" b="1" dirty="0" smtClean="0"/>
              <a:t> social: </a:t>
            </a:r>
            <a:r>
              <a:rPr lang="es-ES_tradnl" sz="2000" dirty="0"/>
              <a:t>T</a:t>
            </a:r>
            <a:r>
              <a:rPr lang="es-ES_tradnl" sz="2000" dirty="0" smtClean="0"/>
              <a:t>érmino </a:t>
            </a:r>
            <a:r>
              <a:rPr lang="es-ES_tradnl" sz="2000" dirty="0"/>
              <a:t>paraguas para la voz y acción ciudadana (auditoría </a:t>
            </a:r>
            <a:r>
              <a:rPr lang="es-ES_tradnl" sz="2000" dirty="0" smtClean="0"/>
              <a:t>social) [hacia abajo y diagonal]</a:t>
            </a:r>
            <a:endParaRPr lang="es-MX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s-MX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_tradnl" sz="2000" b="1" dirty="0" err="1" smtClean="0"/>
              <a:t>RdeC</a:t>
            </a:r>
            <a:r>
              <a:rPr lang="es-ES_tradnl" sz="2000" b="1" dirty="0" smtClean="0"/>
              <a:t> legal: </a:t>
            </a:r>
            <a:r>
              <a:rPr lang="es-MX" sz="2000" dirty="0"/>
              <a:t>La </a:t>
            </a:r>
            <a:r>
              <a:rPr lang="es-MX" sz="2000" dirty="0" smtClean="0"/>
              <a:t>aplicación </a:t>
            </a:r>
            <a:r>
              <a:rPr lang="es-MX" sz="2000" dirty="0"/>
              <a:t>de la </a:t>
            </a:r>
            <a:r>
              <a:rPr lang="es-MX" sz="2000" dirty="0" smtClean="0"/>
              <a:t>justicia, </a:t>
            </a:r>
            <a:r>
              <a:rPr lang="es-ES_tradnl" sz="2000" dirty="0" smtClean="0"/>
              <a:t>acciones </a:t>
            </a:r>
            <a:r>
              <a:rPr lang="es-ES_tradnl" sz="2000" dirty="0"/>
              <a:t>de </a:t>
            </a:r>
            <a:r>
              <a:rPr lang="es-ES_tradnl" sz="2000" dirty="0" smtClean="0"/>
              <a:t>enjuiciamiento [hacia arriba]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s-ES_tradnl" sz="2000" b="1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_tradnl" sz="2000" b="1" dirty="0" err="1" smtClean="0"/>
              <a:t>RdeC</a:t>
            </a:r>
            <a:r>
              <a:rPr lang="es-ES_tradnl" sz="2000" b="1" dirty="0" smtClean="0"/>
              <a:t> </a:t>
            </a:r>
            <a:r>
              <a:rPr lang="es-ES_tradnl" sz="2000" b="1" dirty="0"/>
              <a:t>informal</a:t>
            </a:r>
            <a:r>
              <a:rPr lang="es-ES_tradnl" sz="2000" dirty="0"/>
              <a:t>: </a:t>
            </a:r>
            <a:r>
              <a:rPr lang="es-ES_tradnl" sz="2000" dirty="0" smtClean="0"/>
              <a:t>Cambios </a:t>
            </a:r>
            <a:r>
              <a:rPr lang="es-ES_tradnl" sz="2000" dirty="0"/>
              <a:t>culturales y estigmatización del abuso</a:t>
            </a:r>
            <a:endParaRPr lang="es-MX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s-MX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_tradnl" sz="2000" b="1" dirty="0" err="1" smtClean="0"/>
              <a:t>RdeC</a:t>
            </a:r>
            <a:r>
              <a:rPr lang="es-ES_tradnl" sz="2000" b="1" dirty="0" smtClean="0"/>
              <a:t> </a:t>
            </a:r>
            <a:r>
              <a:rPr lang="es-ES_tradnl" sz="2000" b="1" dirty="0"/>
              <a:t>intergeneracional</a:t>
            </a:r>
            <a:r>
              <a:rPr lang="es-ES_tradnl" sz="2000" dirty="0"/>
              <a:t>: </a:t>
            </a:r>
            <a:r>
              <a:rPr lang="es-ES_tradnl" sz="2000" dirty="0" smtClean="0"/>
              <a:t>De </a:t>
            </a:r>
            <a:r>
              <a:rPr lang="es-ES_tradnl" sz="2000" dirty="0"/>
              <a:t>aquellos tomando decisiones hoy a las futuras generaciones 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11465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-152400"/>
            <a:ext cx="12116197" cy="70104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-152400"/>
            <a:ext cx="12161838" cy="1524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88152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2800" b="1" dirty="0">
                <a:solidFill>
                  <a:srgbClr val="016D9E"/>
                </a:solidFill>
                <a:cs typeface="Leelawadee" panose="020B0502040204020203" pitchFamily="34" charset="-34"/>
              </a:rPr>
              <a:t>4</a:t>
            </a:r>
            <a:r>
              <a:rPr lang="en-US" altLang="en-US" sz="2800" b="1" smtClean="0">
                <a:solidFill>
                  <a:srgbClr val="016D9E"/>
                </a:solidFill>
                <a:cs typeface="Leelawadee" panose="020B0502040204020203" pitchFamily="34" charset="-34"/>
              </a:rPr>
              <a:t>) </a:t>
            </a:r>
            <a:r>
              <a:rPr lang="en-US" altLang="en-US" sz="2800" b="1">
                <a:solidFill>
                  <a:srgbClr val="016D9E"/>
                </a:solidFill>
                <a:cs typeface="Leelawadee" panose="020B0502040204020203" pitchFamily="34" charset="-34"/>
              </a:rPr>
              <a:t>Desglosando iniciativas de RdC </a:t>
            </a:r>
            <a:r>
              <a:rPr lang="en-US" altLang="en-US" sz="2800" b="1" smtClean="0">
                <a:solidFill>
                  <a:srgbClr val="016D9E"/>
                </a:solidFill>
                <a:cs typeface="Leelawadee" panose="020B0502040204020203" pitchFamily="34" charset="-34"/>
              </a:rPr>
              <a:t>social</a:t>
            </a:r>
            <a:r>
              <a:rPr lang="en-US" altLang="en-US" sz="2800" b="1" i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/>
            </a:r>
            <a:br>
              <a:rPr lang="en-US" altLang="en-US" sz="2800" b="1" i="1" dirty="0" smtClean="0">
                <a:solidFill>
                  <a:srgbClr val="016D9E"/>
                </a:solidFill>
                <a:cs typeface="Leelawadee" panose="020B0502040204020203" pitchFamily="34" charset="-34"/>
              </a:rPr>
            </a:br>
            <a:endParaRPr lang="en-US" altLang="en-US" sz="2800" b="1" i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 smtClean="0">
                <a:solidFill>
                  <a:schemeClr val="bg1"/>
                </a:solidFill>
              </a:rPr>
              <a:t>March 16, 2017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37319" y="1458812"/>
            <a:ext cx="1120140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kern="0" dirty="0" smtClean="0">
                <a:latin typeface="+mn-lt"/>
                <a:ea typeface="Karla"/>
                <a:sym typeface="Karla"/>
              </a:rPr>
              <a:t>Este </a:t>
            </a:r>
            <a:r>
              <a:rPr lang="en-US" kern="0" dirty="0" err="1" smtClean="0">
                <a:latin typeface="+mn-lt"/>
                <a:ea typeface="Karla"/>
                <a:sym typeface="Karla"/>
              </a:rPr>
              <a:t>concepto</a:t>
            </a:r>
            <a:r>
              <a:rPr lang="en-US" kern="0" dirty="0" smtClean="0">
                <a:latin typeface="+mn-lt"/>
                <a:ea typeface="Karla"/>
                <a:sym typeface="Karla"/>
              </a:rPr>
              <a:t> </a:t>
            </a:r>
            <a:r>
              <a:rPr lang="en-US" kern="0" dirty="0" err="1" smtClean="0">
                <a:latin typeface="+mn-lt"/>
                <a:ea typeface="Karla"/>
                <a:sym typeface="Karla"/>
              </a:rPr>
              <a:t>paraguas</a:t>
            </a:r>
            <a:r>
              <a:rPr lang="en-US" kern="0" dirty="0" smtClean="0">
                <a:latin typeface="+mn-lt"/>
                <a:ea typeface="Karla"/>
                <a:sym typeface="Karla"/>
              </a:rPr>
              <a:t> </a:t>
            </a:r>
            <a:r>
              <a:rPr lang="en-US" kern="0" dirty="0" err="1" smtClean="0">
                <a:latin typeface="+mn-lt"/>
                <a:ea typeface="Karla"/>
                <a:sym typeface="Karla"/>
              </a:rPr>
              <a:t>abarca</a:t>
            </a:r>
            <a:r>
              <a:rPr lang="en-US" kern="0" dirty="0" smtClean="0">
                <a:latin typeface="+mn-lt"/>
                <a:ea typeface="Karla"/>
                <a:sym typeface="Karla"/>
              </a:rPr>
              <a:t>:</a:t>
            </a: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endParaRPr lang="en-US" kern="0" dirty="0" smtClean="0">
              <a:latin typeface="+mn-lt"/>
              <a:ea typeface="Karla"/>
              <a:sym typeface="Karla"/>
            </a:endParaRPr>
          </a:p>
          <a:p>
            <a:pPr marL="1028700" lvl="1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b="1" kern="0" dirty="0" err="1">
                <a:latin typeface="+mn-lt"/>
                <a:ea typeface="Karla"/>
                <a:sym typeface="Karla"/>
              </a:rPr>
              <a:t>Observatorios</a:t>
            </a:r>
            <a:r>
              <a:rPr lang="en-US" b="1" kern="0" dirty="0">
                <a:latin typeface="+mn-lt"/>
                <a:ea typeface="Karla"/>
                <a:sym typeface="Karla"/>
              </a:rPr>
              <a:t> </a:t>
            </a:r>
            <a:r>
              <a:rPr lang="en-US" b="1" kern="0" dirty="0" err="1">
                <a:latin typeface="+mn-lt"/>
                <a:ea typeface="Karla"/>
                <a:sym typeface="Karla"/>
              </a:rPr>
              <a:t>ciudadanos</a:t>
            </a:r>
            <a:r>
              <a:rPr lang="en-US" b="1" kern="0" dirty="0">
                <a:latin typeface="+mn-lt"/>
                <a:ea typeface="Karla"/>
                <a:sym typeface="Karla"/>
              </a:rPr>
              <a:t> para </a:t>
            </a:r>
            <a:r>
              <a:rPr lang="en-US" b="1" kern="0" dirty="0" err="1">
                <a:latin typeface="+mn-lt"/>
                <a:ea typeface="Karla"/>
                <a:sym typeface="Karla"/>
              </a:rPr>
              <a:t>fiscalizar</a:t>
            </a:r>
            <a:r>
              <a:rPr lang="en-US" b="1" kern="0" dirty="0">
                <a:latin typeface="+mn-lt"/>
                <a:ea typeface="Karla"/>
                <a:sym typeface="Karla"/>
              </a:rPr>
              <a:t> el </a:t>
            </a:r>
            <a:r>
              <a:rPr lang="en-US" b="1" kern="0" dirty="0" err="1" smtClean="0">
                <a:latin typeface="+mn-lt"/>
                <a:ea typeface="Karla"/>
                <a:sym typeface="Karla"/>
              </a:rPr>
              <a:t>desempeño</a:t>
            </a:r>
            <a:r>
              <a:rPr lang="en-US" b="1" kern="0" dirty="0" smtClean="0">
                <a:latin typeface="+mn-lt"/>
                <a:ea typeface="Karla"/>
                <a:sym typeface="Karla"/>
              </a:rPr>
              <a:t> </a:t>
            </a:r>
            <a:r>
              <a:rPr lang="en-US" kern="0" dirty="0" smtClean="0">
                <a:latin typeface="+mn-lt"/>
                <a:ea typeface="Karla"/>
                <a:sym typeface="Karla"/>
              </a:rPr>
              <a:t>(de </a:t>
            </a:r>
            <a:r>
              <a:rPr lang="en-US" kern="0" dirty="0" err="1">
                <a:latin typeface="+mn-lt"/>
                <a:ea typeface="Karla"/>
                <a:sym typeface="Karla"/>
              </a:rPr>
              <a:t>instituciones</a:t>
            </a:r>
            <a:r>
              <a:rPr lang="en-US" kern="0" dirty="0">
                <a:latin typeface="+mn-lt"/>
                <a:ea typeface="Karla"/>
                <a:sym typeface="Karla"/>
              </a:rPr>
              <a:t> </a:t>
            </a:r>
            <a:r>
              <a:rPr lang="en-US" kern="0" dirty="0" err="1" smtClean="0">
                <a:latin typeface="+mn-lt"/>
                <a:ea typeface="Karla"/>
                <a:sym typeface="Karla"/>
              </a:rPr>
              <a:t>públicas</a:t>
            </a:r>
            <a:r>
              <a:rPr lang="en-US" kern="0" dirty="0" smtClean="0">
                <a:latin typeface="+mn-lt"/>
                <a:ea typeface="Karla"/>
                <a:sym typeface="Karla"/>
              </a:rPr>
              <a:t> y </a:t>
            </a:r>
            <a:r>
              <a:rPr lang="en-US" kern="0" dirty="0" err="1">
                <a:latin typeface="+mn-lt"/>
                <a:ea typeface="Karla"/>
                <a:sym typeface="Karla"/>
              </a:rPr>
              <a:t>privadas</a:t>
            </a:r>
            <a:r>
              <a:rPr lang="en-US" kern="0" dirty="0">
                <a:latin typeface="+mn-lt"/>
                <a:ea typeface="Karla"/>
                <a:sym typeface="Karla"/>
              </a:rPr>
              <a:t>)</a:t>
            </a:r>
            <a:endParaRPr lang="en-US" kern="0" dirty="0" smtClean="0">
              <a:latin typeface="+mn-lt"/>
              <a:ea typeface="Karla"/>
              <a:sym typeface="Karla"/>
            </a:endParaRPr>
          </a:p>
          <a:p>
            <a:pPr marL="1028700" lvl="1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b="1" kern="0" dirty="0" err="1">
                <a:latin typeface="+mn-lt"/>
                <a:ea typeface="Karla"/>
                <a:sym typeface="Karla"/>
              </a:rPr>
              <a:t>Sistemas</a:t>
            </a:r>
            <a:r>
              <a:rPr lang="en-US" b="1" kern="0" dirty="0">
                <a:latin typeface="+mn-lt"/>
                <a:ea typeface="Karla"/>
                <a:sym typeface="Karla"/>
              </a:rPr>
              <a:t> de </a:t>
            </a:r>
            <a:r>
              <a:rPr lang="en-US" b="1" kern="0" dirty="0" err="1">
                <a:latin typeface="+mn-lt"/>
                <a:ea typeface="Karla"/>
                <a:sym typeface="Karla"/>
              </a:rPr>
              <a:t>acceso</a:t>
            </a:r>
            <a:r>
              <a:rPr lang="en-US" b="1" kern="0" dirty="0">
                <a:latin typeface="+mn-lt"/>
                <a:ea typeface="Karla"/>
                <a:sym typeface="Karla"/>
              </a:rPr>
              <a:t> y/o </a:t>
            </a:r>
            <a:r>
              <a:rPr lang="en-US" b="1" kern="0" dirty="0" err="1" smtClean="0">
                <a:latin typeface="+mn-lt"/>
                <a:ea typeface="Karla"/>
                <a:sym typeface="Karla"/>
              </a:rPr>
              <a:t>divulgación</a:t>
            </a:r>
            <a:r>
              <a:rPr lang="en-US" b="1" kern="0" dirty="0" smtClean="0">
                <a:latin typeface="+mn-lt"/>
                <a:ea typeface="Karla"/>
                <a:sym typeface="Karla"/>
              </a:rPr>
              <a:t> </a:t>
            </a:r>
            <a:r>
              <a:rPr lang="en-US" b="1" kern="0" dirty="0">
                <a:latin typeface="+mn-lt"/>
                <a:ea typeface="Karla"/>
                <a:sym typeface="Karla"/>
              </a:rPr>
              <a:t>de </a:t>
            </a:r>
            <a:r>
              <a:rPr lang="en-US" b="1" kern="0" dirty="0" err="1" smtClean="0">
                <a:latin typeface="+mn-lt"/>
                <a:ea typeface="Karla"/>
                <a:sym typeface="Karla"/>
              </a:rPr>
              <a:t>información</a:t>
            </a:r>
            <a:r>
              <a:rPr lang="en-US" b="1" kern="0" dirty="0" smtClean="0">
                <a:latin typeface="+mn-lt"/>
                <a:ea typeface="Karla"/>
                <a:sym typeface="Karla"/>
              </a:rPr>
              <a:t> </a:t>
            </a:r>
            <a:r>
              <a:rPr lang="en-US" kern="0" dirty="0" smtClean="0">
                <a:latin typeface="+mn-lt"/>
                <a:ea typeface="Karla"/>
                <a:sym typeface="Karla"/>
              </a:rPr>
              <a:t>(</a:t>
            </a:r>
            <a:r>
              <a:rPr lang="en-US" kern="0" dirty="0" err="1" smtClean="0">
                <a:latin typeface="+mn-lt"/>
                <a:ea typeface="Karla"/>
                <a:sym typeface="Karla"/>
              </a:rPr>
              <a:t>orientados</a:t>
            </a:r>
            <a:r>
              <a:rPr lang="en-US" kern="0" dirty="0" smtClean="0">
                <a:latin typeface="+mn-lt"/>
                <a:ea typeface="Karla"/>
                <a:sym typeface="Karla"/>
              </a:rPr>
              <a:t> a </a:t>
            </a:r>
            <a:r>
              <a:rPr lang="en-US" kern="0" dirty="0" err="1" smtClean="0">
                <a:latin typeface="+mn-lt"/>
                <a:ea typeface="Karla"/>
                <a:sym typeface="Karla"/>
              </a:rPr>
              <a:t>lxs</a:t>
            </a:r>
            <a:r>
              <a:rPr lang="en-US" kern="0" dirty="0" smtClean="0">
                <a:latin typeface="+mn-lt"/>
                <a:ea typeface="Karla"/>
                <a:sym typeface="Karla"/>
              </a:rPr>
              <a:t> </a:t>
            </a:r>
            <a:r>
              <a:rPr lang="en-US" kern="0" dirty="0" err="1" smtClean="0">
                <a:latin typeface="+mn-lt"/>
                <a:ea typeface="Karla"/>
                <a:sym typeface="Karla"/>
              </a:rPr>
              <a:t>usuarixs</a:t>
            </a:r>
            <a:r>
              <a:rPr lang="en-US" kern="0" dirty="0" smtClean="0">
                <a:latin typeface="+mn-lt"/>
                <a:ea typeface="Karla"/>
                <a:sym typeface="Karla"/>
              </a:rPr>
              <a:t>)</a:t>
            </a:r>
          </a:p>
          <a:p>
            <a:pPr marL="1028700" lvl="1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s-MX" b="1" kern="0" dirty="0" smtClean="0">
                <a:latin typeface="+mn-lt"/>
                <a:ea typeface="Karla"/>
                <a:sym typeface="Karla"/>
              </a:rPr>
              <a:t>Mecanismos </a:t>
            </a:r>
            <a:r>
              <a:rPr lang="es-MX" b="1" kern="0" dirty="0">
                <a:latin typeface="+mn-lt"/>
                <a:ea typeface="Karla"/>
                <a:sym typeface="Karla"/>
              </a:rPr>
              <a:t>de reparación de </a:t>
            </a:r>
            <a:r>
              <a:rPr lang="es-MX" b="1" kern="0" dirty="0" smtClean="0">
                <a:latin typeface="+mn-lt"/>
                <a:ea typeface="Karla"/>
                <a:sym typeface="Karla"/>
              </a:rPr>
              <a:t>quejas </a:t>
            </a:r>
            <a:r>
              <a:rPr lang="es-MX" kern="0" dirty="0" smtClean="0">
                <a:latin typeface="+mn-lt"/>
                <a:ea typeface="Karla"/>
                <a:sym typeface="Karla"/>
              </a:rPr>
              <a:t>(</a:t>
            </a:r>
            <a:r>
              <a:rPr lang="es-MX" kern="0" dirty="0" err="1" smtClean="0">
                <a:latin typeface="+mn-lt"/>
                <a:ea typeface="Karla"/>
                <a:sym typeface="Karla"/>
              </a:rPr>
              <a:t>GRMs</a:t>
            </a:r>
            <a:r>
              <a:rPr lang="es-MX" kern="0" dirty="0" smtClean="0">
                <a:latin typeface="+mn-lt"/>
                <a:ea typeface="Karla"/>
                <a:sym typeface="Karla"/>
              </a:rPr>
              <a:t>)</a:t>
            </a:r>
          </a:p>
          <a:p>
            <a:pPr marL="1028700" lvl="1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b="1" kern="0" dirty="0" err="1">
                <a:latin typeface="+mn-lt"/>
                <a:ea typeface="Karla"/>
                <a:sym typeface="Karla"/>
              </a:rPr>
              <a:t>Boletas</a:t>
            </a:r>
            <a:r>
              <a:rPr lang="en-US" b="1" kern="0" dirty="0">
                <a:latin typeface="+mn-lt"/>
                <a:ea typeface="Karla"/>
                <a:sym typeface="Karla"/>
              </a:rPr>
              <a:t> de </a:t>
            </a:r>
            <a:r>
              <a:rPr lang="en-US" b="1" kern="0" dirty="0" err="1">
                <a:latin typeface="+mn-lt"/>
                <a:ea typeface="Karla"/>
                <a:sym typeface="Karla"/>
              </a:rPr>
              <a:t>calificaciones</a:t>
            </a:r>
            <a:r>
              <a:rPr lang="en-US" b="1" kern="0" dirty="0">
                <a:latin typeface="+mn-lt"/>
                <a:ea typeface="Karla"/>
                <a:sym typeface="Karla"/>
              </a:rPr>
              <a:t> </a:t>
            </a:r>
            <a:r>
              <a:rPr lang="en-US" b="1" kern="0" dirty="0" err="1" smtClean="0">
                <a:latin typeface="+mn-lt"/>
                <a:ea typeface="Karla"/>
                <a:sym typeface="Karla"/>
              </a:rPr>
              <a:t>ciudadanas</a:t>
            </a:r>
            <a:r>
              <a:rPr lang="en-US" b="1" kern="0" dirty="0" smtClean="0">
                <a:latin typeface="+mn-lt"/>
                <a:ea typeface="Karla"/>
                <a:sym typeface="Karla"/>
              </a:rPr>
              <a:t> </a:t>
            </a:r>
            <a:r>
              <a:rPr lang="en-US" kern="0" dirty="0" smtClean="0">
                <a:latin typeface="+mn-lt"/>
                <a:ea typeface="Karla"/>
                <a:sym typeface="Karla"/>
              </a:rPr>
              <a:t>(citizen report cards)</a:t>
            </a:r>
          </a:p>
          <a:p>
            <a:pPr marL="1028700" lvl="1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b="1" kern="0" dirty="0" err="1" smtClean="0">
                <a:latin typeface="+mn-lt"/>
                <a:ea typeface="Karla"/>
                <a:sym typeface="Karla"/>
              </a:rPr>
              <a:t>Audiencias</a:t>
            </a:r>
            <a:r>
              <a:rPr lang="en-US" b="1" kern="0" dirty="0" smtClean="0">
                <a:latin typeface="+mn-lt"/>
                <a:ea typeface="Karla"/>
                <a:sym typeface="Karla"/>
              </a:rPr>
              <a:t> </a:t>
            </a:r>
            <a:r>
              <a:rPr lang="en-US" b="1" kern="0" dirty="0" err="1" smtClean="0">
                <a:latin typeface="+mn-lt"/>
                <a:ea typeface="Karla"/>
                <a:sym typeface="Karla"/>
              </a:rPr>
              <a:t>publicas</a:t>
            </a:r>
            <a:r>
              <a:rPr lang="en-US" b="1" kern="0" dirty="0" smtClean="0">
                <a:latin typeface="+mn-lt"/>
                <a:ea typeface="Karla"/>
                <a:sym typeface="Karla"/>
              </a:rPr>
              <a:t> </a:t>
            </a:r>
            <a:r>
              <a:rPr lang="en-US" kern="0" dirty="0" smtClean="0">
                <a:latin typeface="+mn-lt"/>
                <a:ea typeface="Karla"/>
                <a:sym typeface="Karla"/>
              </a:rPr>
              <a:t>(</a:t>
            </a:r>
            <a:r>
              <a:rPr lang="en-US" kern="0" dirty="0" err="1" smtClean="0">
                <a:latin typeface="+mn-lt"/>
                <a:ea typeface="Karla"/>
                <a:sym typeface="Karla"/>
              </a:rPr>
              <a:t>auditorías</a:t>
            </a:r>
            <a:r>
              <a:rPr lang="en-US" kern="0" dirty="0" smtClean="0">
                <a:latin typeface="+mn-lt"/>
                <a:ea typeface="Karla"/>
                <a:sym typeface="Karla"/>
              </a:rPr>
              <a:t> </a:t>
            </a:r>
            <a:r>
              <a:rPr lang="en-US" kern="0" dirty="0" err="1" smtClean="0">
                <a:latin typeface="+mn-lt"/>
                <a:ea typeface="Karla"/>
                <a:sym typeface="Karla"/>
              </a:rPr>
              <a:t>sociales</a:t>
            </a:r>
            <a:r>
              <a:rPr lang="en-US" kern="0" dirty="0" smtClean="0">
                <a:latin typeface="+mn-lt"/>
                <a:ea typeface="Karla"/>
                <a:sym typeface="Karla"/>
              </a:rPr>
              <a:t> en la India)</a:t>
            </a:r>
          </a:p>
          <a:p>
            <a:pPr marL="1028700" lvl="1" indent="-3429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b="1" kern="0" dirty="0" err="1" smtClean="0">
                <a:latin typeface="+mn-lt"/>
                <a:ea typeface="Karla"/>
                <a:sym typeface="Karla"/>
              </a:rPr>
              <a:t>Instancias</a:t>
            </a:r>
            <a:r>
              <a:rPr lang="en-US" b="1" kern="0" dirty="0" smtClean="0">
                <a:latin typeface="+mn-lt"/>
                <a:ea typeface="Karla"/>
                <a:sym typeface="Karla"/>
              </a:rPr>
              <a:t> de </a:t>
            </a:r>
            <a:r>
              <a:rPr lang="en-US" b="1" kern="0" dirty="0" err="1" smtClean="0">
                <a:latin typeface="+mn-lt"/>
                <a:ea typeface="Karla"/>
                <a:sym typeface="Karla"/>
              </a:rPr>
              <a:t>poder</a:t>
            </a:r>
            <a:r>
              <a:rPr lang="en-US" b="1" kern="0" dirty="0" smtClean="0">
                <a:latin typeface="+mn-lt"/>
                <a:ea typeface="Karla"/>
                <a:sym typeface="Karla"/>
              </a:rPr>
              <a:t> </a:t>
            </a:r>
            <a:r>
              <a:rPr lang="en-US" b="1" kern="0" dirty="0" err="1" smtClean="0">
                <a:latin typeface="+mn-lt"/>
                <a:ea typeface="Karla"/>
                <a:sym typeface="Karla"/>
              </a:rPr>
              <a:t>compartido</a:t>
            </a:r>
            <a:r>
              <a:rPr lang="en-US" b="1" kern="0" dirty="0" smtClean="0">
                <a:latin typeface="+mn-lt"/>
                <a:ea typeface="Karla"/>
                <a:sym typeface="Karla"/>
              </a:rPr>
              <a:t> en </a:t>
            </a:r>
            <a:r>
              <a:rPr lang="en-US" b="1" kern="0" dirty="0" err="1" smtClean="0">
                <a:latin typeface="+mn-lt"/>
                <a:ea typeface="Karla"/>
                <a:sym typeface="Karla"/>
              </a:rPr>
              <a:t>decisiones</a:t>
            </a:r>
            <a:r>
              <a:rPr lang="en-US" b="1" kern="0" dirty="0" smtClean="0">
                <a:latin typeface="+mn-lt"/>
                <a:ea typeface="Karla"/>
                <a:sym typeface="Karla"/>
              </a:rPr>
              <a:t> </a:t>
            </a:r>
            <a:r>
              <a:rPr lang="en-US" kern="0" dirty="0" err="1" smtClean="0">
                <a:latin typeface="+mn-lt"/>
                <a:ea typeface="Karla"/>
                <a:sym typeface="Karla"/>
              </a:rPr>
              <a:t>públicas</a:t>
            </a:r>
            <a:r>
              <a:rPr lang="en-US" kern="0" dirty="0" smtClean="0">
                <a:latin typeface="+mn-lt"/>
                <a:ea typeface="Karla"/>
                <a:sym typeface="Karla"/>
              </a:rPr>
              <a:t> (</a:t>
            </a:r>
            <a:r>
              <a:rPr lang="en-US" kern="0" dirty="0" err="1" smtClean="0">
                <a:latin typeface="+mn-lt"/>
                <a:ea typeface="Karla"/>
                <a:sym typeface="Karla"/>
              </a:rPr>
              <a:t>p.ej</a:t>
            </a:r>
            <a:r>
              <a:rPr lang="en-US" kern="0" dirty="0" smtClean="0">
                <a:latin typeface="+mn-lt"/>
                <a:ea typeface="Karla"/>
                <a:sym typeface="Karla"/>
              </a:rPr>
              <a:t>, </a:t>
            </a:r>
            <a:r>
              <a:rPr lang="en-US" kern="0" dirty="0" err="1" smtClean="0">
                <a:latin typeface="+mn-lt"/>
                <a:ea typeface="Karla"/>
                <a:sym typeface="Karla"/>
              </a:rPr>
              <a:t>presupuestos</a:t>
            </a:r>
            <a:r>
              <a:rPr lang="en-US" kern="0" dirty="0" smtClean="0">
                <a:latin typeface="+mn-lt"/>
                <a:ea typeface="Karla"/>
                <a:sym typeface="Karla"/>
              </a:rPr>
              <a:t> </a:t>
            </a:r>
            <a:r>
              <a:rPr lang="en-US" kern="0" dirty="0" err="1" smtClean="0">
                <a:latin typeface="+mn-lt"/>
                <a:ea typeface="Karla"/>
                <a:sym typeface="Karla"/>
              </a:rPr>
              <a:t>participativos</a:t>
            </a:r>
            <a:r>
              <a:rPr lang="en-US" kern="0" dirty="0" smtClean="0">
                <a:latin typeface="+mn-lt"/>
                <a:ea typeface="Karla"/>
                <a:sym typeface="Karla"/>
              </a:rPr>
              <a:t>, </a:t>
            </a:r>
            <a:r>
              <a:rPr lang="en-US" kern="0" dirty="0" err="1" smtClean="0">
                <a:latin typeface="+mn-lt"/>
                <a:ea typeface="Karla"/>
                <a:sym typeface="Karla"/>
              </a:rPr>
              <a:t>consejos</a:t>
            </a:r>
            <a:r>
              <a:rPr lang="en-US" kern="0" dirty="0" smtClean="0">
                <a:latin typeface="+mn-lt"/>
                <a:ea typeface="Karla"/>
                <a:sym typeface="Karla"/>
              </a:rPr>
              <a:t> </a:t>
            </a:r>
            <a:r>
              <a:rPr lang="en-US" kern="0" dirty="0" err="1" smtClean="0">
                <a:latin typeface="+mn-lt"/>
                <a:ea typeface="Karla"/>
                <a:sym typeface="Karla"/>
              </a:rPr>
              <a:t>consultivos</a:t>
            </a:r>
            <a:r>
              <a:rPr lang="en-US" kern="0" dirty="0" smtClean="0">
                <a:latin typeface="+mn-lt"/>
                <a:ea typeface="Karla"/>
                <a:sym typeface="Karla"/>
              </a:rPr>
              <a:t>, </a:t>
            </a:r>
            <a:r>
              <a:rPr lang="en-US" kern="0" dirty="0" err="1" smtClean="0">
                <a:latin typeface="+mn-lt"/>
                <a:ea typeface="Karla"/>
                <a:sym typeface="Karla"/>
              </a:rPr>
              <a:t>consejos</a:t>
            </a:r>
            <a:r>
              <a:rPr lang="en-US" kern="0" dirty="0" smtClean="0">
                <a:latin typeface="+mn-lt"/>
                <a:ea typeface="Karla"/>
                <a:sym typeface="Karla"/>
              </a:rPr>
              <a:t> de </a:t>
            </a:r>
            <a:r>
              <a:rPr lang="en-US" kern="0" dirty="0" err="1" smtClean="0">
                <a:latin typeface="+mn-lt"/>
                <a:ea typeface="Karla"/>
                <a:sym typeface="Karla"/>
              </a:rPr>
              <a:t>manejo</a:t>
            </a:r>
            <a:r>
              <a:rPr lang="en-US" kern="0" dirty="0" smtClean="0">
                <a:latin typeface="+mn-lt"/>
                <a:ea typeface="Karla"/>
                <a:sym typeface="Karla"/>
              </a:rPr>
              <a:t> de </a:t>
            </a:r>
            <a:r>
              <a:rPr lang="en-US" kern="0" dirty="0" err="1" smtClean="0">
                <a:latin typeface="+mn-lt"/>
                <a:ea typeface="Karla"/>
                <a:sym typeface="Karla"/>
              </a:rPr>
              <a:t>recursos</a:t>
            </a:r>
            <a:r>
              <a:rPr lang="en-US" kern="0" dirty="0" smtClean="0">
                <a:latin typeface="+mn-lt"/>
                <a:ea typeface="Karla"/>
                <a:sym typeface="Karla"/>
              </a:rPr>
              <a:t> </a:t>
            </a:r>
            <a:r>
              <a:rPr lang="en-US" kern="0" dirty="0" err="1" smtClean="0">
                <a:latin typeface="+mn-lt"/>
                <a:ea typeface="Karla"/>
                <a:sym typeface="Karla"/>
              </a:rPr>
              <a:t>naturales</a:t>
            </a:r>
            <a:endParaRPr lang="en-US" kern="0" dirty="0" smtClean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</p:txBody>
      </p:sp>
    </p:spTree>
    <p:extLst>
      <p:ext uri="{BB962C8B-B14F-4D97-AF65-F5344CB8AC3E}">
        <p14:creationId xmlns:p14="http://schemas.microsoft.com/office/powerpoint/2010/main" val="2728444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-33236"/>
            <a:ext cx="12116197" cy="6891236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-33236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111012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2800" b="1">
                <a:solidFill>
                  <a:srgbClr val="016D9E"/>
                </a:solidFill>
                <a:cs typeface="Leelawadee" panose="020B0502040204020203" pitchFamily="34" charset="-34"/>
              </a:rPr>
              <a:t>Explicando resultados mixtos: </a:t>
            </a:r>
            <a:r>
              <a:rPr lang="en-US" altLang="en-US" sz="2800" b="1" smtClean="0">
                <a:solidFill>
                  <a:srgbClr val="016D9E"/>
                </a:solidFill>
                <a:cs typeface="Leelawadee" panose="020B0502040204020203" pitchFamily="34" charset="-34"/>
              </a:rPr>
              <a:t>Tácticas vs estrategias</a:t>
            </a:r>
            <a:r>
              <a:rPr lang="en-US" altLang="en-US" sz="2800" b="1" i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/>
            </a:r>
            <a:br>
              <a:rPr lang="en-US" altLang="en-US" sz="2800" b="1" i="1" dirty="0" smtClean="0">
                <a:solidFill>
                  <a:srgbClr val="016D9E"/>
                </a:solidFill>
                <a:cs typeface="Leelawadee" panose="020B0502040204020203" pitchFamily="34" charset="-34"/>
              </a:rPr>
            </a:br>
            <a:endParaRPr lang="en-US" altLang="en-US" sz="2800" b="1" i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 smtClean="0">
                <a:solidFill>
                  <a:schemeClr val="bg1"/>
                </a:solidFill>
              </a:rPr>
              <a:t>March 16, 2017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533400" y="1676400"/>
            <a:ext cx="11071225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kern="0" dirty="0">
                <a:latin typeface="+mn-lt"/>
                <a:ea typeface="Karla"/>
                <a:sym typeface="Karla"/>
              </a:rPr>
              <a:t>La </a:t>
            </a:r>
            <a:r>
              <a:rPr lang="en-US" kern="0" dirty="0" err="1">
                <a:latin typeface="+mn-lt"/>
                <a:ea typeface="Karla"/>
                <a:sym typeface="Karla"/>
              </a:rPr>
              <a:t>literatura</a:t>
            </a:r>
            <a:r>
              <a:rPr lang="en-US" kern="0" dirty="0">
                <a:latin typeface="+mn-lt"/>
                <a:ea typeface="Karla"/>
                <a:sym typeface="Karla"/>
              </a:rPr>
              <a:t> </a:t>
            </a:r>
            <a:r>
              <a:rPr lang="en-US" kern="0" dirty="0" err="1">
                <a:latin typeface="+mn-lt"/>
                <a:ea typeface="Karla"/>
                <a:sym typeface="Karla"/>
              </a:rPr>
              <a:t>empírica</a:t>
            </a:r>
            <a:r>
              <a:rPr lang="en-US" kern="0" dirty="0">
                <a:latin typeface="+mn-lt"/>
                <a:ea typeface="Karla"/>
                <a:sym typeface="Karla"/>
              </a:rPr>
              <a:t> </a:t>
            </a:r>
            <a:r>
              <a:rPr lang="en-US" kern="0" dirty="0" err="1" smtClean="0">
                <a:latin typeface="+mn-lt"/>
                <a:ea typeface="Karla"/>
                <a:sym typeface="Karla"/>
              </a:rPr>
              <a:t>sobre</a:t>
            </a:r>
            <a:r>
              <a:rPr lang="en-US" kern="0" dirty="0" smtClean="0">
                <a:latin typeface="+mn-lt"/>
                <a:ea typeface="Karla"/>
                <a:sym typeface="Karla"/>
              </a:rPr>
              <a:t> la </a:t>
            </a:r>
            <a:r>
              <a:rPr lang="en-US" kern="0" dirty="0" err="1" smtClean="0">
                <a:latin typeface="+mn-lt"/>
                <a:ea typeface="Karla"/>
                <a:sym typeface="Karla"/>
              </a:rPr>
              <a:t>RdeC</a:t>
            </a:r>
            <a:r>
              <a:rPr lang="en-US" kern="0" dirty="0" smtClean="0">
                <a:latin typeface="+mn-lt"/>
                <a:ea typeface="Karla"/>
                <a:sym typeface="Karla"/>
              </a:rPr>
              <a:t> social </a:t>
            </a:r>
            <a:r>
              <a:rPr lang="en-US" kern="0" dirty="0" err="1" smtClean="0">
                <a:latin typeface="+mn-lt"/>
                <a:ea typeface="Karla"/>
                <a:sym typeface="Karla"/>
              </a:rPr>
              <a:t>encuentra</a:t>
            </a:r>
            <a:r>
              <a:rPr lang="en-US" kern="0" dirty="0" smtClean="0">
                <a:latin typeface="+mn-lt"/>
                <a:ea typeface="Karla"/>
                <a:sym typeface="Karla"/>
              </a:rPr>
              <a:t> </a:t>
            </a:r>
            <a:r>
              <a:rPr lang="en-US" kern="0" dirty="0" err="1">
                <a:latin typeface="+mn-lt"/>
                <a:ea typeface="Karla"/>
                <a:sym typeface="Karla"/>
              </a:rPr>
              <a:t>resultados</a:t>
            </a:r>
            <a:r>
              <a:rPr lang="en-US" kern="0" dirty="0">
                <a:latin typeface="+mn-lt"/>
                <a:ea typeface="Karla"/>
                <a:sym typeface="Karla"/>
              </a:rPr>
              <a:t> </a:t>
            </a:r>
            <a:r>
              <a:rPr lang="en-US" kern="0" dirty="0" err="1">
                <a:latin typeface="+mn-lt"/>
                <a:ea typeface="Karla"/>
                <a:sym typeface="Karla"/>
              </a:rPr>
              <a:t>mixtos</a:t>
            </a:r>
            <a:endParaRPr lang="en-US" kern="0" dirty="0">
              <a:latin typeface="+mn-lt"/>
              <a:ea typeface="Karla"/>
              <a:sym typeface="Karla"/>
            </a:endParaRP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Arial" panose="020B0604020202020204" pitchFamily="34" charset="0"/>
              <a:buChar char="•"/>
            </a:pPr>
            <a:endParaRPr lang="en-US" kern="0" dirty="0">
              <a:latin typeface="+mn-lt"/>
              <a:ea typeface="Karla"/>
              <a:sym typeface="Karla"/>
            </a:endParaRP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kern="0" dirty="0" err="1">
                <a:latin typeface="+mn-lt"/>
                <a:ea typeface="Karla"/>
                <a:sym typeface="Karla"/>
              </a:rPr>
              <a:t>Bajo</a:t>
            </a:r>
            <a:r>
              <a:rPr lang="en-US" kern="0" dirty="0">
                <a:latin typeface="+mn-lt"/>
                <a:ea typeface="Karla"/>
                <a:sym typeface="Karla"/>
              </a:rPr>
              <a:t> el </a:t>
            </a:r>
            <a:r>
              <a:rPr lang="en-US" kern="0" dirty="0" err="1">
                <a:latin typeface="+mn-lt"/>
                <a:ea typeface="Karla"/>
                <a:sym typeface="Karla"/>
              </a:rPr>
              <a:t>concepto</a:t>
            </a:r>
            <a:r>
              <a:rPr lang="en-US" kern="0" dirty="0">
                <a:latin typeface="+mn-lt"/>
                <a:ea typeface="Karla"/>
                <a:sym typeface="Karla"/>
              </a:rPr>
              <a:t> </a:t>
            </a:r>
            <a:r>
              <a:rPr lang="en-US" kern="0" dirty="0" err="1">
                <a:latin typeface="+mn-lt"/>
                <a:ea typeface="Karla"/>
                <a:sym typeface="Karla"/>
              </a:rPr>
              <a:t>amplio</a:t>
            </a:r>
            <a:r>
              <a:rPr lang="en-US" kern="0" dirty="0">
                <a:latin typeface="+mn-lt"/>
                <a:ea typeface="Karla"/>
                <a:sym typeface="Karla"/>
              </a:rPr>
              <a:t> de </a:t>
            </a:r>
            <a:r>
              <a:rPr lang="en-US" kern="0" dirty="0" err="1" smtClean="0">
                <a:latin typeface="+mn-lt"/>
                <a:ea typeface="Karla"/>
                <a:sym typeface="Karla"/>
              </a:rPr>
              <a:t>auditoría</a:t>
            </a:r>
            <a:r>
              <a:rPr lang="en-US" kern="0" dirty="0" smtClean="0">
                <a:latin typeface="+mn-lt"/>
                <a:ea typeface="Karla"/>
                <a:sym typeface="Karla"/>
              </a:rPr>
              <a:t> </a:t>
            </a:r>
            <a:r>
              <a:rPr lang="en-US" kern="0" dirty="0">
                <a:latin typeface="+mn-lt"/>
                <a:ea typeface="Karla"/>
                <a:sym typeface="Karla"/>
              </a:rPr>
              <a:t>social, </a:t>
            </a:r>
            <a:r>
              <a:rPr lang="en-US" kern="0" dirty="0" err="1" smtClean="0">
                <a:latin typeface="+mn-lt"/>
                <a:ea typeface="Karla"/>
                <a:sym typeface="Karla"/>
              </a:rPr>
              <a:t>los</a:t>
            </a:r>
            <a:r>
              <a:rPr lang="en-US" kern="0" dirty="0" smtClean="0">
                <a:latin typeface="+mn-lt"/>
                <a:ea typeface="Karla"/>
                <a:sym typeface="Karla"/>
              </a:rPr>
              <a:t> </a:t>
            </a:r>
            <a:r>
              <a:rPr lang="en-US" kern="0" dirty="0" err="1" smtClean="0">
                <a:latin typeface="+mn-lt"/>
                <a:ea typeface="Karla"/>
                <a:sym typeface="Karla"/>
              </a:rPr>
              <a:t>estudios</a:t>
            </a:r>
            <a:r>
              <a:rPr lang="en-US" kern="0" dirty="0" smtClean="0">
                <a:latin typeface="+mn-lt"/>
                <a:ea typeface="Karla"/>
                <a:sym typeface="Karla"/>
              </a:rPr>
              <a:t> </a:t>
            </a:r>
            <a:r>
              <a:rPr lang="en-US" kern="0" dirty="0" err="1" smtClean="0">
                <a:latin typeface="+mn-lt"/>
                <a:ea typeface="Karla"/>
                <a:sym typeface="Karla"/>
              </a:rPr>
              <a:t>ponen</a:t>
            </a:r>
            <a:r>
              <a:rPr lang="en-US" kern="0" dirty="0" smtClean="0">
                <a:latin typeface="+mn-lt"/>
                <a:ea typeface="Karla"/>
                <a:sym typeface="Karla"/>
              </a:rPr>
              <a:t> </a:t>
            </a:r>
            <a:r>
              <a:rPr lang="en-US" kern="0" dirty="0">
                <a:latin typeface="+mn-lt"/>
                <a:ea typeface="Karla"/>
                <a:sym typeface="Karla"/>
              </a:rPr>
              <a:t>a </a:t>
            </a:r>
            <a:r>
              <a:rPr lang="en-US" kern="0" dirty="0" err="1">
                <a:latin typeface="+mn-lt"/>
                <a:ea typeface="Karla"/>
                <a:sym typeface="Karla"/>
              </a:rPr>
              <a:t>prueba</a:t>
            </a:r>
            <a:r>
              <a:rPr lang="en-US" kern="0" dirty="0">
                <a:latin typeface="+mn-lt"/>
                <a:ea typeface="Karla"/>
                <a:sym typeface="Karla"/>
              </a:rPr>
              <a:t> dos </a:t>
            </a:r>
            <a:r>
              <a:rPr lang="en-US" kern="0" dirty="0" err="1">
                <a:latin typeface="+mn-lt"/>
                <a:ea typeface="Karla"/>
                <a:sym typeface="Karla"/>
              </a:rPr>
              <a:t>enfoques</a:t>
            </a:r>
            <a:r>
              <a:rPr lang="en-US" kern="0" dirty="0">
                <a:latin typeface="+mn-lt"/>
                <a:ea typeface="Karla"/>
                <a:sym typeface="Karla"/>
              </a:rPr>
              <a:t> </a:t>
            </a:r>
            <a:r>
              <a:rPr lang="en-US" kern="0" dirty="0" err="1">
                <a:latin typeface="+mn-lt"/>
                <a:ea typeface="Karla"/>
                <a:sym typeface="Karla"/>
              </a:rPr>
              <a:t>muy</a:t>
            </a:r>
            <a:r>
              <a:rPr lang="en-US" kern="0" dirty="0">
                <a:latin typeface="+mn-lt"/>
                <a:ea typeface="Karla"/>
                <a:sym typeface="Karla"/>
              </a:rPr>
              <a:t> </a:t>
            </a:r>
            <a:r>
              <a:rPr lang="en-US" kern="0" dirty="0" err="1">
                <a:latin typeface="+mn-lt"/>
                <a:ea typeface="Karla"/>
                <a:sym typeface="Karla"/>
              </a:rPr>
              <a:t>distintos</a:t>
            </a:r>
            <a:r>
              <a:rPr lang="en-US" kern="0" dirty="0">
                <a:latin typeface="+mn-lt"/>
                <a:ea typeface="Karla"/>
                <a:sym typeface="Karla"/>
              </a:rPr>
              <a:t>: </a:t>
            </a:r>
            <a:r>
              <a:rPr lang="en-US" kern="0" dirty="0" err="1">
                <a:latin typeface="+mn-lt"/>
                <a:ea typeface="Karla"/>
                <a:sym typeface="Karla"/>
              </a:rPr>
              <a:t>Tácticas</a:t>
            </a:r>
            <a:r>
              <a:rPr lang="en-US" kern="0" dirty="0">
                <a:latin typeface="+mn-lt"/>
                <a:ea typeface="Karla"/>
                <a:sym typeface="Karla"/>
              </a:rPr>
              <a:t> vs </a:t>
            </a:r>
            <a:r>
              <a:rPr lang="en-US" kern="0" dirty="0" err="1" smtClean="0">
                <a:latin typeface="+mn-lt"/>
                <a:ea typeface="Karla"/>
                <a:sym typeface="Karla"/>
              </a:rPr>
              <a:t>estratégicas</a:t>
            </a:r>
            <a:endParaRPr lang="en-US" kern="0" dirty="0" smtClean="0">
              <a:latin typeface="+mn-lt"/>
              <a:ea typeface="Karla"/>
              <a:sym typeface="Karla"/>
            </a:endParaRP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Arial" panose="020B0604020202020204" pitchFamily="34" charset="0"/>
              <a:buChar char="•"/>
            </a:pPr>
            <a:endParaRPr lang="en-US" kern="0" dirty="0" smtClean="0">
              <a:latin typeface="+mn-lt"/>
              <a:ea typeface="Karla"/>
              <a:sym typeface="Karla"/>
            </a:endParaRP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kern="0" dirty="0" err="1">
                <a:latin typeface="+mn-lt"/>
                <a:ea typeface="Karla"/>
                <a:sym typeface="Karla"/>
              </a:rPr>
              <a:t>Interpretando</a:t>
            </a:r>
            <a:r>
              <a:rPr lang="en-US" kern="0" dirty="0">
                <a:latin typeface="+mn-lt"/>
                <a:ea typeface="Karla"/>
                <a:sym typeface="Karla"/>
              </a:rPr>
              <a:t> las </a:t>
            </a:r>
            <a:r>
              <a:rPr lang="en-US" kern="0" dirty="0" err="1">
                <a:latin typeface="+mn-lt"/>
                <a:ea typeface="Karla"/>
                <a:sym typeface="Karla"/>
              </a:rPr>
              <a:t>evaluaciones</a:t>
            </a:r>
            <a:r>
              <a:rPr lang="en-US" kern="0" dirty="0">
                <a:latin typeface="+mn-lt"/>
                <a:ea typeface="Karla"/>
                <a:sym typeface="Karla"/>
              </a:rPr>
              <a:t> a </a:t>
            </a:r>
            <a:r>
              <a:rPr lang="en-US" kern="0" dirty="0" err="1">
                <a:latin typeface="+mn-lt"/>
                <a:ea typeface="Karla"/>
                <a:sym typeface="Karla"/>
              </a:rPr>
              <a:t>traves</a:t>
            </a:r>
            <a:r>
              <a:rPr lang="en-US" kern="0" dirty="0">
                <a:latin typeface="+mn-lt"/>
                <a:ea typeface="Karla"/>
                <a:sym typeface="Karla"/>
              </a:rPr>
              <a:t> de </a:t>
            </a:r>
            <a:r>
              <a:rPr lang="en-US" kern="0" dirty="0" err="1">
                <a:latin typeface="+mn-lt"/>
                <a:ea typeface="Karla"/>
                <a:sym typeface="Karla"/>
              </a:rPr>
              <a:t>esta</a:t>
            </a:r>
            <a:r>
              <a:rPr lang="en-US" kern="0" dirty="0">
                <a:latin typeface="+mn-lt"/>
                <a:ea typeface="Karla"/>
                <a:sym typeface="Karla"/>
              </a:rPr>
              <a:t> </a:t>
            </a:r>
            <a:r>
              <a:rPr lang="en-US" kern="0" dirty="0" err="1">
                <a:latin typeface="+mn-lt"/>
                <a:ea typeface="Karla"/>
                <a:sym typeface="Karla"/>
              </a:rPr>
              <a:t>óptica</a:t>
            </a:r>
            <a:r>
              <a:rPr lang="en-US" kern="0" dirty="0">
                <a:latin typeface="+mn-lt"/>
                <a:ea typeface="Karla"/>
                <a:sym typeface="Karla"/>
              </a:rPr>
              <a:t>, </a:t>
            </a:r>
            <a:r>
              <a:rPr lang="en-US" kern="0" dirty="0" err="1">
                <a:latin typeface="+mn-lt"/>
                <a:ea typeface="Karla"/>
                <a:sym typeface="Karla"/>
              </a:rPr>
              <a:t>los</a:t>
            </a:r>
            <a:r>
              <a:rPr lang="en-US" kern="0" dirty="0">
                <a:latin typeface="+mn-lt"/>
                <a:ea typeface="Karla"/>
                <a:sym typeface="Karla"/>
              </a:rPr>
              <a:t> </a:t>
            </a:r>
            <a:r>
              <a:rPr lang="en-US" kern="0" dirty="0" err="1">
                <a:latin typeface="+mn-lt"/>
                <a:ea typeface="Karla"/>
                <a:sym typeface="Karla"/>
              </a:rPr>
              <a:t>resultados</a:t>
            </a:r>
            <a:r>
              <a:rPr lang="en-US" kern="0" dirty="0">
                <a:latin typeface="+mn-lt"/>
                <a:ea typeface="Karla"/>
                <a:sym typeface="Karla"/>
              </a:rPr>
              <a:t> de </a:t>
            </a:r>
            <a:r>
              <a:rPr lang="en-US" kern="0" dirty="0" err="1">
                <a:latin typeface="+mn-lt"/>
                <a:ea typeface="Karla"/>
                <a:sym typeface="Karla"/>
              </a:rPr>
              <a:t>los</a:t>
            </a:r>
            <a:r>
              <a:rPr lang="en-US" kern="0" dirty="0">
                <a:latin typeface="+mn-lt"/>
                <a:ea typeface="Karla"/>
                <a:sym typeface="Karla"/>
              </a:rPr>
              <a:t> </a:t>
            </a:r>
            <a:r>
              <a:rPr lang="en-US" kern="0" dirty="0" err="1">
                <a:latin typeface="+mn-lt"/>
                <a:ea typeface="Karla"/>
                <a:sym typeface="Karla"/>
              </a:rPr>
              <a:t>enfoques</a:t>
            </a:r>
            <a:r>
              <a:rPr lang="en-US" kern="0" dirty="0">
                <a:latin typeface="+mn-lt"/>
                <a:ea typeface="Karla"/>
                <a:sym typeface="Karla"/>
              </a:rPr>
              <a:t> </a:t>
            </a:r>
            <a:r>
              <a:rPr lang="en-US" kern="0" dirty="0" err="1" smtClean="0">
                <a:latin typeface="+mn-lt"/>
                <a:ea typeface="Karla"/>
                <a:sym typeface="Karla"/>
              </a:rPr>
              <a:t>tácticos</a:t>
            </a:r>
            <a:r>
              <a:rPr lang="en-US" kern="0" dirty="0" smtClean="0">
                <a:latin typeface="+mn-lt"/>
                <a:ea typeface="Karla"/>
                <a:sym typeface="Karla"/>
              </a:rPr>
              <a:t> </a:t>
            </a:r>
            <a:r>
              <a:rPr lang="en-US" kern="0" dirty="0">
                <a:latin typeface="+mn-lt"/>
                <a:ea typeface="Karla"/>
                <a:sym typeface="Karla"/>
              </a:rPr>
              <a:t>son </a:t>
            </a:r>
            <a:r>
              <a:rPr lang="en-US" kern="0" dirty="0" err="1">
                <a:latin typeface="+mn-lt"/>
                <a:ea typeface="Karla"/>
                <a:sym typeface="Karla"/>
              </a:rPr>
              <a:t>muy</a:t>
            </a:r>
            <a:r>
              <a:rPr lang="en-US" kern="0" dirty="0">
                <a:latin typeface="+mn-lt"/>
                <a:ea typeface="Karla"/>
                <a:sym typeface="Karla"/>
              </a:rPr>
              <a:t> </a:t>
            </a:r>
            <a:r>
              <a:rPr lang="en-US" kern="0" dirty="0" err="1">
                <a:latin typeface="+mn-lt"/>
                <a:ea typeface="Karla"/>
                <a:sym typeface="Karla"/>
              </a:rPr>
              <a:t>limitados</a:t>
            </a:r>
            <a:r>
              <a:rPr lang="en-US" kern="0" dirty="0">
                <a:latin typeface="+mn-lt"/>
                <a:ea typeface="Karla"/>
                <a:sym typeface="Karla"/>
              </a:rPr>
              <a:t>, </a:t>
            </a:r>
            <a:r>
              <a:rPr lang="en-US" kern="0" dirty="0" err="1">
                <a:latin typeface="+mn-lt"/>
                <a:ea typeface="Karla"/>
                <a:sym typeface="Karla"/>
              </a:rPr>
              <a:t>mientras</a:t>
            </a:r>
            <a:r>
              <a:rPr lang="en-US" kern="0" dirty="0">
                <a:latin typeface="+mn-lt"/>
                <a:ea typeface="Karla"/>
                <a:sym typeface="Karla"/>
              </a:rPr>
              <a:t> </a:t>
            </a:r>
            <a:r>
              <a:rPr lang="en-US" kern="0" dirty="0" err="1">
                <a:latin typeface="+mn-lt"/>
                <a:ea typeface="Karla"/>
                <a:sym typeface="Karla"/>
              </a:rPr>
              <a:t>los</a:t>
            </a:r>
            <a:r>
              <a:rPr lang="en-US" kern="0" dirty="0">
                <a:latin typeface="+mn-lt"/>
                <a:ea typeface="Karla"/>
                <a:sym typeface="Karla"/>
              </a:rPr>
              <a:t> </a:t>
            </a:r>
            <a:r>
              <a:rPr lang="en-US" kern="0" dirty="0" err="1">
                <a:latin typeface="+mn-lt"/>
                <a:ea typeface="Karla"/>
                <a:sym typeface="Karla"/>
              </a:rPr>
              <a:t>impactos</a:t>
            </a:r>
            <a:r>
              <a:rPr lang="en-US" kern="0" dirty="0">
                <a:latin typeface="+mn-lt"/>
                <a:ea typeface="Karla"/>
                <a:sym typeface="Karla"/>
              </a:rPr>
              <a:t> de </a:t>
            </a:r>
            <a:r>
              <a:rPr lang="en-US" kern="0" dirty="0" err="1">
                <a:latin typeface="+mn-lt"/>
                <a:ea typeface="Karla"/>
                <a:sym typeface="Karla"/>
              </a:rPr>
              <a:t>enfoques</a:t>
            </a:r>
            <a:r>
              <a:rPr lang="en-US" kern="0" dirty="0">
                <a:latin typeface="+mn-lt"/>
                <a:ea typeface="Karla"/>
                <a:sym typeface="Karla"/>
              </a:rPr>
              <a:t> mas </a:t>
            </a:r>
            <a:r>
              <a:rPr lang="en-US" kern="0" dirty="0" err="1" smtClean="0">
                <a:latin typeface="+mn-lt"/>
                <a:ea typeface="Karla"/>
                <a:sym typeface="Karla"/>
              </a:rPr>
              <a:t>estratégicos</a:t>
            </a:r>
            <a:r>
              <a:rPr lang="en-US" kern="0" dirty="0" smtClean="0">
                <a:latin typeface="+mn-lt"/>
                <a:ea typeface="Karla"/>
                <a:sym typeface="Karla"/>
              </a:rPr>
              <a:t> </a:t>
            </a:r>
            <a:r>
              <a:rPr lang="en-US" kern="0" dirty="0">
                <a:latin typeface="+mn-lt"/>
                <a:ea typeface="Karla"/>
                <a:sym typeface="Karla"/>
              </a:rPr>
              <a:t>son mas </a:t>
            </a:r>
            <a:r>
              <a:rPr lang="en-US" kern="0" dirty="0" err="1">
                <a:latin typeface="+mn-lt"/>
                <a:ea typeface="Karla"/>
                <a:sym typeface="Karla"/>
              </a:rPr>
              <a:t>prometedores</a:t>
            </a:r>
            <a:endParaRPr lang="en-US" kern="0" dirty="0">
              <a:latin typeface="+mn-lt"/>
              <a:ea typeface="Karla"/>
              <a:sym typeface="Karla"/>
            </a:endParaRP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Arial" panose="020B0604020202020204" pitchFamily="34" charset="0"/>
              <a:buChar char="•"/>
            </a:pPr>
            <a:endParaRPr lang="en-US" kern="0" dirty="0">
              <a:latin typeface="+mn-lt"/>
              <a:ea typeface="Karla"/>
              <a:sym typeface="Karla"/>
            </a:endParaRP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kern="0" dirty="0" smtClean="0">
                <a:latin typeface="+mn-lt"/>
                <a:ea typeface="Karla"/>
                <a:sym typeface="Karla"/>
              </a:rPr>
              <a:t>Fuente: Fox, </a:t>
            </a:r>
            <a:r>
              <a:rPr lang="es-ES" dirty="0"/>
              <a:t>“Auditoría social: ¿Qué dice realmente la evidencia?” </a:t>
            </a:r>
            <a:r>
              <a:rPr lang="es-ES" u="sng" dirty="0"/>
              <a:t>Documento de Trabajo </a:t>
            </a:r>
            <a:r>
              <a:rPr lang="es-ES" dirty="0"/>
              <a:t>No. 1, GPSA, sept. </a:t>
            </a:r>
            <a:r>
              <a:rPr lang="es-ES" dirty="0" smtClean="0"/>
              <a:t>2014</a:t>
            </a:r>
            <a:endParaRPr lang="en-US" kern="0" dirty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</p:txBody>
      </p:sp>
    </p:spTree>
    <p:extLst>
      <p:ext uri="{BB962C8B-B14F-4D97-AF65-F5344CB8AC3E}">
        <p14:creationId xmlns:p14="http://schemas.microsoft.com/office/powerpoint/2010/main" val="125340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-33236"/>
            <a:ext cx="12161838" cy="6891236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-33236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11952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s-MX" altLang="en-US" sz="2800" b="1" dirty="0">
                <a:solidFill>
                  <a:srgbClr val="016D9E"/>
                </a:solidFill>
                <a:cs typeface="Leelawadee" panose="020B0502040204020203" pitchFamily="34" charset="-34"/>
              </a:rPr>
              <a:t>Enfoques </a:t>
            </a:r>
            <a:r>
              <a:rPr lang="es-MX" altLang="en-US" sz="2800" b="1" i="1" dirty="0">
                <a:solidFill>
                  <a:srgbClr val="016D9E"/>
                </a:solidFill>
                <a:cs typeface="Leelawadee" panose="020B0502040204020203" pitchFamily="34" charset="-34"/>
              </a:rPr>
              <a:t>tácticos</a:t>
            </a:r>
            <a:r>
              <a:rPr lang="es-MX" altLang="en-US" sz="2800" b="1" dirty="0">
                <a:solidFill>
                  <a:srgbClr val="016D9E"/>
                </a:solidFill>
                <a:cs typeface="Leelawadee" panose="020B0502040204020203" pitchFamily="34" charset="-34"/>
              </a:rPr>
              <a:t> en la </a:t>
            </a:r>
            <a:r>
              <a:rPr lang="es-MX" altLang="en-US" sz="2800" b="1" dirty="0" err="1" smtClean="0">
                <a:solidFill>
                  <a:srgbClr val="016D9E"/>
                </a:solidFill>
                <a:cs typeface="Leelawadee" panose="020B0502040204020203" pitchFamily="34" charset="-34"/>
              </a:rPr>
              <a:t>RdeC</a:t>
            </a:r>
            <a:r>
              <a:rPr lang="es-MX" altLang="en-US" sz="28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 </a:t>
            </a:r>
            <a:r>
              <a:rPr lang="es-MX" altLang="en-US" sz="2800" b="1" dirty="0">
                <a:solidFill>
                  <a:srgbClr val="016D9E"/>
                </a:solidFill>
                <a:cs typeface="Leelawadee" panose="020B0502040204020203" pitchFamily="34" charset="-34"/>
              </a:rPr>
              <a:t>social</a:t>
            </a:r>
            <a:endParaRPr lang="en-US" altLang="en-US" sz="28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 smtClean="0">
                <a:solidFill>
                  <a:schemeClr val="bg1"/>
                </a:solidFill>
              </a:rPr>
              <a:t>March 16, 2017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213518" y="1447801"/>
            <a:ext cx="11658601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r>
              <a:rPr lang="es-MX" b="1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Intervenciones </a:t>
            </a:r>
            <a:r>
              <a:rPr lang="es-MX" b="1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mediante </a:t>
            </a:r>
            <a:r>
              <a:rPr lang="es-MX" b="1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herramientas (“</a:t>
            </a:r>
            <a:r>
              <a:rPr lang="es-MX" b="1" kern="0" dirty="0" err="1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tool</a:t>
            </a:r>
            <a:r>
              <a:rPr lang="es-MX" b="1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-led </a:t>
            </a:r>
            <a:r>
              <a:rPr lang="es-MX" b="1" kern="0" dirty="0" err="1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approaches</a:t>
            </a:r>
            <a:r>
              <a:rPr lang="es-MX" b="1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”) </a:t>
            </a:r>
            <a:r>
              <a:rPr lang="es-MX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(</a:t>
            </a:r>
            <a:r>
              <a:rPr lang="es-MX" kern="0" dirty="0" err="1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e.g</a:t>
            </a:r>
            <a:r>
              <a:rPr lang="es-MX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. tarjetas de registro ciudadanas, reuniones </a:t>
            </a:r>
            <a:r>
              <a:rPr lang="es-MX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interfaz, apps)</a:t>
            </a: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endParaRPr lang="es-MX" kern="0" dirty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r>
              <a:rPr lang="es-MX" b="1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Limitados </a:t>
            </a:r>
            <a:r>
              <a:rPr lang="es-MX" b="1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a esfuerzos ciudadanos </a:t>
            </a:r>
            <a:r>
              <a:rPr lang="es-MX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(sin </a:t>
            </a:r>
            <a:r>
              <a:rPr lang="es-MX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coordinación </a:t>
            </a:r>
            <a:r>
              <a:rPr lang="es-MX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con </a:t>
            </a:r>
            <a:r>
              <a:rPr lang="es-MX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el fortalecimiento de las capacidades </a:t>
            </a:r>
            <a:r>
              <a:rPr lang="es-MX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del Estado para </a:t>
            </a:r>
            <a:r>
              <a:rPr lang="es-MX" i="1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responder</a:t>
            </a:r>
            <a:r>
              <a:rPr lang="es-MX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 a la voz ciudadana)</a:t>
            </a: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endParaRPr lang="es-MX" kern="0" dirty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r>
              <a:rPr lang="es-MX" b="1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Acotados al </a:t>
            </a:r>
            <a:r>
              <a:rPr lang="es-MX" b="1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suministro de información </a:t>
            </a:r>
            <a:r>
              <a:rPr lang="es-MX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(se supone </a:t>
            </a:r>
            <a:r>
              <a:rPr lang="es-MX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que </a:t>
            </a:r>
            <a:r>
              <a:rPr lang="es-MX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la </a:t>
            </a:r>
            <a:r>
              <a:rPr lang="es-MX" kern="0" dirty="0" err="1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info</a:t>
            </a:r>
            <a:r>
              <a:rPr lang="es-MX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 es suficiente para alentar </a:t>
            </a:r>
            <a:r>
              <a:rPr lang="es-MX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la acción </a:t>
            </a:r>
            <a:r>
              <a:rPr lang="es-MX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colectiva, que se supone que </a:t>
            </a:r>
            <a:r>
              <a:rPr lang="es-MX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puede influir en el desempeño del sector público</a:t>
            </a:r>
            <a:r>
              <a:rPr lang="es-MX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)</a:t>
            </a: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endParaRPr lang="es-MX" kern="0" dirty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r>
              <a:rPr lang="es-MX" b="1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Acotados a lo local </a:t>
            </a:r>
            <a:r>
              <a:rPr lang="es-MX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(no da lugar a proceso de </a:t>
            </a:r>
            <a:r>
              <a:rPr lang="es-MX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escalamiento o enfoques </a:t>
            </a:r>
            <a:r>
              <a:rPr lang="es-MX" kern="0" dirty="0" err="1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multi-scalares</a:t>
            </a:r>
            <a:r>
              <a:rPr lang="es-MX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)</a:t>
            </a:r>
            <a:endParaRPr lang="es-MX" kern="0" dirty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</p:txBody>
      </p:sp>
    </p:spTree>
    <p:extLst>
      <p:ext uri="{BB962C8B-B14F-4D97-AF65-F5344CB8AC3E}">
        <p14:creationId xmlns:p14="http://schemas.microsoft.com/office/powerpoint/2010/main" val="30313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-1" y="-237044"/>
            <a:ext cx="12161839" cy="7095043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-38100"/>
            <a:ext cx="12070556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11952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s-ES_tradnl" sz="2800" b="1" dirty="0"/>
              <a:t>Iniciativas </a:t>
            </a:r>
            <a:r>
              <a:rPr lang="es-ES_tradnl" sz="2800" b="1" i="1" dirty="0"/>
              <a:t>estratégicas</a:t>
            </a:r>
            <a:r>
              <a:rPr lang="es-ES_tradnl" sz="2800" b="1" dirty="0"/>
              <a:t> en la </a:t>
            </a:r>
            <a:r>
              <a:rPr lang="es-ES_tradnl" sz="2800" b="1" dirty="0" err="1" smtClean="0"/>
              <a:t>RdeC</a:t>
            </a:r>
            <a:r>
              <a:rPr lang="es-ES_tradnl" sz="2800" b="1" dirty="0" smtClean="0"/>
              <a:t> social </a:t>
            </a:r>
            <a:endParaRPr lang="en-US" altLang="en-US" sz="28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 smtClean="0">
                <a:solidFill>
                  <a:schemeClr val="bg1"/>
                </a:solidFill>
              </a:rPr>
              <a:t>March 16, 2017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213518" y="1524000"/>
            <a:ext cx="11948320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r>
              <a:rPr lang="es-MX" b="1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Tácticas </a:t>
            </a:r>
            <a:r>
              <a:rPr lang="es-MX" b="1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múltiples y coordinadas </a:t>
            </a:r>
            <a:r>
              <a:rPr lang="es-MX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(¿Puede el todo ser </a:t>
            </a:r>
            <a:r>
              <a:rPr lang="es-MX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mayor </a:t>
            </a:r>
            <a:r>
              <a:rPr lang="es-MX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que la suma de las partes</a:t>
            </a:r>
            <a:r>
              <a:rPr lang="es-MX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?)</a:t>
            </a: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endParaRPr lang="es-MX" kern="0" dirty="0" smtClean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r>
              <a:rPr lang="es-MX" b="1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Entornos </a:t>
            </a:r>
            <a:r>
              <a:rPr lang="es-MX" b="1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propicios </a:t>
            </a:r>
            <a:r>
              <a:rPr lang="es-MX" b="1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para la acción colectiva con el fin de reducir los riesgos </a:t>
            </a:r>
            <a:r>
              <a:rPr lang="es-MX" b="1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percibidos y aumentar la precepción de su eficacia </a:t>
            </a:r>
            <a:r>
              <a:rPr lang="es-MX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(“</a:t>
            </a:r>
            <a:r>
              <a:rPr lang="es-MX" kern="0" dirty="0" err="1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enabling</a:t>
            </a:r>
            <a:r>
              <a:rPr lang="es-MX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 </a:t>
            </a:r>
            <a:r>
              <a:rPr lang="es-MX" kern="0" dirty="0" err="1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environments</a:t>
            </a:r>
            <a:r>
              <a:rPr lang="es-MX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”)</a:t>
            </a: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endParaRPr lang="es-MX" kern="0" dirty="0" smtClean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r>
              <a:rPr lang="es-MX" b="1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Voz </a:t>
            </a:r>
            <a:r>
              <a:rPr lang="es-MX" b="1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ciudadana coordinada con reformas gubernamentales que fortalecen la capacidad de respuesta del sector público </a:t>
            </a:r>
            <a:r>
              <a:rPr lang="es-MX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(voz + </a:t>
            </a:r>
            <a:r>
              <a:rPr lang="es-MX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dientes)</a:t>
            </a: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endParaRPr lang="en-US" b="1" kern="0" dirty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r>
              <a:rPr lang="es-MX" b="1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Enfoque de niveles </a:t>
            </a:r>
            <a:r>
              <a:rPr lang="es-MX" b="1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múltiples </a:t>
            </a:r>
            <a:r>
              <a:rPr lang="es-MX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(vinculación de actores </a:t>
            </a:r>
            <a:r>
              <a:rPr lang="es-MX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pro-</a:t>
            </a:r>
            <a:r>
              <a:rPr lang="es-MX" kern="0" dirty="0" err="1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RdeC</a:t>
            </a:r>
            <a:r>
              <a:rPr lang="es-MX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 y </a:t>
            </a:r>
            <a:r>
              <a:rPr lang="es-MX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objetivos </a:t>
            </a:r>
            <a:r>
              <a:rPr lang="es-MX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locales, </a:t>
            </a:r>
            <a:r>
              <a:rPr lang="es-MX" kern="0" dirty="0" err="1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subnacionales</a:t>
            </a:r>
            <a:r>
              <a:rPr lang="es-MX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 </a:t>
            </a:r>
            <a:r>
              <a:rPr lang="es-MX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y </a:t>
            </a:r>
            <a:r>
              <a:rPr lang="es-MX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nacionales)</a:t>
            </a:r>
            <a:endParaRPr lang="en-US" kern="0" dirty="0" smtClean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</p:txBody>
      </p:sp>
    </p:spTree>
    <p:extLst>
      <p:ext uri="{BB962C8B-B14F-4D97-AF65-F5344CB8AC3E}">
        <p14:creationId xmlns:p14="http://schemas.microsoft.com/office/powerpoint/2010/main" val="2303681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-1" y="-38100"/>
            <a:ext cx="12161839" cy="6896099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endParaRPr lang="en-US" sz="2800" b="1" kern="0" dirty="0">
              <a:solidFill>
                <a:srgbClr val="004C52"/>
              </a:solidFill>
              <a:latin typeface="Candara" panose="020E0502030303020204" pitchFamily="34" charset="0"/>
              <a:ea typeface="Karla"/>
              <a:sym typeface="Karla"/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-2" y="-38100"/>
            <a:ext cx="12161839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11952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28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5) </a:t>
            </a:r>
            <a:r>
              <a:rPr lang="en-US" altLang="en-US" sz="2800" b="1" dirty="0" err="1" smtClean="0">
                <a:solidFill>
                  <a:srgbClr val="016D9E"/>
                </a:solidFill>
                <a:cs typeface="Leelawadee" panose="020B0502040204020203" pitchFamily="34" charset="-34"/>
              </a:rPr>
              <a:t>Dilema</a:t>
            </a:r>
            <a:r>
              <a:rPr lang="en-US" altLang="en-US" sz="28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: ¿</a:t>
            </a:r>
            <a:r>
              <a:rPr lang="en-US" altLang="en-US" sz="2800" b="1" dirty="0" err="1" smtClean="0">
                <a:solidFill>
                  <a:srgbClr val="016D9E"/>
                </a:solidFill>
                <a:cs typeface="Leelawadee" panose="020B0502040204020203" pitchFamily="34" charset="-34"/>
              </a:rPr>
              <a:t>Enfoques</a:t>
            </a:r>
            <a:r>
              <a:rPr lang="en-US" altLang="en-US" sz="28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 </a:t>
            </a:r>
            <a:r>
              <a:rPr lang="en-US" altLang="en-US" sz="2800" b="1" dirty="0" err="1">
                <a:solidFill>
                  <a:srgbClr val="016D9E"/>
                </a:solidFill>
                <a:cs typeface="Leelawadee" panose="020B0502040204020203" pitchFamily="34" charset="-34"/>
              </a:rPr>
              <a:t>preventivos</a:t>
            </a:r>
            <a:r>
              <a:rPr lang="en-US" altLang="en-US" sz="2800" b="1" dirty="0">
                <a:solidFill>
                  <a:srgbClr val="016D9E"/>
                </a:solidFill>
                <a:cs typeface="Leelawadee" panose="020B0502040204020203" pitchFamily="34" charset="-34"/>
              </a:rPr>
              <a:t> o </a:t>
            </a:r>
            <a:r>
              <a:rPr lang="en-US" altLang="en-US" sz="2800" b="1" dirty="0" err="1">
                <a:solidFill>
                  <a:srgbClr val="016D9E"/>
                </a:solidFill>
                <a:cs typeface="Leelawadee" panose="020B0502040204020203" pitchFamily="34" charset="-34"/>
              </a:rPr>
              <a:t>reactivos</a:t>
            </a:r>
            <a:r>
              <a:rPr lang="en-US" altLang="en-US" sz="2800" b="1" dirty="0">
                <a:solidFill>
                  <a:srgbClr val="016D9E"/>
                </a:solidFill>
                <a:cs typeface="Leelawadee" panose="020B0502040204020203" pitchFamily="34" charset="-34"/>
              </a:rPr>
              <a:t>?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 smtClean="0">
                <a:solidFill>
                  <a:schemeClr val="bg1"/>
                </a:solidFill>
              </a:rPr>
              <a:t>March 16, 2017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37320" y="1524000"/>
            <a:ext cx="11467306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r>
              <a:rPr lang="es-MX" b="1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Dilema: ¿se enfrentan las causas o las consecuencias de las fallas en la rendición de cuentas? </a:t>
            </a:r>
            <a:endParaRPr lang="es-MX" b="1" kern="0" dirty="0" smtClean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  <a:p>
            <a:pPr marL="1028700" lvl="1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r>
              <a:rPr lang="es-MX" kern="0" dirty="0" err="1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P.ej</a:t>
            </a:r>
            <a:r>
              <a:rPr lang="es-MX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: Las </a:t>
            </a:r>
            <a:r>
              <a:rPr lang="es-MX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emisiones tóxicas, ¿se enfrentan mejor limpiando las a</a:t>
            </a:r>
            <a:r>
              <a:rPr lang="es-MX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fluentes, </a:t>
            </a:r>
            <a:r>
              <a:rPr lang="es-MX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o </a:t>
            </a:r>
            <a:r>
              <a:rPr lang="es-MX" kern="0" dirty="0" err="1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via</a:t>
            </a:r>
            <a:r>
              <a:rPr lang="es-MX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 reducciones en el uso de insumos contaminantes por la </a:t>
            </a:r>
            <a:r>
              <a:rPr lang="es-MX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fuente emisora</a:t>
            </a:r>
            <a:r>
              <a:rPr lang="es-MX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? (“</a:t>
            </a:r>
            <a:r>
              <a:rPr lang="es-MX" kern="0" dirty="0" err="1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end</a:t>
            </a:r>
            <a:r>
              <a:rPr lang="es-MX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-of-</a:t>
            </a:r>
            <a:r>
              <a:rPr lang="es-MX" kern="0" dirty="0" err="1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the</a:t>
            </a:r>
            <a:r>
              <a:rPr lang="es-MX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-pipe” vs “</a:t>
            </a:r>
            <a:r>
              <a:rPr lang="es-MX" kern="0" dirty="0" err="1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source</a:t>
            </a:r>
            <a:r>
              <a:rPr lang="es-MX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 </a:t>
            </a:r>
            <a:r>
              <a:rPr lang="es-MX" kern="0" dirty="0" err="1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reduction</a:t>
            </a:r>
            <a:r>
              <a:rPr lang="es-MX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”)</a:t>
            </a:r>
          </a:p>
          <a:p>
            <a:pPr marL="1028700" lvl="1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kern="0" dirty="0" err="1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En</a:t>
            </a:r>
            <a:r>
              <a:rPr lang="en-US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 </a:t>
            </a:r>
            <a:r>
              <a:rPr lang="en-US" kern="0" dirty="0" err="1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cuanto</a:t>
            </a:r>
            <a:r>
              <a:rPr lang="en-US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 a la </a:t>
            </a:r>
            <a:r>
              <a:rPr lang="en-US" kern="0" dirty="0" err="1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vigilancia</a:t>
            </a:r>
            <a:r>
              <a:rPr lang="en-US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 </a:t>
            </a:r>
            <a:r>
              <a:rPr lang="en-US" kern="0" dirty="0" err="1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oficial</a:t>
            </a:r>
            <a:r>
              <a:rPr lang="en-US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: </a:t>
            </a:r>
            <a:r>
              <a:rPr lang="en-US" kern="0" dirty="0" err="1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multas</a:t>
            </a:r>
            <a:r>
              <a:rPr lang="en-US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 o </a:t>
            </a:r>
            <a:r>
              <a:rPr lang="en-US" kern="0" dirty="0" err="1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auditorias</a:t>
            </a:r>
            <a:r>
              <a:rPr lang="en-US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 </a:t>
            </a:r>
            <a:r>
              <a:rPr lang="en-US" kern="0" dirty="0" err="1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voluntarias</a:t>
            </a:r>
            <a:r>
              <a:rPr lang="en-US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 </a:t>
            </a:r>
            <a:r>
              <a:rPr lang="en-US" kern="0" dirty="0" err="1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preemptivas</a:t>
            </a:r>
            <a:r>
              <a:rPr lang="en-US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? (</a:t>
            </a:r>
            <a:r>
              <a:rPr lang="en-US" kern="0" dirty="0" err="1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si</a:t>
            </a:r>
            <a:r>
              <a:rPr lang="en-US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 </a:t>
            </a:r>
            <a:r>
              <a:rPr lang="en-US" kern="0" dirty="0" err="1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comparamos</a:t>
            </a:r>
            <a:r>
              <a:rPr lang="en-US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 </a:t>
            </a:r>
            <a:r>
              <a:rPr lang="en-US" kern="0" dirty="0" err="1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enfoques</a:t>
            </a:r>
            <a:r>
              <a:rPr lang="en-US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 de la PROFEPA…)</a:t>
            </a:r>
          </a:p>
          <a:p>
            <a:pPr marL="57150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r>
              <a:rPr lang="es-MX" b="1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Cuáles son las ventajas y las </a:t>
            </a:r>
            <a:r>
              <a:rPr lang="es-MX" b="1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desventajas de cada enfoque? </a:t>
            </a:r>
            <a:r>
              <a:rPr lang="es-MX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¿En qué invertir una capacidad institucional y un capital político limitados?</a:t>
            </a:r>
          </a:p>
          <a:p>
            <a:pPr marL="57150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r>
              <a:rPr lang="es-MX" b="1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Dilema </a:t>
            </a:r>
            <a:r>
              <a:rPr lang="es-MX" b="1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analítico y cívico: ¿Cómo generar sinergia entre estos dos enfoques, uno enfocado en las </a:t>
            </a:r>
            <a:r>
              <a:rPr lang="es-MX" b="1" i="1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causas </a:t>
            </a:r>
            <a:r>
              <a:rPr lang="es-MX" b="1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y el otro en las </a:t>
            </a:r>
            <a:r>
              <a:rPr lang="es-MX" b="1" i="1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síntomas</a:t>
            </a:r>
            <a:r>
              <a:rPr lang="es-MX" b="1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?</a:t>
            </a:r>
            <a:endParaRPr lang="en" sz="2800" b="1" kern="0" dirty="0">
              <a:solidFill>
                <a:srgbClr val="004C52"/>
              </a:solidFill>
              <a:latin typeface="Karla"/>
              <a:ea typeface="Karla"/>
              <a:sym typeface="Karla"/>
            </a:endParaRPr>
          </a:p>
        </p:txBody>
      </p:sp>
    </p:spTree>
    <p:extLst>
      <p:ext uri="{BB962C8B-B14F-4D97-AF65-F5344CB8AC3E}">
        <p14:creationId xmlns:p14="http://schemas.microsoft.com/office/powerpoint/2010/main" val="573407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-1" y="-38100"/>
            <a:ext cx="12070557" cy="68961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endParaRPr lang="en-US" sz="2800" b="1" kern="0" dirty="0">
              <a:solidFill>
                <a:srgbClr val="004C52"/>
              </a:solidFill>
              <a:latin typeface="Candara" panose="020E0502030303020204" pitchFamily="34" charset="0"/>
              <a:ea typeface="Karla"/>
              <a:sym typeface="Karla"/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-1" y="-38100"/>
            <a:ext cx="12070557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381000"/>
            <a:ext cx="1088152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28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6</a:t>
            </a:r>
            <a:r>
              <a:rPr lang="en-US" altLang="en-US" sz="2800" b="1" smtClean="0">
                <a:solidFill>
                  <a:srgbClr val="016D9E"/>
                </a:solidFill>
                <a:cs typeface="Leelawadee" panose="020B0502040204020203" pitchFamily="34" charset="-34"/>
              </a:rPr>
              <a:t>) </a:t>
            </a:r>
            <a:r>
              <a:rPr lang="es-MX" altLang="en-US" sz="2800" b="1" smtClean="0">
                <a:solidFill>
                  <a:srgbClr val="016D9E"/>
                </a:solidFill>
                <a:cs typeface="Leelawadee" panose="020B0502040204020203" pitchFamily="34" charset="-34"/>
              </a:rPr>
              <a:t>¿</a:t>
            </a:r>
            <a:r>
              <a:rPr lang="es-MX" altLang="en-US" sz="2800" b="1">
                <a:solidFill>
                  <a:srgbClr val="016D9E"/>
                </a:solidFill>
                <a:cs typeface="Leelawadee" panose="020B0502040204020203" pitchFamily="34" charset="-34"/>
              </a:rPr>
              <a:t>Qué pueden hacer realmente las dependencias de fiscalización </a:t>
            </a:r>
            <a:r>
              <a:rPr lang="es-MX" altLang="en-US" sz="2800" b="1" smtClean="0">
                <a:solidFill>
                  <a:srgbClr val="016D9E"/>
                </a:solidFill>
                <a:cs typeface="Leelawadee" panose="020B0502040204020203" pitchFamily="34" charset="-34"/>
              </a:rPr>
              <a:t>públicas?</a:t>
            </a:r>
            <a:endParaRPr lang="en-US" altLang="en-US" sz="28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 smtClean="0">
                <a:solidFill>
                  <a:schemeClr val="bg1"/>
                </a:solidFill>
              </a:rPr>
              <a:t>March 16, 2017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213519" y="1828800"/>
            <a:ext cx="1158240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r>
              <a:rPr lang="es-MX" sz="2800" b="1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“Perros vigilantes” </a:t>
            </a:r>
            <a:r>
              <a:rPr lang="es-MX" sz="2800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(“</a:t>
            </a:r>
            <a:r>
              <a:rPr lang="es-MX" sz="2800" kern="0" dirty="0" err="1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watch</a:t>
            </a:r>
            <a:r>
              <a:rPr lang="es-MX" sz="2800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 </a:t>
            </a:r>
            <a:r>
              <a:rPr lang="es-MX" sz="2800" kern="0" dirty="0" err="1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dogs</a:t>
            </a:r>
            <a:r>
              <a:rPr lang="es-MX" sz="2800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” buscan </a:t>
            </a:r>
            <a:r>
              <a:rPr lang="es-MX" sz="2800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la exposición pública)</a:t>
            </a: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endParaRPr lang="es-MX" sz="2800" kern="0" dirty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r>
              <a:rPr lang="es-MX" sz="2800" b="1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“Perros guardianes” </a:t>
            </a:r>
            <a:r>
              <a:rPr lang="es-MX" sz="2800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(“</a:t>
            </a:r>
            <a:r>
              <a:rPr lang="es-MX" sz="2800" kern="0" dirty="0" err="1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guard</a:t>
            </a:r>
            <a:r>
              <a:rPr lang="es-MX" sz="2800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 </a:t>
            </a:r>
            <a:r>
              <a:rPr lang="es-MX" sz="2800" kern="0" dirty="0" err="1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dogs</a:t>
            </a:r>
            <a:r>
              <a:rPr lang="es-MX" sz="2800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” realizan </a:t>
            </a:r>
            <a:r>
              <a:rPr lang="es-MX" sz="2800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enjuiciamientos)</a:t>
            </a: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endParaRPr lang="es-MX" sz="2800" kern="0" dirty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800" b="1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¿</a:t>
            </a:r>
            <a:r>
              <a:rPr lang="en-US" sz="2800" b="1" kern="0" dirty="0" err="1">
                <a:solidFill>
                  <a:srgbClr val="004C52"/>
                </a:solidFill>
                <a:latin typeface="+mn-lt"/>
                <a:ea typeface="Karla"/>
                <a:sym typeface="Karla"/>
              </a:rPr>
              <a:t>Quién</a:t>
            </a:r>
            <a:r>
              <a:rPr lang="en-US" sz="2800" b="1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 </a:t>
            </a:r>
            <a:r>
              <a:rPr lang="en-US" sz="2800" b="1" kern="0" dirty="0" err="1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vigila</a:t>
            </a:r>
            <a:r>
              <a:rPr lang="en-US" sz="2800" b="1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 a los </a:t>
            </a:r>
            <a:r>
              <a:rPr lang="en-US" sz="2800" b="1" kern="0" dirty="0" err="1">
                <a:solidFill>
                  <a:srgbClr val="004C52"/>
                </a:solidFill>
                <a:latin typeface="+mn-lt"/>
                <a:ea typeface="Karla"/>
                <a:sym typeface="Karla"/>
              </a:rPr>
              <a:t>guardianes</a:t>
            </a:r>
            <a:r>
              <a:rPr lang="en-US" sz="2800" b="1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? (</a:t>
            </a:r>
            <a:r>
              <a:rPr lang="en-US" sz="2800" b="1" kern="0" dirty="0" err="1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que</a:t>
            </a:r>
            <a:r>
              <a:rPr lang="en-US" sz="2800" b="1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 se </a:t>
            </a:r>
            <a:r>
              <a:rPr lang="en-US" sz="2800" b="1" kern="0" dirty="0" err="1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plantea</a:t>
            </a:r>
            <a:r>
              <a:rPr lang="en-US" sz="2800" b="1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 </a:t>
            </a:r>
            <a:r>
              <a:rPr lang="en-US" sz="2800" b="1" kern="0" dirty="0" err="1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desde</a:t>
            </a:r>
            <a:r>
              <a:rPr lang="en-US" sz="2800" b="1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 Roma)</a:t>
            </a: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endParaRPr lang="en-US" sz="2800" b="1" kern="0" dirty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  <a:p>
            <a:pPr marL="5715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r>
              <a:rPr lang="es-MX" sz="2800" b="1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Dilema analítico y cívico: </a:t>
            </a:r>
            <a:r>
              <a:rPr lang="es-MX" sz="2800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Si las dependencias públicas a cargo de la rendición de cuentas no </a:t>
            </a:r>
            <a:r>
              <a:rPr lang="es-MX" sz="2800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cumplen </a:t>
            </a:r>
            <a:r>
              <a:rPr lang="es-MX" sz="2800" kern="0" dirty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¿es porque son débiles o son cautivas</a:t>
            </a:r>
            <a:r>
              <a:rPr lang="es-MX" sz="2800" kern="0" dirty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?</a:t>
            </a:r>
            <a:endParaRPr lang="es-MX" sz="2800" kern="0" dirty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</p:txBody>
      </p:sp>
    </p:spTree>
    <p:extLst>
      <p:ext uri="{BB962C8B-B14F-4D97-AF65-F5344CB8AC3E}">
        <p14:creationId xmlns:p14="http://schemas.microsoft.com/office/powerpoint/2010/main" val="257289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7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-22270" y="1294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8" y="381000"/>
            <a:ext cx="10996569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2800" b="1" dirty="0">
                <a:solidFill>
                  <a:srgbClr val="016D9E"/>
                </a:solidFill>
                <a:cs typeface="Leelawadee" panose="020B0502040204020203" pitchFamily="34" charset="-34"/>
              </a:rPr>
              <a:t> </a:t>
            </a:r>
            <a:r>
              <a:rPr lang="en-US" altLang="en-US" sz="2400" b="1" dirty="0">
                <a:solidFill>
                  <a:srgbClr val="016D9E"/>
                </a:solidFill>
                <a:cs typeface="Leelawadee" panose="020B0502040204020203" pitchFamily="34" charset="-34"/>
              </a:rPr>
              <a:t>7</a:t>
            </a:r>
            <a:r>
              <a:rPr lang="en-US" altLang="en-US" sz="2400" b="1">
                <a:solidFill>
                  <a:srgbClr val="016D9E"/>
                </a:solidFill>
                <a:cs typeface="Leelawadee" panose="020B0502040204020203" pitchFamily="34" charset="-34"/>
              </a:rPr>
              <a:t>) </a:t>
            </a:r>
            <a:r>
              <a:rPr lang="en-US" altLang="en-US" sz="2400" b="1" smtClean="0">
                <a:solidFill>
                  <a:srgbClr val="016D9E"/>
                </a:solidFill>
                <a:cs typeface="Leelawadee" panose="020B0502040204020203" pitchFamily="34" charset="-34"/>
              </a:rPr>
              <a:t>Diversos repertorios en </a:t>
            </a:r>
            <a:r>
              <a:rPr lang="es-MX" altLang="en-US" sz="2400" b="1" smtClean="0">
                <a:solidFill>
                  <a:srgbClr val="016D9E"/>
                </a:solidFill>
                <a:cs typeface="Leelawadee" panose="020B0502040204020203" pitchFamily="34" charset="-34"/>
              </a:rPr>
              <a:t>los </a:t>
            </a:r>
            <a:r>
              <a:rPr lang="es-MX" altLang="en-US" sz="2400" b="1">
                <a:solidFill>
                  <a:srgbClr val="016D9E"/>
                </a:solidFill>
                <a:cs typeface="Leelawadee" panose="020B0502040204020203" pitchFamily="34" charset="-34"/>
              </a:rPr>
              <a:t>términos de la </a:t>
            </a:r>
            <a:r>
              <a:rPr lang="es-MX" altLang="en-US" sz="2400" b="1" smtClean="0">
                <a:solidFill>
                  <a:srgbClr val="016D9E"/>
                </a:solidFill>
                <a:cs typeface="Leelawadee" panose="020B0502040204020203" pitchFamily="34" charset="-34"/>
              </a:rPr>
              <a:t>relación entre </a:t>
            </a:r>
            <a:r>
              <a:rPr lang="es-MX" altLang="en-US" sz="2400" b="1">
                <a:solidFill>
                  <a:srgbClr val="016D9E"/>
                </a:solidFill>
                <a:cs typeface="Leelawadee" panose="020B0502040204020203" pitchFamily="34" charset="-34"/>
              </a:rPr>
              <a:t>la sociedad civil y gobierno</a:t>
            </a:r>
            <a:endParaRPr lang="en-US" altLang="en-US" sz="24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18966" y="6121019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 smtClean="0">
                <a:solidFill>
                  <a:schemeClr val="bg1"/>
                </a:solidFill>
              </a:rPr>
              <a:t>March 16 2017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289719" y="1752600"/>
            <a:ext cx="11506200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r>
              <a:rPr lang="es-MX" b="1" ker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Nombrar y avergonzar </a:t>
            </a:r>
            <a:r>
              <a:rPr lang="es-MX" b="1" kern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– </a:t>
            </a:r>
            <a:r>
              <a:rPr lang="es-MX" kern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“name and shame” (externos</a:t>
            </a:r>
            <a:r>
              <a:rPr lang="es-MX" ker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, confrontación</a:t>
            </a:r>
            <a:r>
              <a:rPr lang="es-MX" kern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)</a:t>
            </a:r>
          </a:p>
          <a:p>
            <a:pPr marL="3429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endParaRPr lang="es-MX" kern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  <a:p>
            <a:pPr marL="3429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r>
              <a:rPr lang="es-MX" b="1" ker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Construcción colaborativa </a:t>
            </a:r>
            <a:r>
              <a:rPr lang="es-MX" b="1" kern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– </a:t>
            </a:r>
            <a:r>
              <a:rPr lang="es-MX" kern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“constructive engagement”</a:t>
            </a:r>
            <a:r>
              <a:rPr lang="es-MX" b="1" kern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 </a:t>
            </a:r>
            <a:r>
              <a:rPr lang="es-MX" ker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(coaliciones entre OSCs y aliados internos, </a:t>
            </a:r>
            <a:r>
              <a:rPr lang="es-MX" kern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más </a:t>
            </a:r>
            <a:r>
              <a:rPr lang="es-MX" ker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para atender problemas que incidir en políticas)</a:t>
            </a:r>
          </a:p>
          <a:p>
            <a:pPr marL="3429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endParaRPr lang="es-MX" kern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  <a:p>
            <a:pPr marL="3429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r>
              <a:rPr lang="es-MX" b="1" ker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Colaboración crítica </a:t>
            </a:r>
            <a:r>
              <a:rPr lang="es-MX" kern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(coaliciones entre OSCs y aliados internos dentro </a:t>
            </a:r>
            <a:r>
              <a:rPr lang="es-MX" ker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del gobierno para desafiar a </a:t>
            </a:r>
            <a:r>
              <a:rPr lang="es-MX" kern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corrientes </a:t>
            </a:r>
            <a:r>
              <a:rPr lang="es-MX" ker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dentro del </a:t>
            </a:r>
            <a:r>
              <a:rPr lang="es-MX" kern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gobierno anti-RdeC) </a:t>
            </a:r>
          </a:p>
          <a:p>
            <a:pPr marL="3429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endParaRPr lang="es-MX" b="1" kern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  <a:p>
            <a:pPr marL="3429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r>
              <a:rPr lang="es-MX" b="1" kern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“Espacios invitados” </a:t>
            </a:r>
            <a:r>
              <a:rPr lang="es-MX" b="1" ker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y </a:t>
            </a:r>
            <a:r>
              <a:rPr lang="es-MX" b="1" kern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“espacios reclamados” </a:t>
            </a:r>
            <a:r>
              <a:rPr lang="es-MX" kern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(instancias para </a:t>
            </a:r>
            <a:r>
              <a:rPr lang="es-MX" ker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compartir poder entre sociedad y Estado)</a:t>
            </a:r>
          </a:p>
          <a:p>
            <a:pPr marL="342900" lvl="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Wingdings" panose="05000000000000000000" pitchFamily="2" charset="2"/>
              <a:buChar char="§"/>
            </a:pPr>
            <a:endParaRPr lang="en-US" kern="0" dirty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</p:txBody>
      </p:sp>
    </p:spTree>
    <p:extLst>
      <p:ext uri="{BB962C8B-B14F-4D97-AF65-F5344CB8AC3E}">
        <p14:creationId xmlns:p14="http://schemas.microsoft.com/office/powerpoint/2010/main" val="79215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18966" y="0"/>
            <a:ext cx="12142871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-22270" y="1294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66800" y="331788"/>
            <a:ext cx="10996569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3500" b="1" dirty="0">
                <a:solidFill>
                  <a:srgbClr val="016D9E"/>
                </a:solidFill>
                <a:cs typeface="Leelawadee" panose="020B0502040204020203" pitchFamily="34" charset="-34"/>
              </a:rPr>
              <a:t> </a:t>
            </a:r>
            <a:r>
              <a:rPr lang="en-US" sz="2800" b="1" kern="0" dirty="0">
                <a:solidFill>
                  <a:srgbClr val="016D9E"/>
                </a:solidFill>
                <a:latin typeface="Arial" panose="020B0604020202020204" pitchFamily="34" charset="0"/>
                <a:cs typeface="Arial" panose="020B0604020202020204" pitchFamily="34" charset="0"/>
                <a:sym typeface="Raleway"/>
              </a:rPr>
              <a:t>8</a:t>
            </a:r>
            <a:r>
              <a:rPr lang="en-US" sz="2800" b="1" kern="0">
                <a:solidFill>
                  <a:srgbClr val="016D9E"/>
                </a:solidFill>
                <a:latin typeface="Arial" panose="020B0604020202020204" pitchFamily="34" charset="0"/>
                <a:cs typeface="Arial" panose="020B0604020202020204" pitchFamily="34" charset="0"/>
                <a:sym typeface="Raleway"/>
              </a:rPr>
              <a:t>) </a:t>
            </a:r>
            <a:r>
              <a:rPr lang="es-MX" sz="2800" b="1" kern="0">
                <a:solidFill>
                  <a:srgbClr val="016D9E"/>
                </a:solidFill>
                <a:latin typeface="Arial" panose="020B0604020202020204" pitchFamily="34" charset="0"/>
                <a:cs typeface="Arial" panose="020B0604020202020204" pitchFamily="34" charset="0"/>
                <a:sym typeface="Raleway"/>
              </a:rPr>
              <a:t>Cinco vías para que </a:t>
            </a:r>
            <a:r>
              <a:rPr lang="es-MX" sz="2800" b="1" kern="0" smtClean="0">
                <a:solidFill>
                  <a:srgbClr val="016D9E"/>
                </a:solidFill>
                <a:latin typeface="Arial" panose="020B0604020202020204" pitchFamily="34" charset="0"/>
                <a:cs typeface="Arial" panose="020B0604020202020204" pitchFamily="34" charset="0"/>
                <a:sym typeface="Raleway"/>
              </a:rPr>
              <a:t>cambiar la correlacion de fuerzas a favor de la RdeC</a:t>
            </a:r>
            <a:endParaRPr lang="en-US" altLang="en-US" sz="2800" b="1" dirty="0">
              <a:solidFill>
                <a:srgbClr val="016D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18966" y="6121019"/>
            <a:ext cx="11049000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 smtClean="0">
                <a:solidFill>
                  <a:schemeClr val="bg1"/>
                </a:solidFill>
              </a:rPr>
              <a:t>March 16, 2017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966" y="1676400"/>
            <a:ext cx="12120601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742950" lvl="0" indent="-5143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+mj-lt"/>
              <a:buAutoNum type="arabicParenR"/>
            </a:pPr>
            <a:r>
              <a:rPr lang="es-MX" b="1" kern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Producir </a:t>
            </a:r>
            <a:r>
              <a:rPr lang="es-MX" b="1" ker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información “</a:t>
            </a:r>
            <a:r>
              <a:rPr lang="es-MX" b="1" kern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accionable</a:t>
            </a:r>
            <a:r>
              <a:rPr lang="es-MX" kern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:” Datos </a:t>
            </a:r>
            <a:r>
              <a:rPr lang="es-MX" ker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abiertos e infomediarios orientados hacia </a:t>
            </a:r>
            <a:r>
              <a:rPr lang="es-MX" kern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lxs usuarixs</a:t>
            </a:r>
          </a:p>
          <a:p>
            <a:pPr marL="742950" lvl="0" indent="-5143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+mj-lt"/>
              <a:buAutoNum type="arabicParenR"/>
            </a:pPr>
            <a:endParaRPr lang="es-MX" kern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  <a:p>
            <a:pPr marL="742950" lvl="0" indent="-5143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+mj-lt"/>
              <a:buAutoNum type="arabicParenR"/>
            </a:pPr>
            <a:r>
              <a:rPr lang="es-MX" b="1" ker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Estrategia sándwich: </a:t>
            </a:r>
            <a:r>
              <a:rPr lang="es-MX" kern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Empoderamiento mutuo entre </a:t>
            </a:r>
            <a:r>
              <a:rPr lang="es-MX" ker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aperturas desde arriba y movilizaciones desde </a:t>
            </a:r>
            <a:r>
              <a:rPr lang="es-MX" kern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abajo</a:t>
            </a:r>
          </a:p>
          <a:p>
            <a:pPr marL="742950" lvl="0" indent="-5143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+mj-lt"/>
              <a:buAutoNum type="arabicParenR"/>
            </a:pPr>
            <a:endParaRPr lang="es-MX" kern="0" smtClean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  <a:p>
            <a:pPr marL="742950" lvl="0" indent="-5143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+mj-lt"/>
              <a:buAutoNum type="arabicParenR"/>
            </a:pPr>
            <a:r>
              <a:rPr lang="en-US" b="1" kern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Integración </a:t>
            </a:r>
            <a:r>
              <a:rPr lang="en-US" b="1" ker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vertical: </a:t>
            </a:r>
            <a:r>
              <a:rPr lang="en-US" ker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Monitoreo e incidencia en </a:t>
            </a:r>
            <a:r>
              <a:rPr lang="en-US" kern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múltiples </a:t>
            </a:r>
            <a:r>
              <a:rPr lang="en-US" ker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niveles</a:t>
            </a:r>
          </a:p>
          <a:p>
            <a:pPr marL="742950" lvl="0" indent="-5143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+mj-lt"/>
              <a:buAutoNum type="arabicParenR"/>
            </a:pPr>
            <a:endParaRPr lang="es-MX" kern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  <a:p>
            <a:pPr marL="742950" lvl="0" indent="-5143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+mj-lt"/>
              <a:buAutoNum type="arabicParenR"/>
            </a:pPr>
            <a:r>
              <a:rPr lang="es-MX" b="1" ker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Focos mediáticos: </a:t>
            </a:r>
            <a:r>
              <a:rPr lang="es-MX" kern="0" smtClea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Sinergia con acción ciudadana</a:t>
            </a:r>
          </a:p>
          <a:p>
            <a:pPr marL="742950" lvl="0" indent="-5143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+mj-lt"/>
              <a:buAutoNum type="arabicParenR"/>
            </a:pPr>
            <a:endParaRPr lang="es-MX" kern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  <a:p>
            <a:pPr marL="742950" lvl="0" indent="-5143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+mj-lt"/>
              <a:buAutoNum type="arabicParenR"/>
            </a:pPr>
            <a:r>
              <a:rPr lang="es-MX" b="1" kern="0">
                <a:solidFill>
                  <a:srgbClr val="004C52"/>
                </a:solidFill>
                <a:latin typeface="+mn-lt"/>
                <a:ea typeface="Karla"/>
                <a:sym typeface="Karla"/>
              </a:rPr>
              <a:t>Puntos de entrada para círculos virtuosos de rendición de cuentas</a:t>
            </a:r>
          </a:p>
          <a:p>
            <a:pPr marL="742950" lvl="0" indent="-5143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ct val="100000"/>
              <a:buFont typeface="+mj-lt"/>
              <a:buAutoNum type="arabicParenR"/>
            </a:pPr>
            <a:endParaRPr lang="en-US" kern="0" dirty="0">
              <a:solidFill>
                <a:srgbClr val="004C52"/>
              </a:solidFill>
              <a:latin typeface="+mn-lt"/>
              <a:ea typeface="Karla"/>
              <a:sym typeface="Karla"/>
            </a:endParaRPr>
          </a:p>
        </p:txBody>
      </p:sp>
    </p:spTree>
    <p:extLst>
      <p:ext uri="{BB962C8B-B14F-4D97-AF65-F5344CB8AC3E}">
        <p14:creationId xmlns:p14="http://schemas.microsoft.com/office/powerpoint/2010/main" val="152377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4" name="Rectangle 12"/>
          <p:cNvSpPr>
            <a:spLocks noChangeArrowheads="1"/>
          </p:cNvSpPr>
          <p:nvPr/>
        </p:nvSpPr>
        <p:spPr bwMode="auto">
          <a:xfrm>
            <a:off x="0" y="0"/>
            <a:ext cx="12161838" cy="6553200"/>
          </a:xfrm>
          <a:prstGeom prst="rect">
            <a:avLst/>
          </a:prstGeom>
          <a:solidFill>
            <a:srgbClr val="37464B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800" dirty="0"/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5" name="Rectangle 13"/>
          <p:cNvSpPr>
            <a:spLocks noChangeArrowheads="1"/>
          </p:cNvSpPr>
          <p:nvPr/>
        </p:nvSpPr>
        <p:spPr bwMode="auto">
          <a:xfrm>
            <a:off x="1280319" y="42763"/>
            <a:ext cx="10363201" cy="134004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s-MX" sz="3200" b="1" dirty="0" smtClean="0">
                <a:solidFill>
                  <a:srgbClr val="016D9E"/>
                </a:solidFill>
              </a:rPr>
              <a:t>8.1) De </a:t>
            </a:r>
            <a:r>
              <a:rPr lang="es-MX" sz="3200" b="1" dirty="0">
                <a:solidFill>
                  <a:srgbClr val="016D9E"/>
                </a:solidFill>
              </a:rPr>
              <a:t>los datos abiertos a la información “accionable”</a:t>
            </a:r>
            <a:endParaRPr lang="en-US" sz="3200" b="1" dirty="0">
              <a:solidFill>
                <a:srgbClr val="016D9E"/>
              </a:solidFill>
            </a:endParaRPr>
          </a:p>
        </p:txBody>
      </p:sp>
      <p:sp>
        <p:nvSpPr>
          <p:cNvPr id="13326" name="Rectangle 14"/>
          <p:cNvSpPr>
            <a:spLocks noChangeArrowheads="1"/>
          </p:cNvSpPr>
          <p:nvPr/>
        </p:nvSpPr>
        <p:spPr bwMode="auto">
          <a:xfrm>
            <a:off x="1143000" y="379412"/>
            <a:ext cx="9904414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algn="l" eaLnBrk="1" hangingPunct="1"/>
            <a:endParaRPr lang="en-US" altLang="en-US" sz="35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13327" name="Rectangle 1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016D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3328" name="Picture 16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13329" name="Rectangle 17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016D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 smtClean="0">
                <a:solidFill>
                  <a:schemeClr val="bg1"/>
                </a:solidFill>
              </a:rPr>
              <a:t>March 16</a:t>
            </a:r>
            <a:r>
              <a:rPr lang="en-US" altLang="en-US" sz="1200" smtClean="0">
                <a:solidFill>
                  <a:schemeClr val="bg1"/>
                </a:solidFill>
              </a:rPr>
              <a:t>, </a:t>
            </a:r>
            <a:r>
              <a:rPr lang="en-US" altLang="en-US" sz="1200" smtClean="0">
                <a:solidFill>
                  <a:schemeClr val="bg1"/>
                </a:solidFill>
              </a:rPr>
              <a:t>2017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91341" y="1545610"/>
            <a:ext cx="11577568" cy="4462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endParaRPr lang="en-US" altLang="en-US" sz="2000" dirty="0">
              <a:solidFill>
                <a:srgbClr val="37464B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71319" y="29718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3118313764"/>
              </p:ext>
            </p:extLst>
          </p:nvPr>
        </p:nvGraphicFramePr>
        <p:xfrm>
          <a:off x="969748" y="1422332"/>
          <a:ext cx="10673771" cy="4761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966419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4" name="Rectangle 12"/>
          <p:cNvSpPr>
            <a:spLocks noChangeArrowheads="1"/>
          </p:cNvSpPr>
          <p:nvPr/>
        </p:nvSpPr>
        <p:spPr bwMode="auto">
          <a:xfrm>
            <a:off x="-794" y="0"/>
            <a:ext cx="12161838" cy="6858000"/>
          </a:xfrm>
          <a:prstGeom prst="rect">
            <a:avLst/>
          </a:prstGeom>
          <a:solidFill>
            <a:srgbClr val="37464B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6" name="Rectangle 14"/>
          <p:cNvSpPr>
            <a:spLocks noChangeArrowheads="1"/>
          </p:cNvSpPr>
          <p:nvPr/>
        </p:nvSpPr>
        <p:spPr bwMode="auto">
          <a:xfrm>
            <a:off x="1143000" y="379412"/>
            <a:ext cx="9904414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algn="l" eaLnBrk="1" hangingPunct="1"/>
            <a:r>
              <a:rPr lang="en-US" altLang="en-US" sz="35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8.2) La </a:t>
            </a:r>
            <a:r>
              <a:rPr lang="en-US" altLang="en-US" sz="3500" b="1" dirty="0" err="1" smtClean="0">
                <a:solidFill>
                  <a:srgbClr val="016D9E"/>
                </a:solidFill>
                <a:cs typeface="Leelawadee" panose="020B0502040204020203" pitchFamily="34" charset="-34"/>
              </a:rPr>
              <a:t>estrategia</a:t>
            </a:r>
            <a:r>
              <a:rPr lang="en-US" altLang="en-US" sz="35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 del sandwich </a:t>
            </a:r>
            <a:endParaRPr lang="en-US" altLang="en-US" sz="35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13327" name="Rectangle 1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016D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3328" name="Picture 16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13329" name="Rectangle 17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016D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 smtClean="0">
                <a:solidFill>
                  <a:schemeClr val="bg1"/>
                </a:solidFill>
              </a:rPr>
              <a:t>March 16, </a:t>
            </a:r>
            <a:r>
              <a:rPr lang="en-US" altLang="en-US" sz="1200" dirty="0" smtClean="0">
                <a:solidFill>
                  <a:schemeClr val="bg1"/>
                </a:solidFill>
              </a:rPr>
              <a:t>2017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61119" y="1553963"/>
            <a:ext cx="5334000" cy="3652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sz="2800" b="1" dirty="0" smtClean="0">
              <a:solidFill>
                <a:srgbClr val="37464B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b="1" dirty="0" smtClean="0">
                <a:solidFill>
                  <a:srgbClr val="37464B"/>
                </a:solidFill>
              </a:rPr>
              <a:t>“…</a:t>
            </a:r>
            <a:r>
              <a:rPr lang="en-US" altLang="en-US" b="1" dirty="0" err="1" smtClean="0">
                <a:solidFill>
                  <a:srgbClr val="37464B"/>
                </a:solidFill>
              </a:rPr>
              <a:t>Uds</a:t>
            </a:r>
            <a:r>
              <a:rPr lang="en-US" altLang="en-US" b="1" dirty="0" smtClean="0">
                <a:solidFill>
                  <a:srgbClr val="37464B"/>
                </a:solidFill>
              </a:rPr>
              <a:t> </a:t>
            </a:r>
            <a:r>
              <a:rPr lang="en-US" altLang="en-US" b="1" dirty="0" err="1" smtClean="0">
                <a:solidFill>
                  <a:srgbClr val="37464B"/>
                </a:solidFill>
              </a:rPr>
              <a:t>empujen</a:t>
            </a:r>
            <a:r>
              <a:rPr lang="en-US" altLang="en-US" b="1" dirty="0" smtClean="0">
                <a:solidFill>
                  <a:srgbClr val="37464B"/>
                </a:solidFill>
              </a:rPr>
              <a:t> </a:t>
            </a:r>
            <a:r>
              <a:rPr lang="en-US" altLang="en-US" b="1" dirty="0" err="1" smtClean="0">
                <a:solidFill>
                  <a:srgbClr val="37464B"/>
                </a:solidFill>
              </a:rPr>
              <a:t>desde</a:t>
            </a:r>
            <a:r>
              <a:rPr lang="en-US" altLang="en-US" b="1" dirty="0" smtClean="0">
                <a:solidFill>
                  <a:srgbClr val="37464B"/>
                </a:solidFill>
              </a:rPr>
              <a:t> </a:t>
            </a:r>
            <a:r>
              <a:rPr lang="en-US" altLang="en-US" b="1" dirty="0" err="1" smtClean="0">
                <a:solidFill>
                  <a:srgbClr val="37464B"/>
                </a:solidFill>
              </a:rPr>
              <a:t>abajo</a:t>
            </a:r>
            <a:r>
              <a:rPr lang="en-US" altLang="en-US" b="1" dirty="0" smtClean="0">
                <a:solidFill>
                  <a:srgbClr val="37464B"/>
                </a:solidFill>
              </a:rPr>
              <a:t> y </a:t>
            </a:r>
            <a:r>
              <a:rPr lang="en-US" altLang="en-US" b="1" dirty="0" err="1" smtClean="0">
                <a:solidFill>
                  <a:srgbClr val="37464B"/>
                </a:solidFill>
              </a:rPr>
              <a:t>nosotros</a:t>
            </a:r>
            <a:r>
              <a:rPr lang="en-US" altLang="en-US" b="1" dirty="0" smtClean="0">
                <a:solidFill>
                  <a:srgbClr val="37464B"/>
                </a:solidFill>
              </a:rPr>
              <a:t> </a:t>
            </a:r>
            <a:r>
              <a:rPr lang="en-US" altLang="en-US" b="1" dirty="0" err="1" smtClean="0">
                <a:solidFill>
                  <a:srgbClr val="37464B"/>
                </a:solidFill>
              </a:rPr>
              <a:t>apretamos</a:t>
            </a:r>
            <a:r>
              <a:rPr lang="en-US" altLang="en-US" b="1" dirty="0" smtClean="0">
                <a:solidFill>
                  <a:srgbClr val="37464B"/>
                </a:solidFill>
              </a:rPr>
              <a:t> </a:t>
            </a:r>
            <a:r>
              <a:rPr lang="en-US" altLang="en-US" b="1" dirty="0" err="1" smtClean="0">
                <a:solidFill>
                  <a:srgbClr val="37464B"/>
                </a:solidFill>
              </a:rPr>
              <a:t>desde</a:t>
            </a:r>
            <a:r>
              <a:rPr lang="en-US" altLang="en-US" b="1" dirty="0" smtClean="0">
                <a:solidFill>
                  <a:srgbClr val="37464B"/>
                </a:solidFill>
              </a:rPr>
              <a:t> </a:t>
            </a:r>
            <a:r>
              <a:rPr lang="en-US" altLang="en-US" b="1" dirty="0" err="1" smtClean="0">
                <a:solidFill>
                  <a:srgbClr val="37464B"/>
                </a:solidFill>
              </a:rPr>
              <a:t>arriba</a:t>
            </a:r>
            <a:r>
              <a:rPr lang="en-US" altLang="en-US" b="1" dirty="0" smtClean="0">
                <a:solidFill>
                  <a:srgbClr val="37464B"/>
                </a:solidFill>
              </a:rPr>
              <a:t>…”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b="1" dirty="0">
              <a:solidFill>
                <a:srgbClr val="37464B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b="1" dirty="0">
                <a:solidFill>
                  <a:srgbClr val="37464B"/>
                </a:solidFill>
              </a:rPr>
              <a:t>Alto </a:t>
            </a:r>
            <a:r>
              <a:rPr lang="en-US" altLang="en-US" b="1" dirty="0" err="1">
                <a:solidFill>
                  <a:srgbClr val="37464B"/>
                </a:solidFill>
              </a:rPr>
              <a:t>funcionario</a:t>
            </a:r>
            <a:r>
              <a:rPr lang="en-US" altLang="en-US" b="1" dirty="0">
                <a:solidFill>
                  <a:srgbClr val="37464B"/>
                </a:solidFill>
              </a:rPr>
              <a:t> </a:t>
            </a:r>
            <a:r>
              <a:rPr lang="en-US" altLang="en-US" b="1" dirty="0" err="1">
                <a:solidFill>
                  <a:srgbClr val="37464B"/>
                </a:solidFill>
              </a:rPr>
              <a:t>mexicano</a:t>
            </a:r>
            <a:r>
              <a:rPr lang="en-US" altLang="en-US" b="1" dirty="0">
                <a:solidFill>
                  <a:srgbClr val="37464B"/>
                </a:solidFill>
              </a:rPr>
              <a:t>, ante </a:t>
            </a:r>
            <a:r>
              <a:rPr lang="en-US" altLang="en-US" b="1" dirty="0" smtClean="0">
                <a:solidFill>
                  <a:srgbClr val="37464B"/>
                </a:solidFill>
              </a:rPr>
              <a:t> </a:t>
            </a:r>
            <a:r>
              <a:rPr lang="en-US" altLang="en-US" b="1" dirty="0" err="1">
                <a:solidFill>
                  <a:srgbClr val="37464B"/>
                </a:solidFill>
              </a:rPr>
              <a:t>encuentro</a:t>
            </a:r>
            <a:r>
              <a:rPr lang="en-US" altLang="en-US" b="1" dirty="0">
                <a:solidFill>
                  <a:srgbClr val="37464B"/>
                </a:solidFill>
              </a:rPr>
              <a:t> </a:t>
            </a:r>
            <a:r>
              <a:rPr lang="en-US" altLang="en-US" b="1" dirty="0" err="1">
                <a:solidFill>
                  <a:srgbClr val="37464B"/>
                </a:solidFill>
              </a:rPr>
              <a:t>nacional</a:t>
            </a:r>
            <a:r>
              <a:rPr lang="en-US" altLang="en-US" b="1" dirty="0">
                <a:solidFill>
                  <a:srgbClr val="37464B"/>
                </a:solidFill>
              </a:rPr>
              <a:t> </a:t>
            </a:r>
            <a:r>
              <a:rPr lang="en-US" altLang="en-US" b="1" dirty="0" err="1" smtClean="0">
                <a:solidFill>
                  <a:srgbClr val="37464B"/>
                </a:solidFill>
              </a:rPr>
              <a:t>autónomo</a:t>
            </a:r>
            <a:r>
              <a:rPr lang="en-US" altLang="en-US" b="1" dirty="0" smtClean="0">
                <a:solidFill>
                  <a:srgbClr val="37464B"/>
                </a:solidFill>
              </a:rPr>
              <a:t> </a:t>
            </a:r>
            <a:r>
              <a:rPr lang="en-US" altLang="en-US" b="1" dirty="0">
                <a:solidFill>
                  <a:srgbClr val="37464B"/>
                </a:solidFill>
              </a:rPr>
              <a:t>de los  </a:t>
            </a:r>
            <a:r>
              <a:rPr lang="en-US" altLang="en-US" b="1" dirty="0" err="1" smtClean="0">
                <a:solidFill>
                  <a:srgbClr val="37464B"/>
                </a:solidFill>
              </a:rPr>
              <a:t>Consejos</a:t>
            </a:r>
            <a:r>
              <a:rPr lang="en-US" altLang="en-US" b="1" dirty="0" smtClean="0">
                <a:solidFill>
                  <a:srgbClr val="37464B"/>
                </a:solidFill>
              </a:rPr>
              <a:t> </a:t>
            </a:r>
            <a:r>
              <a:rPr lang="en-US" altLang="en-US" b="1" dirty="0" err="1" smtClean="0">
                <a:solidFill>
                  <a:srgbClr val="37464B"/>
                </a:solidFill>
              </a:rPr>
              <a:t>Comunitarios</a:t>
            </a:r>
            <a:r>
              <a:rPr lang="en-US" altLang="en-US" b="1" dirty="0" smtClean="0">
                <a:solidFill>
                  <a:srgbClr val="37464B"/>
                </a:solidFill>
              </a:rPr>
              <a:t> de </a:t>
            </a:r>
            <a:r>
              <a:rPr lang="en-US" altLang="en-US" b="1" dirty="0" err="1" smtClean="0">
                <a:solidFill>
                  <a:srgbClr val="37464B"/>
                </a:solidFill>
              </a:rPr>
              <a:t>Abasto</a:t>
            </a:r>
            <a:r>
              <a:rPr lang="en-US" altLang="en-US" b="1" dirty="0" smtClean="0">
                <a:solidFill>
                  <a:srgbClr val="37464B"/>
                </a:solidFill>
              </a:rPr>
              <a:t>, 1985 </a:t>
            </a:r>
            <a:endParaRPr lang="en-US" altLang="en-US" b="1" dirty="0">
              <a:solidFill>
                <a:srgbClr val="37464B"/>
              </a:solidFill>
            </a:endParaRPr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13" name="Imagen 1" descr="Fox_GPSA_Grafico_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899" y="1371601"/>
            <a:ext cx="6903146" cy="48005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4" name="Rectangle 12"/>
          <p:cNvSpPr>
            <a:spLocks noChangeArrowheads="1"/>
          </p:cNvSpPr>
          <p:nvPr/>
        </p:nvSpPr>
        <p:spPr bwMode="auto">
          <a:xfrm>
            <a:off x="-794" y="0"/>
            <a:ext cx="12161838" cy="6858000"/>
          </a:xfrm>
          <a:prstGeom prst="rect">
            <a:avLst/>
          </a:prstGeom>
          <a:solidFill>
            <a:srgbClr val="37464B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5" name="Rectangle 13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6" name="Rectangle 14"/>
          <p:cNvSpPr>
            <a:spLocks noChangeArrowheads="1"/>
          </p:cNvSpPr>
          <p:nvPr/>
        </p:nvSpPr>
        <p:spPr bwMode="auto">
          <a:xfrm>
            <a:off x="1142999" y="379412"/>
            <a:ext cx="10576719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algn="l" eaLnBrk="1" hangingPunct="1"/>
            <a:r>
              <a:rPr lang="es-MX" altLang="en-US" sz="3200" b="1" dirty="0" smtClean="0">
                <a:solidFill>
                  <a:srgbClr val="016D9E"/>
                </a:solidFill>
                <a:cs typeface="Leelawadee" panose="020B0502040204020203" pitchFamily="34" charset="-34"/>
              </a:rPr>
              <a:t>8.3</a:t>
            </a:r>
            <a:r>
              <a:rPr lang="es-MX" altLang="en-US" sz="3200" b="1" dirty="0">
                <a:solidFill>
                  <a:srgbClr val="016D9E"/>
                </a:solidFill>
                <a:cs typeface="Leelawadee" panose="020B0502040204020203" pitchFamily="34" charset="-34"/>
              </a:rPr>
              <a:t>) Integración vertical del monitoreo y la incidencia</a:t>
            </a:r>
            <a:endParaRPr lang="en-US" altLang="en-US" sz="3200" b="1" dirty="0">
              <a:solidFill>
                <a:srgbClr val="016D9E"/>
              </a:solidFill>
              <a:cs typeface="Leelawadee" panose="020B0502040204020203" pitchFamily="34" charset="-34"/>
            </a:endParaRPr>
          </a:p>
          <a:p>
            <a:pPr algn="l" eaLnBrk="1" hangingPunct="1"/>
            <a:endParaRPr lang="en-US" altLang="en-US" sz="35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13327" name="Rectangle 1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016D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3328" name="Picture 16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38096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13329" name="Rectangle 17"/>
          <p:cNvSpPr>
            <a:spLocks noChangeArrowheads="1"/>
          </p:cNvSpPr>
          <p:nvPr/>
        </p:nvSpPr>
        <p:spPr bwMode="auto">
          <a:xfrm>
            <a:off x="11883" y="6139684"/>
            <a:ext cx="11049000" cy="457200"/>
          </a:xfrm>
          <a:prstGeom prst="rect">
            <a:avLst/>
          </a:prstGeom>
          <a:solidFill>
            <a:srgbClr val="016D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 smtClean="0">
                <a:solidFill>
                  <a:schemeClr val="bg1"/>
                </a:solidFill>
              </a:rPr>
              <a:t>March 16, </a:t>
            </a:r>
            <a:r>
              <a:rPr lang="en-US" altLang="en-US" sz="1200" dirty="0" smtClean="0">
                <a:solidFill>
                  <a:schemeClr val="bg1"/>
                </a:solidFill>
              </a:rPr>
              <a:t>2017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11883" y="1371600"/>
            <a:ext cx="538323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_tradnl" sz="1800"/>
              <a:t>Detener las fugas a lo largo de la “cadena de suministro”</a:t>
            </a:r>
            <a:endParaRPr lang="es-MX" sz="180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s-MX" sz="180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_tradnl" sz="1800"/>
              <a:t>Enfrentar los problemas en la parte alta de la cadena (río </a:t>
            </a:r>
            <a:r>
              <a:rPr lang="es-ES_tradnl" sz="1800" smtClean="0"/>
              <a:t>arriba) - </a:t>
            </a:r>
            <a:r>
              <a:rPr lang="es-ES_tradnl" sz="1800"/>
              <a:t>descuidados por enfoques circunscritos a lo local</a:t>
            </a:r>
            <a:endParaRPr lang="es-MX" sz="180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s-MX" sz="180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_tradnl" sz="1800"/>
              <a:t>Enfrentar los problemas en la parte baja de la cadena </a:t>
            </a:r>
            <a:r>
              <a:rPr lang="es-ES_tradnl" sz="1800" smtClean="0"/>
              <a:t>(río abajo) - descuidados </a:t>
            </a:r>
            <a:r>
              <a:rPr lang="es-ES_tradnl" sz="1800"/>
              <a:t>por enfoques centrados en lo nacional</a:t>
            </a:r>
            <a:endParaRPr lang="es-MX" sz="180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s-MX" sz="180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_tradnl" sz="1800"/>
              <a:t>Contrarrestar el problema de “apretar el globo</a:t>
            </a:r>
            <a:r>
              <a:rPr lang="es-ES_tradnl" sz="1800" smtClean="0"/>
              <a:t>”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s-ES_tradnl" sz="180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1800" smtClean="0"/>
              <a:t>Fuente: Fox &amp; Aceron, “Constuyendo la RdeC de manera diferente,” </a:t>
            </a:r>
            <a:r>
              <a:rPr lang="en-US" sz="1800" i="1" smtClean="0"/>
              <a:t>U4 Issue Paper</a:t>
            </a:r>
            <a:r>
              <a:rPr lang="en-US" sz="1800" smtClean="0"/>
              <a:t>, feb, 2017</a:t>
            </a:r>
            <a:endParaRPr lang="es-ES_tradnl" sz="1800"/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12" name="Picture 2" descr="C:\Users\jafox\AppData\Local\Temp\Vertical Integration-Spanish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919" y="1371600"/>
            <a:ext cx="6461919" cy="476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6525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4" name="Rectangle 12"/>
          <p:cNvSpPr>
            <a:spLocks noChangeArrowheads="1"/>
          </p:cNvSpPr>
          <p:nvPr/>
        </p:nvSpPr>
        <p:spPr bwMode="auto">
          <a:xfrm>
            <a:off x="-794" y="0"/>
            <a:ext cx="12161838" cy="6858000"/>
          </a:xfrm>
          <a:prstGeom prst="rect">
            <a:avLst/>
          </a:prstGeom>
          <a:solidFill>
            <a:srgbClr val="37464B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5" name="Rectangle 13"/>
          <p:cNvSpPr>
            <a:spLocks noChangeArrowheads="1"/>
          </p:cNvSpPr>
          <p:nvPr/>
        </p:nvSpPr>
        <p:spPr bwMode="auto">
          <a:xfrm>
            <a:off x="1142999" y="57573"/>
            <a:ext cx="10622757" cy="131243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 sz="2800" b="1" dirty="0" smtClean="0">
                <a:solidFill>
                  <a:srgbClr val="016D9E"/>
                </a:solidFill>
              </a:rPr>
              <a:t>8.4) </a:t>
            </a:r>
            <a:r>
              <a:rPr lang="en-US" sz="2800" b="1" dirty="0" err="1" smtClean="0">
                <a:solidFill>
                  <a:srgbClr val="016D9E"/>
                </a:solidFill>
              </a:rPr>
              <a:t>Focos</a:t>
            </a:r>
            <a:r>
              <a:rPr lang="en-US" sz="2800" b="1" dirty="0" smtClean="0">
                <a:solidFill>
                  <a:srgbClr val="016D9E"/>
                </a:solidFill>
              </a:rPr>
              <a:t> </a:t>
            </a:r>
            <a:r>
              <a:rPr lang="en-US" sz="2800" b="1" dirty="0" err="1" smtClean="0">
                <a:solidFill>
                  <a:srgbClr val="016D9E"/>
                </a:solidFill>
              </a:rPr>
              <a:t>mediáticos</a:t>
            </a:r>
            <a:r>
              <a:rPr lang="en-US" sz="2800" b="1" dirty="0" smtClean="0">
                <a:solidFill>
                  <a:srgbClr val="016D9E"/>
                </a:solidFill>
              </a:rPr>
              <a:t>: </a:t>
            </a:r>
            <a:r>
              <a:rPr lang="en-US" sz="2800" b="1" dirty="0" err="1">
                <a:solidFill>
                  <a:srgbClr val="016D9E"/>
                </a:solidFill>
              </a:rPr>
              <a:t>Sinergia</a:t>
            </a:r>
            <a:r>
              <a:rPr lang="en-US" sz="2800" b="1" dirty="0">
                <a:solidFill>
                  <a:srgbClr val="016D9E"/>
                </a:solidFill>
              </a:rPr>
              <a:t> </a:t>
            </a:r>
            <a:r>
              <a:rPr lang="en-US" sz="2800" b="1" dirty="0" smtClean="0">
                <a:solidFill>
                  <a:srgbClr val="016D9E"/>
                </a:solidFill>
              </a:rPr>
              <a:t>con la </a:t>
            </a:r>
            <a:r>
              <a:rPr lang="en-US" sz="2800" b="1" dirty="0" err="1" smtClean="0">
                <a:solidFill>
                  <a:srgbClr val="016D9E"/>
                </a:solidFill>
              </a:rPr>
              <a:t>acción</a:t>
            </a:r>
            <a:r>
              <a:rPr lang="en-US" sz="2800" b="1" dirty="0" smtClean="0">
                <a:solidFill>
                  <a:srgbClr val="016D9E"/>
                </a:solidFill>
              </a:rPr>
              <a:t> </a:t>
            </a:r>
            <a:r>
              <a:rPr lang="en-US" sz="2800" b="1" dirty="0" err="1">
                <a:solidFill>
                  <a:srgbClr val="016D9E"/>
                </a:solidFill>
              </a:rPr>
              <a:t>ciudadana</a:t>
            </a:r>
            <a:r>
              <a:rPr lang="en-US" sz="2800" b="1" dirty="0">
                <a:solidFill>
                  <a:srgbClr val="016D9E"/>
                </a:solidFill>
              </a:rPr>
              <a:t>   </a:t>
            </a:r>
          </a:p>
        </p:txBody>
      </p:sp>
      <p:sp>
        <p:nvSpPr>
          <p:cNvPr id="13326" name="Rectangle 14"/>
          <p:cNvSpPr>
            <a:spLocks noChangeArrowheads="1"/>
          </p:cNvSpPr>
          <p:nvPr/>
        </p:nvSpPr>
        <p:spPr bwMode="auto">
          <a:xfrm>
            <a:off x="1143000" y="379412"/>
            <a:ext cx="9904414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algn="l" eaLnBrk="1" hangingPunct="1"/>
            <a:endParaRPr lang="en-US" altLang="en-US" sz="35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13327" name="Rectangle 1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016D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3328" name="Picture 16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13329" name="Rectangle 17"/>
          <p:cNvSpPr>
            <a:spLocks noChangeArrowheads="1"/>
          </p:cNvSpPr>
          <p:nvPr/>
        </p:nvSpPr>
        <p:spPr bwMode="auto">
          <a:xfrm>
            <a:off x="0" y="6172200"/>
            <a:ext cx="11049000" cy="457200"/>
          </a:xfrm>
          <a:prstGeom prst="rect">
            <a:avLst/>
          </a:prstGeom>
          <a:solidFill>
            <a:srgbClr val="016D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 smtClean="0">
                <a:solidFill>
                  <a:schemeClr val="bg1"/>
                </a:solidFill>
              </a:rPr>
              <a:t>March 16, </a:t>
            </a:r>
            <a:r>
              <a:rPr lang="en-US" altLang="en-US" sz="1200" dirty="0" smtClean="0">
                <a:solidFill>
                  <a:schemeClr val="bg1"/>
                </a:solidFill>
              </a:rPr>
              <a:t>2017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0" y="1524000"/>
            <a:ext cx="5524500" cy="4538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altLang="en-US" sz="2000" dirty="0">
              <a:solidFill>
                <a:srgbClr val="37464B"/>
              </a:solidFill>
            </a:endParaRPr>
          </a:p>
          <a:p>
            <a:pPr marL="800100" lvl="1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s-MX" altLang="en-US">
                <a:solidFill>
                  <a:srgbClr val="37464B"/>
                </a:solidFill>
              </a:rPr>
              <a:t>La atención </a:t>
            </a:r>
            <a:r>
              <a:rPr lang="es-MX" altLang="en-US" smtClean="0">
                <a:solidFill>
                  <a:srgbClr val="37464B"/>
                </a:solidFill>
              </a:rPr>
              <a:t>mediática </a:t>
            </a:r>
            <a:r>
              <a:rPr lang="es-MX" altLang="en-US">
                <a:solidFill>
                  <a:srgbClr val="37464B"/>
                </a:solidFill>
              </a:rPr>
              <a:t>puede activar a la acción </a:t>
            </a:r>
            <a:r>
              <a:rPr lang="es-MX" altLang="en-US" smtClean="0">
                <a:solidFill>
                  <a:srgbClr val="37464B"/>
                </a:solidFill>
              </a:rPr>
              <a:t>ciudadana</a:t>
            </a:r>
          </a:p>
          <a:p>
            <a:pPr marL="800100" lvl="1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s-MX" altLang="en-US" smtClean="0">
                <a:solidFill>
                  <a:srgbClr val="37464B"/>
                </a:solidFill>
              </a:rPr>
              <a:t>Juntos podrían </a:t>
            </a:r>
            <a:r>
              <a:rPr lang="es-MX" altLang="en-US">
                <a:solidFill>
                  <a:srgbClr val="37464B"/>
                </a:solidFill>
              </a:rPr>
              <a:t>estimular </a:t>
            </a:r>
            <a:r>
              <a:rPr lang="es-MX" altLang="en-US" smtClean="0">
                <a:solidFill>
                  <a:srgbClr val="37464B"/>
                </a:solidFill>
              </a:rPr>
              <a:t>la </a:t>
            </a:r>
            <a:r>
              <a:rPr lang="es-MX" altLang="en-US">
                <a:solidFill>
                  <a:srgbClr val="37464B"/>
                </a:solidFill>
              </a:rPr>
              <a:t>fiscalización </a:t>
            </a:r>
            <a:r>
              <a:rPr lang="es-MX" altLang="en-US" smtClean="0">
                <a:solidFill>
                  <a:srgbClr val="37464B"/>
                </a:solidFill>
              </a:rPr>
              <a:t>oficial</a:t>
            </a:r>
          </a:p>
          <a:p>
            <a:pPr marL="800100" lvl="1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s-MX" altLang="en-US">
                <a:solidFill>
                  <a:srgbClr val="37464B"/>
                </a:solidFill>
              </a:rPr>
              <a:t>S</a:t>
            </a:r>
            <a:r>
              <a:rPr lang="es-MX" altLang="en-US" smtClean="0">
                <a:solidFill>
                  <a:srgbClr val="37464B"/>
                </a:solidFill>
              </a:rPr>
              <a:t>i </a:t>
            </a:r>
            <a:r>
              <a:rPr lang="es-MX" altLang="en-US">
                <a:solidFill>
                  <a:srgbClr val="37464B"/>
                </a:solidFill>
              </a:rPr>
              <a:t>se logra </a:t>
            </a:r>
            <a:r>
              <a:rPr lang="es-MX" altLang="en-US" smtClean="0">
                <a:solidFill>
                  <a:srgbClr val="37464B"/>
                </a:solidFill>
              </a:rPr>
              <a:t>pasos parciales hacia la RdeC, </a:t>
            </a:r>
            <a:r>
              <a:rPr lang="es-MX" altLang="en-US">
                <a:solidFill>
                  <a:srgbClr val="37464B"/>
                </a:solidFill>
              </a:rPr>
              <a:t>crea incentivos para </a:t>
            </a:r>
            <a:r>
              <a:rPr lang="es-MX" altLang="en-US" smtClean="0">
                <a:solidFill>
                  <a:srgbClr val="37464B"/>
                </a:solidFill>
              </a:rPr>
              <a:t>más </a:t>
            </a:r>
            <a:r>
              <a:rPr lang="es-MX" altLang="en-US">
                <a:solidFill>
                  <a:srgbClr val="37464B"/>
                </a:solidFill>
              </a:rPr>
              <a:t>cobertura </a:t>
            </a:r>
            <a:r>
              <a:rPr lang="es-MX" altLang="en-US" smtClean="0">
                <a:solidFill>
                  <a:srgbClr val="37464B"/>
                </a:solidFill>
              </a:rPr>
              <a:t>mediática </a:t>
            </a:r>
            <a:r>
              <a:rPr lang="es-MX" altLang="en-US">
                <a:solidFill>
                  <a:srgbClr val="37464B"/>
                </a:solidFill>
              </a:rPr>
              <a:t>y acción </a:t>
            </a:r>
            <a:r>
              <a:rPr lang="es-MX" altLang="en-US" smtClean="0">
                <a:solidFill>
                  <a:srgbClr val="37464B"/>
                </a:solidFill>
              </a:rPr>
              <a:t>ciudadana</a:t>
            </a:r>
            <a:endParaRPr lang="es-MX" altLang="en-US">
              <a:solidFill>
                <a:srgbClr val="37464B"/>
              </a:solidFill>
            </a:endParaRPr>
          </a:p>
          <a:p>
            <a:pPr marL="800100" lvl="1" indent="-3429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s-MX" altLang="en-US" smtClean="0">
                <a:solidFill>
                  <a:srgbClr val="37464B"/>
                </a:solidFill>
              </a:rPr>
              <a:t>Via de cambio: círculos </a:t>
            </a:r>
            <a:r>
              <a:rPr lang="es-MX" altLang="en-US">
                <a:solidFill>
                  <a:srgbClr val="37464B"/>
                </a:solidFill>
              </a:rPr>
              <a:t>virtuosos </a:t>
            </a:r>
            <a:r>
              <a:rPr lang="es-MX" altLang="en-US" smtClean="0">
                <a:solidFill>
                  <a:srgbClr val="37464B"/>
                </a:solidFill>
              </a:rPr>
              <a:t>de empoderamiento mutuo para debilitar </a:t>
            </a:r>
            <a:r>
              <a:rPr lang="es-MX" altLang="en-US">
                <a:solidFill>
                  <a:srgbClr val="37464B"/>
                </a:solidFill>
              </a:rPr>
              <a:t>poderes fácticos</a:t>
            </a:r>
            <a:endParaRPr lang="en-US" altLang="en-US" dirty="0">
              <a:solidFill>
                <a:srgbClr val="37464B"/>
              </a:solidFill>
            </a:endParaRPr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12" name="Picture 2" descr="C:\Users\jafox\AppData\Local\Temp\notesB324CE\Media 06051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3719" y="1371600"/>
            <a:ext cx="6537325" cy="4799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104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4" name="Rectangle 12"/>
          <p:cNvSpPr>
            <a:spLocks noChangeArrowheads="1"/>
          </p:cNvSpPr>
          <p:nvPr/>
        </p:nvSpPr>
        <p:spPr bwMode="auto">
          <a:xfrm>
            <a:off x="-794" y="0"/>
            <a:ext cx="12161838" cy="6858000"/>
          </a:xfrm>
          <a:prstGeom prst="rect">
            <a:avLst/>
          </a:prstGeom>
          <a:solidFill>
            <a:srgbClr val="37464B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5" name="Rectangle 13"/>
          <p:cNvSpPr>
            <a:spLocks noChangeArrowheads="1"/>
          </p:cNvSpPr>
          <p:nvPr/>
        </p:nvSpPr>
        <p:spPr bwMode="auto">
          <a:xfrm>
            <a:off x="1142999" y="57573"/>
            <a:ext cx="10622757" cy="131243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 b="1" dirty="0" smtClean="0">
                <a:solidFill>
                  <a:srgbClr val="016D9E"/>
                </a:solidFill>
              </a:rPr>
              <a:t>8.5) </a:t>
            </a:r>
            <a:r>
              <a:rPr lang="en-US" b="1" dirty="0" err="1" smtClean="0">
                <a:solidFill>
                  <a:srgbClr val="016D9E"/>
                </a:solidFill>
              </a:rPr>
              <a:t>Puntos</a:t>
            </a:r>
            <a:r>
              <a:rPr lang="en-US" b="1" dirty="0" smtClean="0">
                <a:solidFill>
                  <a:srgbClr val="016D9E"/>
                </a:solidFill>
              </a:rPr>
              <a:t> </a:t>
            </a:r>
            <a:r>
              <a:rPr lang="en-US" b="1" dirty="0">
                <a:solidFill>
                  <a:srgbClr val="016D9E"/>
                </a:solidFill>
              </a:rPr>
              <a:t>de entrada para </a:t>
            </a:r>
            <a:r>
              <a:rPr lang="en-US" b="1" dirty="0" err="1">
                <a:solidFill>
                  <a:srgbClr val="016D9E"/>
                </a:solidFill>
              </a:rPr>
              <a:t>círculos</a:t>
            </a:r>
            <a:r>
              <a:rPr lang="en-US" b="1" dirty="0">
                <a:solidFill>
                  <a:srgbClr val="016D9E"/>
                </a:solidFill>
              </a:rPr>
              <a:t> virtuosos de </a:t>
            </a:r>
            <a:r>
              <a:rPr lang="en-US" b="1" dirty="0" err="1">
                <a:solidFill>
                  <a:srgbClr val="016D9E"/>
                </a:solidFill>
              </a:rPr>
              <a:t>rendición</a:t>
            </a:r>
            <a:r>
              <a:rPr lang="en-US" b="1" dirty="0">
                <a:solidFill>
                  <a:srgbClr val="016D9E"/>
                </a:solidFill>
              </a:rPr>
              <a:t> de </a:t>
            </a:r>
            <a:r>
              <a:rPr lang="en-US" b="1" dirty="0" err="1">
                <a:solidFill>
                  <a:srgbClr val="016D9E"/>
                </a:solidFill>
              </a:rPr>
              <a:t>cuentas</a:t>
            </a:r>
            <a:endParaRPr lang="en-US" b="1" dirty="0">
              <a:solidFill>
                <a:srgbClr val="016D9E"/>
              </a:solidFill>
            </a:endParaRPr>
          </a:p>
        </p:txBody>
      </p:sp>
      <p:sp>
        <p:nvSpPr>
          <p:cNvPr id="13326" name="Rectangle 14"/>
          <p:cNvSpPr>
            <a:spLocks noChangeArrowheads="1"/>
          </p:cNvSpPr>
          <p:nvPr/>
        </p:nvSpPr>
        <p:spPr bwMode="auto">
          <a:xfrm>
            <a:off x="1143000" y="379412"/>
            <a:ext cx="9904414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algn="l" eaLnBrk="1" hangingPunct="1"/>
            <a:endParaRPr lang="en-US" altLang="en-US" sz="35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13327" name="Rectangle 1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016D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3328" name="Picture 16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13329" name="Rectangle 17"/>
          <p:cNvSpPr>
            <a:spLocks noChangeArrowheads="1"/>
          </p:cNvSpPr>
          <p:nvPr/>
        </p:nvSpPr>
        <p:spPr bwMode="auto">
          <a:xfrm>
            <a:off x="-91281" y="6217920"/>
            <a:ext cx="11049000" cy="457200"/>
          </a:xfrm>
          <a:prstGeom prst="rect">
            <a:avLst/>
          </a:prstGeom>
          <a:solidFill>
            <a:srgbClr val="016D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 smtClean="0">
                <a:solidFill>
                  <a:schemeClr val="bg1"/>
                </a:solidFill>
              </a:rPr>
              <a:t>March 16, 2016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0" y="1676400"/>
            <a:ext cx="5524500" cy="372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1" eaLnBrk="1" hangingPunct="1">
              <a:lnSpc>
                <a:spcPct val="90000"/>
              </a:lnSpc>
              <a:spcBef>
                <a:spcPts val="1000"/>
              </a:spcBef>
            </a:pPr>
            <a:endParaRPr lang="en-US" altLang="en-US" sz="2000" dirty="0">
              <a:solidFill>
                <a:srgbClr val="37464B"/>
              </a:solidFill>
            </a:endParaRP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US" altLang="en-US" sz="2800" smtClean="0">
                <a:solidFill>
                  <a:srgbClr val="37464B"/>
                </a:solidFill>
              </a:rPr>
              <a:t>Ámbitos </a:t>
            </a:r>
            <a:r>
              <a:rPr lang="en-US" altLang="en-US" sz="2800">
                <a:solidFill>
                  <a:srgbClr val="37464B"/>
                </a:solidFill>
              </a:rPr>
              <a:t>distintos pero relacionados</a:t>
            </a:r>
            <a:endParaRPr lang="es-MX" altLang="en-US" sz="2800" smtClean="0">
              <a:solidFill>
                <a:srgbClr val="37464B"/>
              </a:solidFill>
            </a:endParaRPr>
          </a:p>
          <a:p>
            <a:pPr marL="914400" lvl="1" indent="-457200" eaLnBrk="1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s-MX" altLang="en-US" sz="2800" smtClean="0">
                <a:solidFill>
                  <a:srgbClr val="37464B"/>
                </a:solidFill>
              </a:rPr>
              <a:t>Cuando </a:t>
            </a:r>
            <a:r>
              <a:rPr lang="es-MX" altLang="en-US" sz="2800">
                <a:solidFill>
                  <a:srgbClr val="37464B"/>
                </a:solidFill>
              </a:rPr>
              <a:t>las fuerzas pro-RdeC son débiles, ¿dónde se encuentran los puntos de </a:t>
            </a:r>
            <a:r>
              <a:rPr lang="es-MX" altLang="en-US" sz="2800" smtClean="0">
                <a:solidFill>
                  <a:srgbClr val="37464B"/>
                </a:solidFill>
              </a:rPr>
              <a:t>entrada para procesos de empoderamiento mutuo?</a:t>
            </a:r>
            <a:endParaRPr lang="en-US" altLang="en-US" sz="2800" dirty="0">
              <a:solidFill>
                <a:srgbClr val="37464B"/>
              </a:solidFill>
            </a:endParaRPr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3157859688"/>
              </p:ext>
            </p:extLst>
          </p:nvPr>
        </p:nvGraphicFramePr>
        <p:xfrm>
          <a:off x="3947320" y="1067594"/>
          <a:ext cx="8088312" cy="5607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255171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12161838" cy="6858000"/>
          </a:xfrm>
          <a:prstGeom prst="rect">
            <a:avLst/>
          </a:prstGeom>
          <a:solidFill>
            <a:srgbClr val="EDB137">
              <a:alpha val="3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-794" y="-12970"/>
            <a:ext cx="12161838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2999" y="457200"/>
            <a:ext cx="1042432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16D9E"/>
                </a:solidFill>
              </a14:hiddenFill>
            </a:ext>
          </a:extLst>
        </p:spPr>
        <p:txBody>
          <a:bodyPr anchor="t"/>
          <a:lstStyle/>
          <a:p>
            <a:pPr algn="l"/>
            <a:r>
              <a:rPr lang="en-US" altLang="en-US" sz="2800" b="1">
                <a:solidFill>
                  <a:srgbClr val="016D9E"/>
                </a:solidFill>
                <a:cs typeface="Leelawadee" panose="020B0502040204020203" pitchFamily="34" charset="-34"/>
              </a:rPr>
              <a:t> </a:t>
            </a:r>
            <a:r>
              <a:rPr lang="en-US" altLang="en-US" sz="2800" b="1" smtClean="0">
                <a:solidFill>
                  <a:srgbClr val="016D9E"/>
                </a:solidFill>
                <a:cs typeface="Leelawadee" panose="020B0502040204020203" pitchFamily="34" charset="-34"/>
              </a:rPr>
              <a:t>Terminamos c</a:t>
            </a:r>
            <a:r>
              <a:rPr lang="es-MX" altLang="en-US" sz="2800" b="1" smtClean="0">
                <a:solidFill>
                  <a:srgbClr val="016D9E"/>
                </a:solidFill>
                <a:cs typeface="Leelawadee" panose="020B0502040204020203" pitchFamily="34" charset="-34"/>
              </a:rPr>
              <a:t>on </a:t>
            </a:r>
            <a:r>
              <a:rPr lang="es-MX" altLang="en-US" sz="2800" b="1">
                <a:solidFill>
                  <a:srgbClr val="016D9E"/>
                </a:solidFill>
                <a:cs typeface="Leelawadee" panose="020B0502040204020203" pitchFamily="34" charset="-34"/>
              </a:rPr>
              <a:t>más preguntas que </a:t>
            </a:r>
            <a:r>
              <a:rPr lang="es-MX" altLang="en-US" sz="2800" b="1" smtClean="0">
                <a:solidFill>
                  <a:srgbClr val="016D9E"/>
                </a:solidFill>
                <a:cs typeface="Leelawadee" panose="020B0502040204020203" pitchFamily="34" charset="-34"/>
              </a:rPr>
              <a:t>respuestas</a:t>
            </a:r>
            <a:r>
              <a:rPr lang="en-US" altLang="en-US" sz="2800" b="1" smtClean="0">
                <a:solidFill>
                  <a:srgbClr val="016D9E"/>
                </a:solidFill>
                <a:cs typeface="Leelawadee" panose="020B0502040204020203" pitchFamily="34" charset="-34"/>
              </a:rPr>
              <a:t>…</a:t>
            </a:r>
            <a:endParaRPr lang="en-US" altLang="en-US" sz="2800" b="1" dirty="0">
              <a:solidFill>
                <a:srgbClr val="016D9E"/>
              </a:solidFill>
              <a:cs typeface="Leelawadee" panose="020B0502040204020203" pitchFamily="34" charset="-34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522288"/>
            <a:ext cx="1066800" cy="3810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6080125" y="6248400"/>
            <a:ext cx="384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 sz="1400"/>
          </a:p>
        </p:txBody>
      </p:sp>
      <p:pic>
        <p:nvPicPr>
          <p:cNvPr id="33800" name="Picture 8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413" y="6172200"/>
            <a:ext cx="1114425" cy="458788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6172200"/>
            <a:ext cx="11110119" cy="457200"/>
          </a:xfrm>
          <a:prstGeom prst="rect">
            <a:avLst/>
          </a:prstGeom>
          <a:solidFill>
            <a:srgbClr val="EDB1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smtClean="0">
                <a:solidFill>
                  <a:schemeClr val="bg1"/>
                </a:solidFill>
              </a:rPr>
              <a:t>March 16, 2017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533399" y="1828800"/>
            <a:ext cx="11338719" cy="3375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1" indent="-4572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37464B"/>
                </a:solidFill>
              </a:rPr>
              <a:t>A </a:t>
            </a:r>
            <a:r>
              <a:rPr lang="en-US" altLang="en-US" dirty="0" err="1">
                <a:solidFill>
                  <a:srgbClr val="37464B"/>
                </a:solidFill>
              </a:rPr>
              <a:t>pesar</a:t>
            </a:r>
            <a:r>
              <a:rPr lang="en-US" altLang="en-US" dirty="0">
                <a:solidFill>
                  <a:srgbClr val="37464B"/>
                </a:solidFill>
              </a:rPr>
              <a:t> de </a:t>
            </a:r>
            <a:r>
              <a:rPr lang="en-US" altLang="en-US" dirty="0" err="1">
                <a:solidFill>
                  <a:srgbClr val="37464B"/>
                </a:solidFill>
              </a:rPr>
              <a:t>las</a:t>
            </a:r>
            <a:r>
              <a:rPr lang="en-US" altLang="en-US" dirty="0">
                <a:solidFill>
                  <a:srgbClr val="37464B"/>
                </a:solidFill>
              </a:rPr>
              <a:t> </a:t>
            </a:r>
            <a:r>
              <a:rPr lang="en-US" altLang="en-US" dirty="0" err="1">
                <a:solidFill>
                  <a:srgbClr val="37464B"/>
                </a:solidFill>
              </a:rPr>
              <a:t>numerosas</a:t>
            </a:r>
            <a:r>
              <a:rPr lang="en-US" altLang="en-US" dirty="0">
                <a:solidFill>
                  <a:srgbClr val="37464B"/>
                </a:solidFill>
              </a:rPr>
              <a:t> “</a:t>
            </a:r>
            <a:r>
              <a:rPr lang="en-US" altLang="en-US" dirty="0" err="1">
                <a:solidFill>
                  <a:srgbClr val="37464B"/>
                </a:solidFill>
              </a:rPr>
              <a:t>partes</a:t>
            </a:r>
            <a:r>
              <a:rPr lang="en-US" altLang="en-US" dirty="0">
                <a:solidFill>
                  <a:srgbClr val="37464B"/>
                </a:solidFill>
              </a:rPr>
              <a:t> </a:t>
            </a:r>
            <a:r>
              <a:rPr lang="en-US" altLang="en-US" dirty="0" err="1" smtClean="0">
                <a:solidFill>
                  <a:srgbClr val="37464B"/>
                </a:solidFill>
              </a:rPr>
              <a:t>móviles</a:t>
            </a:r>
            <a:r>
              <a:rPr lang="en-US" altLang="en-US" dirty="0" smtClean="0">
                <a:solidFill>
                  <a:srgbClr val="37464B"/>
                </a:solidFill>
              </a:rPr>
              <a:t>” </a:t>
            </a:r>
            <a:r>
              <a:rPr lang="en-US" altLang="en-US" dirty="0">
                <a:solidFill>
                  <a:srgbClr val="37464B"/>
                </a:solidFill>
              </a:rPr>
              <a:t>en </a:t>
            </a:r>
            <a:r>
              <a:rPr lang="en-US" altLang="en-US" dirty="0" err="1">
                <a:solidFill>
                  <a:srgbClr val="37464B"/>
                </a:solidFill>
              </a:rPr>
              <a:t>torno</a:t>
            </a:r>
            <a:r>
              <a:rPr lang="en-US" altLang="en-US" dirty="0">
                <a:solidFill>
                  <a:srgbClr val="37464B"/>
                </a:solidFill>
              </a:rPr>
              <a:t> a </a:t>
            </a:r>
            <a:r>
              <a:rPr lang="en-US" altLang="en-US" dirty="0" err="1">
                <a:solidFill>
                  <a:srgbClr val="37464B"/>
                </a:solidFill>
              </a:rPr>
              <a:t>estas</a:t>
            </a:r>
            <a:r>
              <a:rPr lang="en-US" altLang="en-US" dirty="0">
                <a:solidFill>
                  <a:srgbClr val="37464B"/>
                </a:solidFill>
              </a:rPr>
              <a:t> </a:t>
            </a:r>
            <a:r>
              <a:rPr lang="en-US" altLang="en-US" dirty="0" err="1">
                <a:solidFill>
                  <a:srgbClr val="37464B"/>
                </a:solidFill>
              </a:rPr>
              <a:t>palabras</a:t>
            </a:r>
            <a:r>
              <a:rPr lang="en-US" altLang="en-US" dirty="0">
                <a:solidFill>
                  <a:srgbClr val="37464B"/>
                </a:solidFill>
              </a:rPr>
              <a:t> claves…</a:t>
            </a:r>
            <a:endParaRPr lang="en-US" altLang="en-US" dirty="0" smtClean="0">
              <a:solidFill>
                <a:srgbClr val="37464B"/>
              </a:solidFill>
            </a:endParaRPr>
          </a:p>
          <a:p>
            <a:pPr lvl="1" indent="-4572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rgbClr val="37464B"/>
                </a:solidFill>
              </a:rPr>
              <a:t>El </a:t>
            </a:r>
            <a:r>
              <a:rPr lang="en-US" altLang="en-US" dirty="0" err="1" smtClean="0">
                <a:solidFill>
                  <a:srgbClr val="37464B"/>
                </a:solidFill>
              </a:rPr>
              <a:t>hilo</a:t>
            </a:r>
            <a:r>
              <a:rPr lang="en-US" altLang="en-US" dirty="0" smtClean="0">
                <a:solidFill>
                  <a:srgbClr val="37464B"/>
                </a:solidFill>
              </a:rPr>
              <a:t> conductor, </a:t>
            </a:r>
            <a:r>
              <a:rPr lang="en-US" altLang="en-US" dirty="0" err="1" smtClean="0">
                <a:solidFill>
                  <a:srgbClr val="37464B"/>
                </a:solidFill>
              </a:rPr>
              <a:t>que</a:t>
            </a:r>
            <a:r>
              <a:rPr lang="en-US" altLang="en-US" dirty="0" smtClean="0">
                <a:solidFill>
                  <a:srgbClr val="37464B"/>
                </a:solidFill>
              </a:rPr>
              <a:t> emerge de la </a:t>
            </a:r>
            <a:r>
              <a:rPr lang="en-US" altLang="en-US" dirty="0" err="1" smtClean="0">
                <a:solidFill>
                  <a:srgbClr val="37464B"/>
                </a:solidFill>
              </a:rPr>
              <a:t>evidencia</a:t>
            </a:r>
            <a:r>
              <a:rPr lang="en-US" altLang="en-US" dirty="0" smtClean="0">
                <a:solidFill>
                  <a:srgbClr val="37464B"/>
                </a:solidFill>
              </a:rPr>
              <a:t> </a:t>
            </a:r>
            <a:r>
              <a:rPr lang="en-US" altLang="en-US" dirty="0" err="1" smtClean="0">
                <a:solidFill>
                  <a:srgbClr val="37464B"/>
                </a:solidFill>
              </a:rPr>
              <a:t>disponible</a:t>
            </a:r>
            <a:r>
              <a:rPr lang="en-US" altLang="en-US" dirty="0" smtClean="0">
                <a:solidFill>
                  <a:srgbClr val="37464B"/>
                </a:solidFill>
              </a:rPr>
              <a:t>, </a:t>
            </a:r>
            <a:r>
              <a:rPr lang="en-US" altLang="en-US" dirty="0" err="1" smtClean="0">
                <a:solidFill>
                  <a:srgbClr val="37464B"/>
                </a:solidFill>
              </a:rPr>
              <a:t>es</a:t>
            </a:r>
            <a:r>
              <a:rPr lang="en-US" altLang="en-US" dirty="0" smtClean="0">
                <a:solidFill>
                  <a:srgbClr val="37464B"/>
                </a:solidFill>
              </a:rPr>
              <a:t> lo </a:t>
            </a:r>
            <a:r>
              <a:rPr lang="en-US" altLang="en-US" dirty="0" err="1" smtClean="0">
                <a:solidFill>
                  <a:srgbClr val="37464B"/>
                </a:solidFill>
              </a:rPr>
              <a:t>siguiente</a:t>
            </a:r>
            <a:r>
              <a:rPr lang="en-US" altLang="en-US" dirty="0" smtClean="0">
                <a:solidFill>
                  <a:srgbClr val="37464B"/>
                </a:solidFill>
              </a:rPr>
              <a:t>: </a:t>
            </a:r>
          </a:p>
          <a:p>
            <a:pPr lvl="1" indent="-4572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rgbClr val="37464B"/>
                </a:solidFill>
              </a:rPr>
              <a:t>Para </a:t>
            </a:r>
            <a:r>
              <a:rPr lang="en-US" altLang="en-US" dirty="0" err="1" smtClean="0">
                <a:solidFill>
                  <a:srgbClr val="37464B"/>
                </a:solidFill>
              </a:rPr>
              <a:t>fomentar</a:t>
            </a:r>
            <a:r>
              <a:rPr lang="en-US" altLang="en-US" dirty="0" smtClean="0">
                <a:solidFill>
                  <a:srgbClr val="37464B"/>
                </a:solidFill>
              </a:rPr>
              <a:t> los </a:t>
            </a:r>
            <a:r>
              <a:rPr lang="en-US" altLang="en-US" dirty="0" err="1" smtClean="0">
                <a:solidFill>
                  <a:srgbClr val="37464B"/>
                </a:solidFill>
              </a:rPr>
              <a:t>cambios</a:t>
            </a:r>
            <a:r>
              <a:rPr lang="en-US" altLang="en-US" dirty="0" smtClean="0">
                <a:solidFill>
                  <a:srgbClr val="37464B"/>
                </a:solidFill>
              </a:rPr>
              <a:t> </a:t>
            </a:r>
            <a:r>
              <a:rPr lang="en-US" altLang="en-US" dirty="0" err="1" smtClean="0">
                <a:solidFill>
                  <a:srgbClr val="37464B"/>
                </a:solidFill>
              </a:rPr>
              <a:t>institucionales</a:t>
            </a:r>
            <a:r>
              <a:rPr lang="en-US" altLang="en-US" dirty="0" smtClean="0">
                <a:solidFill>
                  <a:srgbClr val="37464B"/>
                </a:solidFill>
              </a:rPr>
              <a:t> </a:t>
            </a:r>
            <a:r>
              <a:rPr lang="en-US" altLang="en-US" dirty="0" err="1" smtClean="0">
                <a:solidFill>
                  <a:srgbClr val="37464B"/>
                </a:solidFill>
              </a:rPr>
              <a:t>que</a:t>
            </a:r>
            <a:r>
              <a:rPr lang="en-US" altLang="en-US" dirty="0" smtClean="0">
                <a:solidFill>
                  <a:srgbClr val="37464B"/>
                </a:solidFill>
              </a:rPr>
              <a:t> </a:t>
            </a:r>
            <a:r>
              <a:rPr lang="en-US" altLang="en-US" dirty="0" err="1" smtClean="0">
                <a:solidFill>
                  <a:srgbClr val="37464B"/>
                </a:solidFill>
              </a:rPr>
              <a:t>implica</a:t>
            </a:r>
            <a:r>
              <a:rPr lang="en-US" altLang="en-US" dirty="0" smtClean="0">
                <a:solidFill>
                  <a:srgbClr val="37464B"/>
                </a:solidFill>
              </a:rPr>
              <a:t> la </a:t>
            </a:r>
            <a:r>
              <a:rPr lang="en-US" altLang="en-US" dirty="0" err="1" smtClean="0">
                <a:solidFill>
                  <a:srgbClr val="37464B"/>
                </a:solidFill>
              </a:rPr>
              <a:t>RdeC</a:t>
            </a:r>
            <a:r>
              <a:rPr lang="en-US" altLang="en-US" dirty="0" smtClean="0">
                <a:solidFill>
                  <a:srgbClr val="37464B"/>
                </a:solidFill>
              </a:rPr>
              <a:t>, se require </a:t>
            </a:r>
            <a:r>
              <a:rPr lang="en-US" altLang="en-US" dirty="0" err="1" smtClean="0">
                <a:solidFill>
                  <a:srgbClr val="37464B"/>
                </a:solidFill>
              </a:rPr>
              <a:t>procesos</a:t>
            </a:r>
            <a:r>
              <a:rPr lang="en-US" altLang="en-US" dirty="0" smtClean="0">
                <a:solidFill>
                  <a:srgbClr val="37464B"/>
                </a:solidFill>
              </a:rPr>
              <a:t> de </a:t>
            </a:r>
            <a:r>
              <a:rPr lang="en-US" altLang="en-US" dirty="0" err="1" smtClean="0">
                <a:solidFill>
                  <a:srgbClr val="37464B"/>
                </a:solidFill>
              </a:rPr>
              <a:t>empoderamiento</a:t>
            </a:r>
            <a:r>
              <a:rPr lang="en-US" altLang="en-US" dirty="0" smtClean="0">
                <a:solidFill>
                  <a:srgbClr val="37464B"/>
                </a:solidFill>
              </a:rPr>
              <a:t> </a:t>
            </a:r>
            <a:r>
              <a:rPr lang="en-US" altLang="en-US" dirty="0" err="1" smtClean="0">
                <a:solidFill>
                  <a:srgbClr val="37464B"/>
                </a:solidFill>
              </a:rPr>
              <a:t>mutuo</a:t>
            </a:r>
            <a:r>
              <a:rPr lang="en-US" altLang="en-US" dirty="0" smtClean="0">
                <a:solidFill>
                  <a:srgbClr val="37464B"/>
                </a:solidFill>
              </a:rPr>
              <a:t> entre los </a:t>
            </a:r>
            <a:r>
              <a:rPr lang="en-US" altLang="en-US" dirty="0" err="1" smtClean="0">
                <a:solidFill>
                  <a:srgbClr val="37464B"/>
                </a:solidFill>
              </a:rPr>
              <a:t>actores</a:t>
            </a:r>
            <a:r>
              <a:rPr lang="en-US" altLang="en-US" dirty="0" smtClean="0">
                <a:solidFill>
                  <a:srgbClr val="37464B"/>
                </a:solidFill>
              </a:rPr>
              <a:t> pro-</a:t>
            </a:r>
            <a:r>
              <a:rPr lang="en-US" altLang="en-US" dirty="0" err="1" smtClean="0">
                <a:solidFill>
                  <a:srgbClr val="37464B"/>
                </a:solidFill>
              </a:rPr>
              <a:t>RdeC</a:t>
            </a:r>
            <a:r>
              <a:rPr lang="en-US" altLang="en-US" dirty="0" smtClean="0">
                <a:solidFill>
                  <a:srgbClr val="37464B"/>
                </a:solidFill>
              </a:rPr>
              <a:t>, </a:t>
            </a:r>
            <a:r>
              <a:rPr lang="en-US" altLang="en-US" dirty="0" err="1" smtClean="0">
                <a:solidFill>
                  <a:srgbClr val="37464B"/>
                </a:solidFill>
              </a:rPr>
              <a:t>tanto</a:t>
            </a:r>
            <a:r>
              <a:rPr lang="en-US" altLang="en-US" dirty="0" smtClean="0">
                <a:solidFill>
                  <a:srgbClr val="37464B"/>
                </a:solidFill>
              </a:rPr>
              <a:t> </a:t>
            </a:r>
            <a:r>
              <a:rPr lang="en-US" altLang="en-US" dirty="0" err="1" smtClean="0">
                <a:solidFill>
                  <a:srgbClr val="37464B"/>
                </a:solidFill>
              </a:rPr>
              <a:t>dentro</a:t>
            </a:r>
            <a:r>
              <a:rPr lang="en-US" altLang="en-US" dirty="0" smtClean="0">
                <a:solidFill>
                  <a:srgbClr val="37464B"/>
                </a:solidFill>
              </a:rPr>
              <a:t> del Estado </a:t>
            </a:r>
            <a:r>
              <a:rPr lang="en-US" altLang="en-US" dirty="0" err="1" smtClean="0">
                <a:solidFill>
                  <a:srgbClr val="37464B"/>
                </a:solidFill>
              </a:rPr>
              <a:t>como</a:t>
            </a:r>
            <a:r>
              <a:rPr lang="en-US" altLang="en-US" dirty="0" smtClean="0">
                <a:solidFill>
                  <a:srgbClr val="37464B"/>
                </a:solidFill>
              </a:rPr>
              <a:t> de la </a:t>
            </a:r>
            <a:r>
              <a:rPr lang="en-US" altLang="en-US" dirty="0" err="1" smtClean="0">
                <a:solidFill>
                  <a:srgbClr val="37464B"/>
                </a:solidFill>
              </a:rPr>
              <a:t>sociedad</a:t>
            </a:r>
            <a:endParaRPr lang="en-US" altLang="en-US" dirty="0" smtClean="0">
              <a:solidFill>
                <a:srgbClr val="37464B"/>
              </a:solidFill>
            </a:endParaRPr>
          </a:p>
          <a:p>
            <a:pPr lvl="1" indent="-457200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dirty="0" err="1">
                <a:solidFill>
                  <a:srgbClr val="37464B"/>
                </a:solidFill>
              </a:rPr>
              <a:t>T</a:t>
            </a:r>
            <a:r>
              <a:rPr lang="en-US" altLang="en-US" dirty="0" err="1" smtClean="0">
                <a:solidFill>
                  <a:srgbClr val="37464B"/>
                </a:solidFill>
              </a:rPr>
              <a:t>ermino</a:t>
            </a:r>
            <a:r>
              <a:rPr lang="en-US" altLang="en-US" dirty="0" smtClean="0">
                <a:solidFill>
                  <a:srgbClr val="37464B"/>
                </a:solidFill>
              </a:rPr>
              <a:t> </a:t>
            </a:r>
            <a:r>
              <a:rPr lang="en-US" altLang="en-US" dirty="0">
                <a:solidFill>
                  <a:srgbClr val="37464B"/>
                </a:solidFill>
              </a:rPr>
              <a:t>con </a:t>
            </a:r>
            <a:r>
              <a:rPr lang="en-US" altLang="en-US" dirty="0" smtClean="0">
                <a:solidFill>
                  <a:srgbClr val="37464B"/>
                </a:solidFill>
              </a:rPr>
              <a:t>un </a:t>
            </a:r>
            <a:r>
              <a:rPr lang="en-US" altLang="en-US" dirty="0" err="1" smtClean="0">
                <a:solidFill>
                  <a:srgbClr val="37464B"/>
                </a:solidFill>
              </a:rPr>
              <a:t>resumen</a:t>
            </a:r>
            <a:r>
              <a:rPr lang="en-US" altLang="en-US" dirty="0" smtClean="0">
                <a:solidFill>
                  <a:srgbClr val="37464B"/>
                </a:solidFill>
              </a:rPr>
              <a:t> en </a:t>
            </a:r>
            <a:r>
              <a:rPr lang="en-US" altLang="en-US" dirty="0" err="1" smtClean="0">
                <a:solidFill>
                  <a:srgbClr val="37464B"/>
                </a:solidFill>
              </a:rPr>
              <a:t>palabras</a:t>
            </a:r>
            <a:r>
              <a:rPr lang="en-US" altLang="en-US" dirty="0" smtClean="0">
                <a:solidFill>
                  <a:srgbClr val="37464B"/>
                </a:solidFill>
              </a:rPr>
              <a:t> </a:t>
            </a:r>
            <a:r>
              <a:rPr lang="en-US" altLang="en-US" dirty="0">
                <a:solidFill>
                  <a:srgbClr val="37464B"/>
                </a:solidFill>
              </a:rPr>
              <a:t>claves </a:t>
            </a:r>
            <a:r>
              <a:rPr lang="en-US" altLang="en-US" dirty="0" err="1">
                <a:solidFill>
                  <a:srgbClr val="37464B"/>
                </a:solidFill>
              </a:rPr>
              <a:t>cotidianas</a:t>
            </a:r>
            <a:r>
              <a:rPr lang="en-US" altLang="en-US" dirty="0">
                <a:solidFill>
                  <a:srgbClr val="37464B"/>
                </a:solidFill>
              </a:rPr>
              <a:t>: </a:t>
            </a:r>
            <a:endParaRPr lang="en-US" altLang="en-US" dirty="0" smtClean="0">
              <a:solidFill>
                <a:srgbClr val="37464B"/>
              </a:solidFill>
            </a:endParaRPr>
          </a:p>
          <a:p>
            <a:pPr marL="0" lvl="1" eaLnBrk="1" hangingPunct="1">
              <a:lnSpc>
                <a:spcPct val="90000"/>
              </a:lnSpc>
              <a:spcBef>
                <a:spcPts val="1000"/>
              </a:spcBef>
            </a:pPr>
            <a:r>
              <a:rPr lang="es-MX" altLang="en-US" sz="2800" b="1" i="1" dirty="0" smtClean="0">
                <a:solidFill>
                  <a:srgbClr val="37464B"/>
                </a:solidFill>
              </a:rPr>
              <a:t>La </a:t>
            </a:r>
            <a:r>
              <a:rPr lang="es-MX" altLang="en-US" sz="2800" b="1" i="1" dirty="0">
                <a:solidFill>
                  <a:srgbClr val="37464B"/>
                </a:solidFill>
              </a:rPr>
              <a:t>voz necesita dientes para morder, pero los dientes no </a:t>
            </a:r>
            <a:r>
              <a:rPr lang="es-MX" altLang="en-US" sz="2800" b="1" i="1" dirty="0" smtClean="0">
                <a:solidFill>
                  <a:srgbClr val="37464B"/>
                </a:solidFill>
              </a:rPr>
              <a:t>suelen </a:t>
            </a:r>
            <a:r>
              <a:rPr lang="es-MX" altLang="en-US" sz="2800" b="1" i="1" dirty="0">
                <a:solidFill>
                  <a:srgbClr val="37464B"/>
                </a:solidFill>
              </a:rPr>
              <a:t>morder sin la </a:t>
            </a:r>
            <a:r>
              <a:rPr lang="es-MX" altLang="en-US" sz="2800" b="1" i="1" dirty="0" smtClean="0">
                <a:solidFill>
                  <a:srgbClr val="37464B"/>
                </a:solidFill>
              </a:rPr>
              <a:t>voz</a:t>
            </a:r>
            <a:endParaRPr lang="en-US" altLang="en-US" sz="2800" b="1" i="1" dirty="0" smtClean="0">
              <a:solidFill>
                <a:srgbClr val="3746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50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-30896" y="0"/>
            <a:ext cx="12161838" cy="6858000"/>
          </a:xfrm>
          <a:prstGeom prst="rect">
            <a:avLst/>
          </a:prstGeom>
          <a:solidFill>
            <a:srgbClr val="016D9E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-30896" y="0"/>
            <a:ext cx="12192734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5604" name="Picture 4" descr="ARC_logo_rgb_30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425" y="166688"/>
            <a:ext cx="2797175" cy="1146175"/>
          </a:xfrm>
          <a:prstGeom prst="rect">
            <a:avLst/>
          </a:prstGeom>
          <a:solidFill>
            <a:srgbClr val="EDB137"/>
          </a:solidFill>
        </p:spPr>
      </p:pic>
      <p:sp>
        <p:nvSpPr>
          <p:cNvPr id="25605" name="Subtitle 2"/>
          <p:cNvSpPr>
            <a:spLocks/>
          </p:cNvSpPr>
          <p:nvPr/>
        </p:nvSpPr>
        <p:spPr bwMode="auto">
          <a:xfrm>
            <a:off x="2971800" y="3200400"/>
            <a:ext cx="62484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829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marL="37931725" indent="-37474525"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4572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9144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13716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182880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dirty="0">
                <a:solidFill>
                  <a:schemeClr val="bg1"/>
                </a:solidFill>
              </a:rPr>
              <a:t>Jonathan Fox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dirty="0">
                <a:solidFill>
                  <a:schemeClr val="bg1"/>
                </a:solidFill>
              </a:rPr>
              <a:t>Professor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dirty="0">
                <a:solidFill>
                  <a:schemeClr val="bg1"/>
                </a:solidFill>
              </a:rPr>
              <a:t>School of International Service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dirty="0">
                <a:solidFill>
                  <a:schemeClr val="bg1"/>
                </a:solidFill>
              </a:rPr>
              <a:t>American University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dirty="0" smtClean="0">
                <a:solidFill>
                  <a:schemeClr val="bg1"/>
                </a:solidFill>
              </a:rPr>
              <a:t>fox@american.edu</a:t>
            </a:r>
            <a:endParaRPr lang="en-US" altLang="en-US" sz="2000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dirty="0">
                <a:solidFill>
                  <a:schemeClr val="bg1"/>
                </a:solidFill>
              </a:rPr>
              <a:t>www.jonathan-fox.org</a:t>
            </a: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2971800" y="2159000"/>
            <a:ext cx="6248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EDB137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84" charset="-128"/>
              </a:defRPr>
            </a:lvl9pPr>
          </a:lstStyle>
          <a:p>
            <a:pPr eaLnBrk="1" hangingPunct="1"/>
            <a:r>
              <a:rPr lang="en-US" altLang="en-US" sz="3200" b="1" smtClean="0">
                <a:solidFill>
                  <a:schemeClr val="bg1"/>
                </a:solidFill>
                <a:cs typeface="Leelawadee" panose="020B0502040204020203" pitchFamily="34" charset="-34"/>
              </a:rPr>
              <a:t>Muchas gracias</a:t>
            </a:r>
            <a:endParaRPr lang="en-US" altLang="en-US" sz="3200" b="1" dirty="0">
              <a:solidFill>
                <a:schemeClr val="bg1"/>
              </a:solidFill>
              <a:cs typeface="Leelawadee" panose="020B0502040204020203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ヒラギノ角ゴ Pro W3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ヒラギノ角ゴ Pro W3" pitchFamily="8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10453</TotalTime>
  <Words>2759</Words>
  <Application>Microsoft Office PowerPoint</Application>
  <PresentationFormat>Custom</PresentationFormat>
  <Paragraphs>310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2" baseType="lpstr">
      <vt:lpstr>Arial</vt:lpstr>
      <vt:lpstr>Candara</vt:lpstr>
      <vt:lpstr>Courier New</vt:lpstr>
      <vt:lpstr>Karla</vt:lpstr>
      <vt:lpstr>Leelawadee</vt:lpstr>
      <vt:lpstr>Raleway</vt:lpstr>
      <vt:lpstr>Wingdings</vt:lpstr>
      <vt:lpstr>ヒラギノ角ゴ Pro W3</vt:lpstr>
      <vt:lpstr>Blank Presentation</vt:lpstr>
      <vt:lpstr>PowerPoint Presentation</vt:lpstr>
      <vt:lpstr>Gobernanza ambiental y rendición de cuentas</vt:lpstr>
      <vt:lpstr>Hay un retraso en las ciencias sociales </vt:lpstr>
      <vt:lpstr> Objetivo para hoy: Revisar el terreno analítico</vt:lpstr>
      <vt:lpstr>Retos en materia de definiciones</vt:lpstr>
      <vt:lpstr>Persisten grandes interrogantes…</vt:lpstr>
      <vt:lpstr>Retos metodológicos</vt:lpstr>
      <vt:lpstr>¿Por qué palabras clave?</vt:lpstr>
      <vt:lpstr> Estas palabras clave están fundadas en la práctica</vt:lpstr>
      <vt:lpstr> Punto de partida: Sabiduría convencional en el campo de la T y RdC</vt:lpstr>
      <vt:lpstr>  Reencuadre: de T/RdC a T, P y RdC</vt:lpstr>
      <vt:lpstr>Evaluando la evidencia a partir de iniciativas TPRdC:</vt:lpstr>
      <vt:lpstr> Palabras claves para la rendición de cuentas: una vista previa </vt:lpstr>
      <vt:lpstr>1) Dimensiones de la transparencia:</vt:lpstr>
      <vt:lpstr>La calidad de la transparencia</vt:lpstr>
      <vt:lpstr>2) Dos dimensiones distintas de la rendición de cuentas</vt:lpstr>
      <vt:lpstr>3) RdeC: su “direccionalidad” importa</vt:lpstr>
      <vt:lpstr>Diferentes ámbitos de la RdeC </vt:lpstr>
      <vt:lpstr>4) Desglosando iniciativas de RdC social </vt:lpstr>
      <vt:lpstr>Explicando resultados mixtos: Tácticas vs estrategias </vt:lpstr>
      <vt:lpstr>Enfoques tácticos en la RdeC social</vt:lpstr>
      <vt:lpstr>Iniciativas estratégicas en la RdeC social </vt:lpstr>
      <vt:lpstr>5) Dilema: ¿Enfoques preventivos o reactivos?</vt:lpstr>
      <vt:lpstr>6) ¿Qué pueden hacer realmente las dependencias de fiscalización públicas?</vt:lpstr>
      <vt:lpstr> 7) Diversos repertorios en los términos de la relación entre la sociedad civil y gobierno</vt:lpstr>
      <vt:lpstr> 8) Cinco vías para que cambiar la correlacion de fuerzas a favor de la RdeC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Terminamos con más preguntas que respuestas…</vt:lpstr>
      <vt:lpstr>PowerPoint Presentation</vt:lpstr>
    </vt:vector>
  </TitlesOfParts>
  <Company>Thomas Klinedinst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Klinedinst</dc:creator>
  <cp:lastModifiedBy>Jonathan Fox</cp:lastModifiedBy>
  <cp:revision>223</cp:revision>
  <dcterms:created xsi:type="dcterms:W3CDTF">2016-12-07T17:47:42Z</dcterms:created>
  <dcterms:modified xsi:type="dcterms:W3CDTF">2017-03-21T12:14:09Z</dcterms:modified>
</cp:coreProperties>
</file>