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7" r:id="rId1"/>
  </p:sldMasterIdLst>
  <p:notesMasterIdLst>
    <p:notesMasterId r:id="rId26"/>
  </p:notesMasterIdLst>
  <p:sldIdLst>
    <p:sldId id="256" r:id="rId2"/>
    <p:sldId id="270" r:id="rId3"/>
    <p:sldId id="286" r:id="rId4"/>
    <p:sldId id="261" r:id="rId5"/>
    <p:sldId id="308" r:id="rId6"/>
    <p:sldId id="258" r:id="rId7"/>
    <p:sldId id="300" r:id="rId8"/>
    <p:sldId id="291" r:id="rId9"/>
    <p:sldId id="289" r:id="rId10"/>
    <p:sldId id="292" r:id="rId11"/>
    <p:sldId id="294" r:id="rId12"/>
    <p:sldId id="295" r:id="rId13"/>
    <p:sldId id="296" r:id="rId14"/>
    <p:sldId id="297" r:id="rId15"/>
    <p:sldId id="298" r:id="rId16"/>
    <p:sldId id="284" r:id="rId17"/>
    <p:sldId id="259" r:id="rId18"/>
    <p:sldId id="309" r:id="rId19"/>
    <p:sldId id="307" r:id="rId20"/>
    <p:sldId id="306" r:id="rId21"/>
    <p:sldId id="303" r:id="rId22"/>
    <p:sldId id="304" r:id="rId23"/>
    <p:sldId id="305" r:id="rId24"/>
    <p:sldId id="279" r:id="rId25"/>
  </p:sldIdLst>
  <p:sldSz cx="9144000" cy="5143500" type="screen16x9"/>
  <p:notesSz cx="6858000" cy="9144000"/>
  <p:embeddedFontLst>
    <p:embeddedFont>
      <p:font typeface="Raleway" panose="020B0604020202020204" charset="0"/>
      <p:regular r:id="rId27"/>
      <p:bold r:id="rId28"/>
      <p:italic r:id="rId29"/>
      <p:boldItalic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Karla" panose="020B0604020202020204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D70BF6D4-CBB7-425D-9927-D51F37AC18F2}">
  <a:tblStyle styleId="{D70BF6D4-CBB7-425D-9927-D51F37AC18F2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98" autoAdjust="0"/>
    <p:restoredTop sz="98686" autoAdjust="0"/>
  </p:normalViewPr>
  <p:slideViewPr>
    <p:cSldViewPr>
      <p:cViewPr>
        <p:scale>
          <a:sx n="78" d="100"/>
          <a:sy n="78" d="100"/>
        </p:scale>
        <p:origin x="-768" y="-6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5234104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bg>
      <p:bgPr>
        <a:solidFill>
          <a:srgbClr val="004C5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/>
        </p:nvSpPr>
        <p:spPr>
          <a:xfrm flipH="1">
            <a:off x="6025" y="301575"/>
            <a:ext cx="9150050" cy="4496747"/>
          </a:xfrm>
          <a:custGeom>
            <a:avLst/>
            <a:gdLst/>
            <a:ahLst/>
            <a:cxnLst/>
            <a:rect l="0" t="0" r="0" b="0"/>
            <a:pathLst>
              <a:path w="366002" h="149344" extrusionOk="0">
                <a:moveTo>
                  <a:pt x="0" y="55491"/>
                </a:moveTo>
                <a:lnTo>
                  <a:pt x="0" y="107122"/>
                </a:lnTo>
                <a:lnTo>
                  <a:pt x="96507" y="149344"/>
                </a:lnTo>
                <a:lnTo>
                  <a:pt x="366002" y="116290"/>
                </a:lnTo>
                <a:lnTo>
                  <a:pt x="366002" y="40050"/>
                </a:lnTo>
                <a:lnTo>
                  <a:pt x="274079" y="0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10" name="Shape 10"/>
          <p:cNvSpPr/>
          <p:nvPr/>
        </p:nvSpPr>
        <p:spPr>
          <a:xfrm>
            <a:off x="-5900" y="759981"/>
            <a:ext cx="9144150" cy="3769800"/>
          </a:xfrm>
          <a:custGeom>
            <a:avLst/>
            <a:gdLst/>
            <a:ahLst/>
            <a:cxnLst/>
            <a:rect l="0" t="0" r="0" b="0"/>
            <a:pathLst>
              <a:path w="365766" h="150792" extrusionOk="0">
                <a:moveTo>
                  <a:pt x="365766" y="12416"/>
                </a:moveTo>
                <a:lnTo>
                  <a:pt x="289997" y="0"/>
                </a:lnTo>
                <a:lnTo>
                  <a:pt x="0" y="55421"/>
                </a:lnTo>
                <a:lnTo>
                  <a:pt x="0" y="127486"/>
                </a:lnTo>
                <a:lnTo>
                  <a:pt x="70927" y="150792"/>
                </a:lnTo>
                <a:lnTo>
                  <a:pt x="365766" y="122256"/>
                </a:lnTo>
                <a:close/>
              </a:path>
            </a:pathLst>
          </a:custGeom>
          <a:solidFill>
            <a:srgbClr val="00AE9D">
              <a:alpha val="26540"/>
            </a:srgbClr>
          </a:solidFill>
          <a:ln>
            <a:noFill/>
          </a:ln>
        </p:spPr>
      </p:sp>
      <p:sp>
        <p:nvSpPr>
          <p:cNvPr id="11" name="Shape 11"/>
          <p:cNvSpPr/>
          <p:nvPr/>
        </p:nvSpPr>
        <p:spPr>
          <a:xfrm>
            <a:off x="0" y="1351100"/>
            <a:ext cx="9156075" cy="2889062"/>
          </a:xfrm>
          <a:custGeom>
            <a:avLst/>
            <a:gdLst/>
            <a:ahLst/>
            <a:cxnLst/>
            <a:rect l="0" t="0" r="0" b="0"/>
            <a:pathLst>
              <a:path w="366243" h="106157" extrusionOk="0">
                <a:moveTo>
                  <a:pt x="241" y="0"/>
                </a:moveTo>
                <a:lnTo>
                  <a:pt x="0" y="77929"/>
                </a:lnTo>
                <a:lnTo>
                  <a:pt x="366243" y="106157"/>
                </a:lnTo>
                <a:lnTo>
                  <a:pt x="366243" y="4102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1719025" y="1991825"/>
            <a:ext cx="5705999" cy="11597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4800"/>
            </a:lvl1pPr>
            <a:lvl2pPr lvl="1" algn="ctr">
              <a:spcBef>
                <a:spcPts val="0"/>
              </a:spcBef>
              <a:buSzPct val="100000"/>
              <a:defRPr sz="4800"/>
            </a:lvl2pPr>
            <a:lvl3pPr lvl="2" algn="ctr">
              <a:spcBef>
                <a:spcPts val="0"/>
              </a:spcBef>
              <a:buSzPct val="100000"/>
              <a:defRPr sz="4800"/>
            </a:lvl3pPr>
            <a:lvl4pPr lvl="3" algn="ctr">
              <a:spcBef>
                <a:spcPts val="0"/>
              </a:spcBef>
              <a:buSzPct val="100000"/>
              <a:defRPr sz="4800"/>
            </a:lvl4pPr>
            <a:lvl5pPr lvl="4" algn="ctr">
              <a:spcBef>
                <a:spcPts val="0"/>
              </a:spcBef>
              <a:buSzPct val="100000"/>
              <a:defRPr sz="4800"/>
            </a:lvl5pPr>
            <a:lvl6pPr lvl="5" algn="ctr">
              <a:spcBef>
                <a:spcPts val="0"/>
              </a:spcBef>
              <a:buSzPct val="100000"/>
              <a:defRPr sz="4800"/>
            </a:lvl6pPr>
            <a:lvl7pPr lvl="6" algn="ctr">
              <a:spcBef>
                <a:spcPts val="0"/>
              </a:spcBef>
              <a:buSzPct val="100000"/>
              <a:defRPr sz="4800"/>
            </a:lvl7pPr>
            <a:lvl8pPr lvl="7" algn="ctr">
              <a:spcBef>
                <a:spcPts val="0"/>
              </a:spcBef>
              <a:buSzPct val="100000"/>
              <a:defRPr sz="4800"/>
            </a:lvl8pPr>
            <a:lvl9pPr lvl="8"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bg>
      <p:bgPr>
        <a:solidFill>
          <a:srgbClr val="ABE33F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 flipH="1">
            <a:off x="6025" y="301575"/>
            <a:ext cx="9150050" cy="4496747"/>
          </a:xfrm>
          <a:custGeom>
            <a:avLst/>
            <a:gdLst/>
            <a:ahLst/>
            <a:cxnLst/>
            <a:rect l="0" t="0" r="0" b="0"/>
            <a:pathLst>
              <a:path w="366002" h="149344" extrusionOk="0">
                <a:moveTo>
                  <a:pt x="0" y="55491"/>
                </a:moveTo>
                <a:lnTo>
                  <a:pt x="0" y="107122"/>
                </a:lnTo>
                <a:lnTo>
                  <a:pt x="96507" y="149344"/>
                </a:lnTo>
                <a:lnTo>
                  <a:pt x="366002" y="116290"/>
                </a:lnTo>
                <a:lnTo>
                  <a:pt x="366002" y="40050"/>
                </a:lnTo>
                <a:lnTo>
                  <a:pt x="274079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15" name="Shape 15"/>
          <p:cNvSpPr/>
          <p:nvPr/>
        </p:nvSpPr>
        <p:spPr>
          <a:xfrm>
            <a:off x="-5900" y="753950"/>
            <a:ext cx="9144150" cy="3769800"/>
          </a:xfrm>
          <a:custGeom>
            <a:avLst/>
            <a:gdLst/>
            <a:ahLst/>
            <a:cxnLst/>
            <a:rect l="0" t="0" r="0" b="0"/>
            <a:pathLst>
              <a:path w="365766" h="150792" extrusionOk="0">
                <a:moveTo>
                  <a:pt x="365766" y="12416"/>
                </a:moveTo>
                <a:lnTo>
                  <a:pt x="289997" y="0"/>
                </a:lnTo>
                <a:lnTo>
                  <a:pt x="0" y="55421"/>
                </a:lnTo>
                <a:lnTo>
                  <a:pt x="0" y="127486"/>
                </a:lnTo>
                <a:lnTo>
                  <a:pt x="70927" y="150792"/>
                </a:lnTo>
                <a:lnTo>
                  <a:pt x="365766" y="122256"/>
                </a:lnTo>
                <a:close/>
              </a:path>
            </a:pathLst>
          </a:custGeom>
          <a:solidFill>
            <a:srgbClr val="00AE9D">
              <a:alpha val="26540"/>
            </a:srgbClr>
          </a:solidFill>
          <a:ln>
            <a:noFill/>
          </a:ln>
        </p:spPr>
      </p:sp>
      <p:sp>
        <p:nvSpPr>
          <p:cNvPr id="16" name="Shape 16"/>
          <p:cNvSpPr/>
          <p:nvPr/>
        </p:nvSpPr>
        <p:spPr>
          <a:xfrm>
            <a:off x="0" y="1351100"/>
            <a:ext cx="9156075" cy="2889062"/>
          </a:xfrm>
          <a:custGeom>
            <a:avLst/>
            <a:gdLst/>
            <a:ahLst/>
            <a:cxnLst/>
            <a:rect l="0" t="0" r="0" b="0"/>
            <a:pathLst>
              <a:path w="366243" h="106157" extrusionOk="0">
                <a:moveTo>
                  <a:pt x="241" y="0"/>
                </a:moveTo>
                <a:lnTo>
                  <a:pt x="0" y="77929"/>
                </a:lnTo>
                <a:lnTo>
                  <a:pt x="366243" y="106157"/>
                </a:lnTo>
                <a:lnTo>
                  <a:pt x="366243" y="4102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17" name="Shape 17"/>
          <p:cNvSpPr txBox="1">
            <a:spLocks noGrp="1"/>
          </p:cNvSpPr>
          <p:nvPr>
            <p:ph type="ctrTitle"/>
          </p:nvPr>
        </p:nvSpPr>
        <p:spPr>
          <a:xfrm>
            <a:off x="1815525" y="2040550"/>
            <a:ext cx="5513100" cy="11597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buSzPct val="100000"/>
              <a:defRPr sz="3600"/>
            </a:lvl1pPr>
            <a:lvl2pPr lvl="1" algn="ctr" rtl="0">
              <a:spcBef>
                <a:spcPts val="0"/>
              </a:spcBef>
              <a:buSzPct val="100000"/>
              <a:defRPr sz="3600"/>
            </a:lvl2pPr>
            <a:lvl3pPr lvl="2" algn="ctr" rtl="0">
              <a:spcBef>
                <a:spcPts val="0"/>
              </a:spcBef>
              <a:buSzPct val="100000"/>
              <a:defRPr sz="3600"/>
            </a:lvl3pPr>
            <a:lvl4pPr lvl="3" algn="ctr" rtl="0">
              <a:spcBef>
                <a:spcPts val="0"/>
              </a:spcBef>
              <a:buSzPct val="100000"/>
              <a:defRPr sz="3600"/>
            </a:lvl4pPr>
            <a:lvl5pPr lvl="4" algn="ctr" rtl="0">
              <a:spcBef>
                <a:spcPts val="0"/>
              </a:spcBef>
              <a:buSzPct val="100000"/>
              <a:defRPr sz="3600"/>
            </a:lvl5pPr>
            <a:lvl6pPr lvl="5" algn="ctr" rtl="0">
              <a:spcBef>
                <a:spcPts val="0"/>
              </a:spcBef>
              <a:buSzPct val="100000"/>
              <a:defRPr sz="3600"/>
            </a:lvl6pPr>
            <a:lvl7pPr lvl="6" algn="ctr" rtl="0">
              <a:spcBef>
                <a:spcPts val="0"/>
              </a:spcBef>
              <a:buSzPct val="100000"/>
              <a:defRPr sz="3600"/>
            </a:lvl7pPr>
            <a:lvl8pPr lvl="7" algn="ctr" rtl="0">
              <a:spcBef>
                <a:spcPts val="0"/>
              </a:spcBef>
              <a:buSzPct val="100000"/>
              <a:defRPr sz="3600"/>
            </a:lvl8pPr>
            <a:lvl9pPr lvl="8" algn="ctr" rtl="0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ubTitle" idx="1"/>
          </p:nvPr>
        </p:nvSpPr>
        <p:spPr>
          <a:xfrm>
            <a:off x="1815375" y="3068650"/>
            <a:ext cx="5513100" cy="7847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buClr>
                <a:srgbClr val="004C52"/>
              </a:buClr>
              <a:buSzPct val="100000"/>
              <a:buNone/>
              <a:defRPr sz="1800" b="1"/>
            </a:lvl1pPr>
            <a:lvl2pPr lvl="1" algn="ctr" rtl="0">
              <a:spcBef>
                <a:spcPts val="0"/>
              </a:spcBef>
              <a:buClr>
                <a:srgbClr val="004C52"/>
              </a:buClr>
              <a:buSzPct val="100000"/>
              <a:buNone/>
              <a:defRPr sz="1800" b="1"/>
            </a:lvl2pPr>
            <a:lvl3pPr lvl="2" algn="ctr" rtl="0">
              <a:spcBef>
                <a:spcPts val="0"/>
              </a:spcBef>
              <a:buClr>
                <a:srgbClr val="004C52"/>
              </a:buClr>
              <a:buSzPct val="100000"/>
              <a:buNone/>
              <a:defRPr sz="1800" b="1"/>
            </a:lvl3pPr>
            <a:lvl4pPr lvl="3" algn="ctr" rtl="0">
              <a:spcBef>
                <a:spcPts val="0"/>
              </a:spcBef>
              <a:buSzPct val="100000"/>
              <a:buNone/>
              <a:defRPr sz="1800" b="1"/>
            </a:lvl4pPr>
            <a:lvl5pPr lvl="4" algn="ctr" rtl="0">
              <a:spcBef>
                <a:spcPts val="0"/>
              </a:spcBef>
              <a:buSzPct val="100000"/>
              <a:buNone/>
              <a:defRPr sz="1800" b="1"/>
            </a:lvl5pPr>
            <a:lvl6pPr lvl="5" algn="ctr" rtl="0">
              <a:spcBef>
                <a:spcPts val="0"/>
              </a:spcBef>
              <a:buSzPct val="100000"/>
              <a:buNone/>
              <a:defRPr sz="1800" b="1"/>
            </a:lvl6pPr>
            <a:lvl7pPr lvl="6" algn="ctr" rtl="0">
              <a:spcBef>
                <a:spcPts val="0"/>
              </a:spcBef>
              <a:buSzPct val="100000"/>
              <a:buNone/>
              <a:defRPr sz="1800" b="1"/>
            </a:lvl7pPr>
            <a:lvl8pPr lvl="7" algn="ctr" rtl="0">
              <a:spcBef>
                <a:spcPts val="0"/>
              </a:spcBef>
              <a:buSzPct val="100000"/>
              <a:buNone/>
              <a:defRPr sz="1800" b="1"/>
            </a:lvl8pPr>
            <a:lvl9pPr lvl="8" algn="ctr" rtl="0">
              <a:spcBef>
                <a:spcPts val="0"/>
              </a:spcBef>
              <a:buSzPct val="100000"/>
              <a:buNone/>
              <a:defRPr sz="1800"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Shape 27"/>
          <p:cNvGrpSpPr/>
          <p:nvPr/>
        </p:nvGrpSpPr>
        <p:grpSpPr>
          <a:xfrm>
            <a:off x="-6025" y="0"/>
            <a:ext cx="9168125" cy="5163100"/>
            <a:chOff x="-6025" y="0"/>
            <a:chExt cx="9168125" cy="5163100"/>
          </a:xfrm>
        </p:grpSpPr>
        <p:sp>
          <p:nvSpPr>
            <p:cNvPr id="28" name="Shape 28"/>
            <p:cNvSpPr/>
            <p:nvPr/>
          </p:nvSpPr>
          <p:spPr>
            <a:xfrm>
              <a:off x="0" y="0"/>
              <a:ext cx="8552900" cy="1333000"/>
            </a:xfrm>
            <a:custGeom>
              <a:avLst/>
              <a:gdLst/>
              <a:ahLst/>
              <a:cxnLst/>
              <a:rect l="0" t="0" r="0" b="0"/>
              <a:pathLst>
                <a:path w="342116" h="53320" extrusionOk="0">
                  <a:moveTo>
                    <a:pt x="0" y="0"/>
                  </a:moveTo>
                  <a:lnTo>
                    <a:pt x="0" y="53320"/>
                  </a:lnTo>
                  <a:lnTo>
                    <a:pt x="342116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29" name="Shape 29"/>
            <p:cNvSpPr/>
            <p:nvPr/>
          </p:nvSpPr>
          <p:spPr>
            <a:xfrm>
              <a:off x="2563450" y="0"/>
              <a:ext cx="6580550" cy="1272675"/>
            </a:xfrm>
            <a:custGeom>
              <a:avLst/>
              <a:gdLst/>
              <a:ahLst/>
              <a:cxnLst/>
              <a:rect l="0" t="0" r="0" b="0"/>
              <a:pathLst>
                <a:path w="263222" h="50907" extrusionOk="0">
                  <a:moveTo>
                    <a:pt x="0" y="0"/>
                  </a:moveTo>
                  <a:lnTo>
                    <a:pt x="217381" y="50907"/>
                  </a:lnTo>
                  <a:lnTo>
                    <a:pt x="263222" y="10133"/>
                  </a:lnTo>
                  <a:lnTo>
                    <a:pt x="263222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30" name="Shape 30"/>
            <p:cNvSpPr/>
            <p:nvPr/>
          </p:nvSpPr>
          <p:spPr>
            <a:xfrm>
              <a:off x="-6025" y="2"/>
              <a:ext cx="7298300" cy="1471709"/>
            </a:xfrm>
            <a:custGeom>
              <a:avLst/>
              <a:gdLst/>
              <a:ahLst/>
              <a:cxnLst/>
              <a:rect l="0" t="0" r="0" b="0"/>
              <a:pathLst>
                <a:path w="291932" h="58628" extrusionOk="0">
                  <a:moveTo>
                    <a:pt x="0" y="18578"/>
                  </a:moveTo>
                  <a:lnTo>
                    <a:pt x="241" y="34019"/>
                  </a:lnTo>
                  <a:lnTo>
                    <a:pt x="221482" y="58628"/>
                  </a:lnTo>
                  <a:lnTo>
                    <a:pt x="291932" y="0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  <p:sp>
          <p:nvSpPr>
            <p:cNvPr id="31" name="Shape 31"/>
            <p:cNvSpPr/>
            <p:nvPr/>
          </p:nvSpPr>
          <p:spPr>
            <a:xfrm>
              <a:off x="3596100" y="4667000"/>
              <a:ext cx="5090700" cy="476500"/>
            </a:xfrm>
            <a:custGeom>
              <a:avLst/>
              <a:gdLst/>
              <a:ahLst/>
              <a:cxnLst/>
              <a:rect l="0" t="0" r="0" b="0"/>
              <a:pathLst>
                <a:path w="203628" h="19060" extrusionOk="0">
                  <a:moveTo>
                    <a:pt x="0" y="19060"/>
                  </a:moveTo>
                  <a:lnTo>
                    <a:pt x="203628" y="19060"/>
                  </a:lnTo>
                  <a:lnTo>
                    <a:pt x="157305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32" name="Shape 32"/>
            <p:cNvSpPr/>
            <p:nvPr/>
          </p:nvSpPr>
          <p:spPr>
            <a:xfrm>
              <a:off x="5525000" y="4692625"/>
              <a:ext cx="3637100" cy="470475"/>
            </a:xfrm>
            <a:custGeom>
              <a:avLst/>
              <a:gdLst/>
              <a:ahLst/>
              <a:cxnLst/>
              <a:rect l="0" t="0" r="0" b="0"/>
              <a:pathLst>
                <a:path w="145484" h="18819" extrusionOk="0">
                  <a:moveTo>
                    <a:pt x="145484" y="0"/>
                  </a:moveTo>
                  <a:lnTo>
                    <a:pt x="145484" y="18819"/>
                  </a:lnTo>
                  <a:lnTo>
                    <a:pt x="0" y="18819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33" name="Shape 33"/>
            <p:cNvSpPr/>
            <p:nvPr/>
          </p:nvSpPr>
          <p:spPr>
            <a:xfrm>
              <a:off x="7521475" y="4023125"/>
              <a:ext cx="1634600" cy="1139975"/>
            </a:xfrm>
            <a:custGeom>
              <a:avLst/>
              <a:gdLst/>
              <a:ahLst/>
              <a:cxnLst/>
              <a:rect l="0" t="0" r="0" b="0"/>
              <a:pathLst>
                <a:path w="65384" h="45599" extrusionOk="0">
                  <a:moveTo>
                    <a:pt x="65384" y="27022"/>
                  </a:moveTo>
                  <a:lnTo>
                    <a:pt x="65384" y="0"/>
                  </a:lnTo>
                  <a:lnTo>
                    <a:pt x="0" y="45599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</p:grpSp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699" cy="857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886650" y="1598408"/>
            <a:ext cx="7370699" cy="33272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/>
        </p:nvSpPr>
        <p:spPr>
          <a:xfrm>
            <a:off x="-2355" y="0"/>
            <a:ext cx="5209571" cy="983354"/>
          </a:xfrm>
          <a:custGeom>
            <a:avLst/>
            <a:gdLst/>
            <a:ahLst/>
            <a:cxnLst/>
            <a:rect l="0" t="0" r="0" b="0"/>
            <a:pathLst>
              <a:path w="342116" h="53320" extrusionOk="0">
                <a:moveTo>
                  <a:pt x="0" y="0"/>
                </a:moveTo>
                <a:lnTo>
                  <a:pt x="0" y="53320"/>
                </a:lnTo>
                <a:lnTo>
                  <a:pt x="342116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78" name="Shape 78"/>
          <p:cNvSpPr/>
          <p:nvPr/>
        </p:nvSpPr>
        <p:spPr>
          <a:xfrm>
            <a:off x="-6025" y="1"/>
            <a:ext cx="4445394" cy="1085643"/>
          </a:xfrm>
          <a:custGeom>
            <a:avLst/>
            <a:gdLst/>
            <a:ahLst/>
            <a:cxnLst/>
            <a:rect l="0" t="0" r="0" b="0"/>
            <a:pathLst>
              <a:path w="291932" h="58628" extrusionOk="0">
                <a:moveTo>
                  <a:pt x="0" y="18578"/>
                </a:moveTo>
                <a:lnTo>
                  <a:pt x="241" y="34019"/>
                </a:lnTo>
                <a:lnTo>
                  <a:pt x="221482" y="58628"/>
                </a:lnTo>
                <a:lnTo>
                  <a:pt x="291932" y="0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79" name="Shape 79"/>
          <p:cNvSpPr/>
          <p:nvPr/>
        </p:nvSpPr>
        <p:spPr>
          <a:xfrm>
            <a:off x="6375475" y="4745746"/>
            <a:ext cx="2548913" cy="400879"/>
          </a:xfrm>
          <a:custGeom>
            <a:avLst/>
            <a:gdLst/>
            <a:ahLst/>
            <a:cxnLst/>
            <a:rect l="0" t="0" r="0" b="0"/>
            <a:pathLst>
              <a:path w="203628" h="19060" extrusionOk="0">
                <a:moveTo>
                  <a:pt x="0" y="19060"/>
                </a:moveTo>
                <a:lnTo>
                  <a:pt x="203628" y="19060"/>
                </a:lnTo>
                <a:lnTo>
                  <a:pt x="157305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80" name="Shape 80"/>
          <p:cNvSpPr/>
          <p:nvPr/>
        </p:nvSpPr>
        <p:spPr>
          <a:xfrm>
            <a:off x="7341180" y="4767304"/>
            <a:ext cx="1821095" cy="395810"/>
          </a:xfrm>
          <a:custGeom>
            <a:avLst/>
            <a:gdLst/>
            <a:ahLst/>
            <a:cxnLst/>
            <a:rect l="0" t="0" r="0" b="0"/>
            <a:pathLst>
              <a:path w="145484" h="18819" extrusionOk="0">
                <a:moveTo>
                  <a:pt x="145484" y="0"/>
                </a:moveTo>
                <a:lnTo>
                  <a:pt x="145484" y="18819"/>
                </a:lnTo>
                <a:lnTo>
                  <a:pt x="0" y="18819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81" name="Shape 81"/>
          <p:cNvSpPr/>
          <p:nvPr/>
        </p:nvSpPr>
        <p:spPr>
          <a:xfrm>
            <a:off x="8340717" y="4204075"/>
            <a:ext cx="818444" cy="959060"/>
          </a:xfrm>
          <a:custGeom>
            <a:avLst/>
            <a:gdLst/>
            <a:ahLst/>
            <a:cxnLst/>
            <a:rect l="0" t="0" r="0" b="0"/>
            <a:pathLst>
              <a:path w="65384" h="45599" extrusionOk="0">
                <a:moveTo>
                  <a:pt x="65384" y="27022"/>
                </a:moveTo>
                <a:lnTo>
                  <a:pt x="65384" y="0"/>
                </a:lnTo>
                <a:lnTo>
                  <a:pt x="0" y="45599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82" name="Shape 82"/>
          <p:cNvSpPr/>
          <p:nvPr/>
        </p:nvSpPr>
        <p:spPr>
          <a:xfrm>
            <a:off x="1559025" y="-6025"/>
            <a:ext cx="4116775" cy="944875"/>
          </a:xfrm>
          <a:custGeom>
            <a:avLst/>
            <a:gdLst/>
            <a:ahLst/>
            <a:cxnLst/>
            <a:rect l="0" t="0" r="0" b="0"/>
            <a:pathLst>
              <a:path w="164671" h="37795" extrusionOk="0">
                <a:moveTo>
                  <a:pt x="0" y="241"/>
                </a:moveTo>
                <a:lnTo>
                  <a:pt x="132407" y="37795"/>
                </a:lnTo>
                <a:lnTo>
                  <a:pt x="164671" y="0"/>
                </a:lnTo>
                <a:lnTo>
                  <a:pt x="160329" y="241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886650" y="1598408"/>
            <a:ext cx="7370699" cy="3327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600"/>
              </a:spcBef>
              <a:buClr>
                <a:srgbClr val="ABE33F"/>
              </a:buClr>
              <a:buSzPct val="100000"/>
              <a:buFont typeface="Karla"/>
              <a:buChar char="🔸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>
              <a:spcBef>
                <a:spcPts val="480"/>
              </a:spcBef>
              <a:buClr>
                <a:srgbClr val="ABE33F"/>
              </a:buClr>
              <a:buSzPct val="100000"/>
              <a:buFont typeface="Karla"/>
              <a:buChar char="🔸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2pPr>
            <a:lvl3pPr lvl="2">
              <a:spcBef>
                <a:spcPts val="480"/>
              </a:spcBef>
              <a:buClr>
                <a:srgbClr val="ABE33F"/>
              </a:buClr>
              <a:buSzPct val="100000"/>
              <a:buFont typeface="Karla"/>
              <a:buChar char="◇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3pPr>
            <a:lvl4pPr lvl="3">
              <a:spcBef>
                <a:spcPts val="360"/>
              </a:spcBef>
              <a:buClr>
                <a:srgbClr val="004C52"/>
              </a:buClr>
              <a:buSzPct val="100000"/>
              <a:buFont typeface="Karla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4pPr>
            <a:lvl5pPr lvl="4">
              <a:spcBef>
                <a:spcPts val="360"/>
              </a:spcBef>
              <a:buClr>
                <a:srgbClr val="004C52"/>
              </a:buClr>
              <a:buSzPct val="100000"/>
              <a:buFont typeface="Karla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5pPr>
            <a:lvl6pPr lvl="5">
              <a:spcBef>
                <a:spcPts val="360"/>
              </a:spcBef>
              <a:buClr>
                <a:srgbClr val="004C52"/>
              </a:buClr>
              <a:buSzPct val="100000"/>
              <a:buFont typeface="Karla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6pPr>
            <a:lvl7pPr lvl="6">
              <a:spcBef>
                <a:spcPts val="360"/>
              </a:spcBef>
              <a:buClr>
                <a:srgbClr val="004C52"/>
              </a:buClr>
              <a:buSzPct val="100000"/>
              <a:buFont typeface="Karla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7pPr>
            <a:lvl8pPr lvl="7">
              <a:spcBef>
                <a:spcPts val="360"/>
              </a:spcBef>
              <a:buClr>
                <a:srgbClr val="004C52"/>
              </a:buClr>
              <a:buSzPct val="100000"/>
              <a:buFont typeface="Karla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8pPr>
            <a:lvl9pPr lvl="8">
              <a:spcBef>
                <a:spcPts val="360"/>
              </a:spcBef>
              <a:buClr>
                <a:srgbClr val="004C52"/>
              </a:buClr>
              <a:buSzPct val="100000"/>
              <a:buFont typeface="Karla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699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6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ctrTitle"/>
          </p:nvPr>
        </p:nvSpPr>
        <p:spPr>
          <a:xfrm>
            <a:off x="609600" y="1428750"/>
            <a:ext cx="8382000" cy="2743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/>
            <a:r>
              <a:rPr lang="es-MX" sz="2000" dirty="0" smtClean="0"/>
              <a:t/>
            </a:r>
            <a:br>
              <a:rPr lang="es-MX" sz="2000" dirty="0" smtClean="0"/>
            </a:br>
            <a:r>
              <a:rPr lang="es-MX" sz="2400" dirty="0" smtClean="0"/>
              <a:t>La integración vertical: </a:t>
            </a:r>
            <a:br>
              <a:rPr lang="es-MX" sz="2400" dirty="0" smtClean="0"/>
            </a:br>
            <a:r>
              <a:rPr lang="es-MX" sz="2400" dirty="0" smtClean="0"/>
              <a:t>Iniciativas ciudadanas para controlar la gestión pública</a:t>
            </a:r>
            <a:r>
              <a:rPr lang="es-MX" sz="2000" dirty="0" smtClean="0"/>
              <a:t/>
            </a:r>
            <a:br>
              <a:rPr lang="es-MX" sz="2000" dirty="0" smtClean="0"/>
            </a:br>
            <a:r>
              <a:rPr lang="es-MX" sz="2000" dirty="0"/>
              <a:t/>
            </a:r>
            <a:br>
              <a:rPr lang="es-MX" sz="2000" dirty="0"/>
            </a:br>
            <a:r>
              <a:rPr lang="es-MX" sz="1600" dirty="0"/>
              <a:t>Jonathan </a:t>
            </a:r>
            <a:r>
              <a:rPr lang="es-MX" sz="1600" dirty="0" smtClean="0"/>
              <a:t>Fox</a:t>
            </a:r>
            <a:br>
              <a:rPr lang="es-MX" sz="1600" dirty="0" smtClean="0"/>
            </a:br>
            <a:r>
              <a:rPr lang="es-MX" sz="1600" dirty="0" smtClean="0"/>
              <a:t>School</a:t>
            </a:r>
            <a:r>
              <a:rPr lang="es-MX" sz="1600" dirty="0"/>
              <a:t> </a:t>
            </a:r>
            <a:r>
              <a:rPr lang="es-MX" sz="1600" dirty="0" smtClean="0"/>
              <a:t>of International Service</a:t>
            </a:r>
            <a:r>
              <a:rPr lang="es-MX" sz="1600" dirty="0"/>
              <a:t/>
            </a:r>
            <a:br>
              <a:rPr lang="es-MX" sz="1600" dirty="0"/>
            </a:br>
            <a:r>
              <a:rPr lang="es-MX" sz="1600" dirty="0"/>
              <a:t>American </a:t>
            </a:r>
            <a:r>
              <a:rPr lang="es-MX" sz="1600" dirty="0" smtClean="0"/>
              <a:t>University</a:t>
            </a:r>
            <a:br>
              <a:rPr lang="es-MX" sz="1600" dirty="0" smtClean="0"/>
            </a:br>
            <a:r>
              <a:rPr lang="es-MX" sz="1600" dirty="0" smtClean="0"/>
              <a:t>2 de mayo 2016</a:t>
            </a:r>
            <a:r>
              <a:rPr lang="es-MX" sz="1600" dirty="0"/>
              <a:t/>
            </a:r>
            <a:br>
              <a:rPr lang="es-MX" sz="1600" dirty="0"/>
            </a:br>
            <a:r>
              <a:rPr lang="es-MX" sz="1600" dirty="0"/>
              <a:t/>
            </a:r>
            <a:br>
              <a:rPr lang="es-MX" sz="1600" dirty="0"/>
            </a:br>
            <a:endParaRPr lang="en" sz="1600" dirty="0"/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E9D"/>
        </a:soli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ctrTitle" idx="4294967295"/>
          </p:nvPr>
        </p:nvSpPr>
        <p:spPr>
          <a:xfrm>
            <a:off x="152400" y="1428750"/>
            <a:ext cx="8610600" cy="1143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s-MX" sz="320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>Estamos ante una </a:t>
            </a:r>
            <a:r>
              <a:rPr lang="es-MX" sz="3200" smtClean="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>doble disyuntiva</a:t>
            </a:r>
            <a:r>
              <a:rPr lang="es-MX" sz="320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>: </a:t>
            </a:r>
            <a:br>
              <a:rPr lang="es-MX" sz="320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</a:br>
            <a:endParaRPr lang="en" sz="3200">
              <a:solidFill>
                <a:srgbClr val="ABE33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06" name="Shape 206"/>
          <p:cNvSpPr txBox="1">
            <a:spLocks noGrp="1"/>
          </p:cNvSpPr>
          <p:nvPr>
            <p:ph type="subTitle" idx="4294967295"/>
          </p:nvPr>
        </p:nvSpPr>
        <p:spPr>
          <a:xfrm>
            <a:off x="381000" y="2419350"/>
            <a:ext cx="8153400" cy="2133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800" b="1" smtClean="0">
                <a:latin typeface="Calibri" panose="020F0502020204030204" pitchFamily="34" charset="0"/>
              </a:rPr>
              <a:t>Primero la democracia electoral, y despu</a:t>
            </a:r>
            <a:r>
              <a:rPr lang="en-US" sz="2800" b="1" smtClean="0">
                <a:latin typeface="Calibri" panose="020F0502020204030204" pitchFamily="34" charset="0"/>
              </a:rPr>
              <a:t>é</a:t>
            </a:r>
            <a:r>
              <a:rPr lang="en" sz="2800" b="1" smtClean="0">
                <a:latin typeface="Calibri" panose="020F0502020204030204" pitchFamily="34" charset="0"/>
              </a:rPr>
              <a:t>s la transparencia, nos prometieron la rendici</a:t>
            </a:r>
            <a:r>
              <a:rPr lang="en-US" sz="2800" b="1" smtClean="0">
                <a:latin typeface="Calibri" panose="020F0502020204030204" pitchFamily="34" charset="0"/>
              </a:rPr>
              <a:t>ó</a:t>
            </a:r>
            <a:r>
              <a:rPr lang="en" sz="2800" b="1" smtClean="0">
                <a:latin typeface="Calibri" panose="020F0502020204030204" pitchFamily="34" charset="0"/>
              </a:rPr>
              <a:t>n de cuentas… </a:t>
            </a:r>
          </a:p>
          <a:p>
            <a:pPr lvl="0" algn="r">
              <a:spcBef>
                <a:spcPts val="0"/>
              </a:spcBef>
              <a:buNone/>
            </a:pPr>
            <a:r>
              <a:rPr lang="en" sz="2800" b="1">
                <a:latin typeface="Calibri" panose="020F0502020204030204" pitchFamily="34" charset="0"/>
              </a:rPr>
              <a:t>…. </a:t>
            </a:r>
            <a:r>
              <a:rPr lang="en" sz="2800" b="1" smtClean="0">
                <a:latin typeface="Calibri" panose="020F0502020204030204" pitchFamily="34" charset="0"/>
              </a:rPr>
              <a:t>¿y ahora qu</a:t>
            </a:r>
            <a:r>
              <a:rPr lang="en-US" sz="2800" b="1">
                <a:latin typeface="Calibri" panose="020F0502020204030204" pitchFamily="34" charset="0"/>
              </a:rPr>
              <a:t>é</a:t>
            </a:r>
            <a:r>
              <a:rPr lang="en" sz="2800" b="1" smtClean="0">
                <a:latin typeface="Calibri" panose="020F0502020204030204" pitchFamily="34" charset="0"/>
              </a:rPr>
              <a:t>?</a:t>
            </a:r>
            <a:endParaRPr lang="en" sz="2800" b="1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E9D"/>
        </a:soli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ctrTitle" idx="4294967295"/>
          </p:nvPr>
        </p:nvSpPr>
        <p:spPr>
          <a:xfrm>
            <a:off x="533400" y="1428750"/>
            <a:ext cx="7924800" cy="1905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s-MX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>En teoría, la transparencia </a:t>
            </a:r>
            <a:r>
              <a:rPr lang="es-MX" smtClean="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>nos permite ver:</a:t>
            </a:r>
            <a:br>
              <a:rPr lang="es-MX" smtClean="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</a:br>
            <a:r>
              <a:rPr lang="es-MX" smtClean="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/>
            </a:r>
            <a:br>
              <a:rPr lang="es-MX" smtClean="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</a:br>
            <a:r>
              <a:rPr lang="es-MX" smtClean="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>si </a:t>
            </a:r>
            <a:r>
              <a:rPr lang="es-MX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>los representantes efectivamente representan, </a:t>
            </a:r>
            <a:r>
              <a:rPr lang="es-MX" smtClean="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/>
            </a:r>
            <a:br>
              <a:rPr lang="es-MX" smtClean="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</a:br>
            <a:r>
              <a:rPr lang="es-MX" smtClean="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>si </a:t>
            </a:r>
            <a:r>
              <a:rPr lang="es-MX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>los funcionarios realmente funcionan y </a:t>
            </a:r>
            <a:r>
              <a:rPr lang="es-MX" smtClean="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/>
            </a:r>
            <a:br>
              <a:rPr lang="es-MX" smtClean="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</a:br>
            <a:r>
              <a:rPr lang="es-MX" smtClean="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>si </a:t>
            </a:r>
            <a:r>
              <a:rPr lang="es-MX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>el sistema de justicia es verdaderamente </a:t>
            </a:r>
            <a:r>
              <a:rPr lang="es-MX" smtClean="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>justo…</a:t>
            </a:r>
            <a:endParaRPr lang="en">
              <a:solidFill>
                <a:srgbClr val="ABE33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06" name="Shape 206"/>
          <p:cNvSpPr txBox="1">
            <a:spLocks noGrp="1"/>
          </p:cNvSpPr>
          <p:nvPr>
            <p:ph type="subTitle" idx="4294967295"/>
          </p:nvPr>
        </p:nvSpPr>
        <p:spPr>
          <a:xfrm>
            <a:off x="685800" y="3638550"/>
            <a:ext cx="7772400" cy="1143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r>
              <a:rPr lang="es-MX" sz="2800" b="1" dirty="0"/>
              <a:t>…¿P</a:t>
            </a:r>
            <a:r>
              <a:rPr lang="en" sz="2800" b="1" dirty="0" smtClean="0"/>
              <a:t>ero cu</a:t>
            </a:r>
            <a:r>
              <a:rPr lang="es-ES_tradnl" sz="2800" b="1" dirty="0" err="1" smtClean="0"/>
              <a:t>á</a:t>
            </a:r>
            <a:r>
              <a:rPr lang="en" sz="2800" b="1" dirty="0" smtClean="0"/>
              <a:t>ndo?... </a:t>
            </a:r>
            <a:endParaRPr lang="en" sz="2800" b="1" dirty="0"/>
          </a:p>
          <a:p>
            <a:pPr lvl="0" algn="r">
              <a:spcBef>
                <a:spcPts val="0"/>
              </a:spcBef>
              <a:buNone/>
            </a:pPr>
            <a:r>
              <a:rPr lang="en" sz="2800" b="1" dirty="0" smtClean="0"/>
              <a:t>…¿</a:t>
            </a:r>
            <a:r>
              <a:rPr lang="en" sz="2800" b="1" dirty="0"/>
              <a:t>Bajo </a:t>
            </a:r>
            <a:r>
              <a:rPr lang="en" sz="2800" b="1" dirty="0" smtClean="0"/>
              <a:t>que condiciones?...</a:t>
            </a:r>
            <a:endParaRPr lang="en" sz="2800" b="1" dirty="0"/>
          </a:p>
        </p:txBody>
      </p:sp>
    </p:spTree>
    <p:extLst>
      <p:ext uri="{BB962C8B-B14F-4D97-AF65-F5344CB8AC3E}">
        <p14:creationId xmlns:p14="http://schemas.microsoft.com/office/powerpoint/2010/main" val="1054657955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381000" y="1428750"/>
            <a:ext cx="8610600" cy="838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n" sz="2000" smtClean="0">
                <a:solidFill>
                  <a:schemeClr val="tx1"/>
                </a:solidFill>
              </a:rPr>
              <a:t>La evidencia emp</a:t>
            </a:r>
            <a:r>
              <a:rPr lang="en-US" sz="2000" smtClean="0">
                <a:solidFill>
                  <a:schemeClr val="tx1"/>
                </a:solidFill>
              </a:rPr>
              <a:t>í</a:t>
            </a:r>
            <a:r>
              <a:rPr lang="en" sz="2000" smtClean="0">
                <a:solidFill>
                  <a:schemeClr val="tx1"/>
                </a:solidFill>
              </a:rPr>
              <a:t>rica internacional arrroja</a:t>
            </a:r>
            <a:br>
              <a:rPr lang="en" sz="2000" smtClean="0">
                <a:solidFill>
                  <a:schemeClr val="tx1"/>
                </a:solidFill>
              </a:rPr>
            </a:br>
            <a:r>
              <a:rPr lang="en" sz="2000" smtClean="0">
                <a:solidFill>
                  <a:schemeClr val="tx1"/>
                </a:solidFill>
              </a:rPr>
              <a:t> “resultados encontrados” - sin hablar de la experiencia nacional…</a:t>
            </a:r>
            <a:endParaRPr lang="en" sz="2000">
              <a:solidFill>
                <a:schemeClr val="tx1"/>
              </a:solidFill>
            </a:endParaRPr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228600" y="2419350"/>
            <a:ext cx="8915400" cy="2286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71500" lvl="0" indent="-342900">
              <a:buFont typeface="Arial" charset="0"/>
              <a:buChar char="•"/>
            </a:pPr>
            <a:r>
              <a:rPr lang="en-US" sz="2000" dirty="0" smtClean="0">
                <a:latin typeface="Calibri" panose="020F0502020204030204" pitchFamily="34" charset="0"/>
              </a:rPr>
              <a:t>Meta-</a:t>
            </a:r>
            <a:r>
              <a:rPr lang="en-US" sz="2000" dirty="0" err="1" smtClean="0">
                <a:latin typeface="Calibri" panose="020F0502020204030204" pitchFamily="34" charset="0"/>
              </a:rPr>
              <a:t>análisis</a:t>
            </a:r>
            <a:r>
              <a:rPr lang="en-US" sz="2000" dirty="0" smtClean="0">
                <a:latin typeface="Calibri" panose="020F0502020204030204" pitchFamily="34" charset="0"/>
              </a:rPr>
              <a:t> </a:t>
            </a:r>
            <a:r>
              <a:rPr lang="en-US" sz="2000" dirty="0" err="1" smtClean="0">
                <a:latin typeface="Calibri" panose="020F0502020204030204" pitchFamily="34" charset="0"/>
              </a:rPr>
              <a:t>internacionales</a:t>
            </a:r>
            <a:r>
              <a:rPr lang="en-US" sz="2000" dirty="0" smtClean="0">
                <a:latin typeface="Calibri" panose="020F0502020204030204" pitchFamily="34" charset="0"/>
              </a:rPr>
              <a:t> </a:t>
            </a:r>
            <a:r>
              <a:rPr lang="en-US" sz="2000" dirty="0" err="1" smtClean="0">
                <a:latin typeface="Calibri" panose="020F0502020204030204" pitchFamily="34" charset="0"/>
              </a:rPr>
              <a:t>recientes</a:t>
            </a:r>
            <a:r>
              <a:rPr lang="en-US" sz="2000" dirty="0" smtClean="0">
                <a:latin typeface="Calibri" panose="020F0502020204030204" pitchFamily="34" charset="0"/>
              </a:rPr>
              <a:t>:</a:t>
            </a:r>
          </a:p>
          <a:p>
            <a:pPr marL="571500" lvl="0" indent="-342900">
              <a:buFont typeface="Arial" charset="0"/>
              <a:buChar char="•"/>
            </a:pPr>
            <a:r>
              <a:rPr lang="en-US" sz="2000" dirty="0" smtClean="0">
                <a:latin typeface="Calibri" panose="020F0502020204030204" pitchFamily="34" charset="0"/>
              </a:rPr>
              <a:t>McGee &amp; </a:t>
            </a:r>
            <a:r>
              <a:rPr lang="en-US" sz="2000" dirty="0" err="1" smtClean="0">
                <a:latin typeface="Calibri" panose="020F0502020204030204" pitchFamily="34" charset="0"/>
              </a:rPr>
              <a:t>Gaventa</a:t>
            </a:r>
            <a:r>
              <a:rPr lang="en-US" sz="2000" dirty="0" smtClean="0">
                <a:latin typeface="Calibri" panose="020F0502020204030204" pitchFamily="34" charset="0"/>
              </a:rPr>
              <a:t> (TAI, 2010) – </a:t>
            </a:r>
            <a:r>
              <a:rPr lang="en-US" sz="2000" dirty="0" err="1" smtClean="0">
                <a:latin typeface="Calibri" panose="020F0502020204030204" pitchFamily="34" charset="0"/>
              </a:rPr>
              <a:t>encuentran</a:t>
            </a:r>
            <a:r>
              <a:rPr lang="en-US" sz="2000" dirty="0" smtClean="0">
                <a:latin typeface="Calibri" panose="020F0502020204030204" pitchFamily="34" charset="0"/>
              </a:rPr>
              <a:t> </a:t>
            </a:r>
            <a:r>
              <a:rPr lang="en-US" sz="2000" dirty="0" err="1" smtClean="0">
                <a:latin typeface="Calibri" panose="020F0502020204030204" pitchFamily="34" charset="0"/>
              </a:rPr>
              <a:t>poca</a:t>
            </a:r>
            <a:r>
              <a:rPr lang="en-US" sz="2000" dirty="0" smtClean="0">
                <a:latin typeface="Calibri" panose="020F0502020204030204" pitchFamily="34" charset="0"/>
              </a:rPr>
              <a:t> </a:t>
            </a:r>
            <a:r>
              <a:rPr lang="en-US" sz="2000" dirty="0" err="1" smtClean="0">
                <a:latin typeface="Calibri" panose="020F0502020204030204" pitchFamily="34" charset="0"/>
              </a:rPr>
              <a:t>RdeC</a:t>
            </a:r>
            <a:endParaRPr lang="en-US" sz="2000" dirty="0" smtClean="0">
              <a:latin typeface="Calibri" panose="020F0502020204030204" pitchFamily="34" charset="0"/>
            </a:endParaRPr>
          </a:p>
          <a:p>
            <a:pPr marL="571500" lvl="0" indent="-342900">
              <a:buFont typeface="Arial" charset="0"/>
              <a:buChar char="•"/>
            </a:pPr>
            <a:r>
              <a:rPr lang="en-US" sz="2000" dirty="0" smtClean="0">
                <a:latin typeface="Calibri" panose="020F0502020204030204" pitchFamily="34" charset="0"/>
              </a:rPr>
              <a:t>Fox (GPSA, 2014) – </a:t>
            </a:r>
            <a:r>
              <a:rPr lang="en-US" sz="2000" dirty="0" err="1" smtClean="0">
                <a:latin typeface="Calibri" panose="020F0502020204030204" pitchFamily="34" charset="0"/>
              </a:rPr>
              <a:t>muchos</a:t>
            </a:r>
            <a:r>
              <a:rPr lang="en-US" sz="2000" dirty="0" smtClean="0">
                <a:latin typeface="Calibri" panose="020F0502020204030204" pitchFamily="34" charset="0"/>
              </a:rPr>
              <a:t> </a:t>
            </a:r>
            <a:r>
              <a:rPr lang="en-US" sz="2000" dirty="0" err="1" smtClean="0">
                <a:latin typeface="Calibri" panose="020F0502020204030204" pitchFamily="34" charset="0"/>
              </a:rPr>
              <a:t>intentos</a:t>
            </a:r>
            <a:r>
              <a:rPr lang="en-US" sz="2000" dirty="0" smtClean="0">
                <a:latin typeface="Calibri" panose="020F0502020204030204" pitchFamily="34" charset="0"/>
              </a:rPr>
              <a:t> locales de </a:t>
            </a:r>
            <a:r>
              <a:rPr lang="en-US" sz="2000" dirty="0" err="1" smtClean="0">
                <a:latin typeface="Calibri" panose="020F0502020204030204" pitchFamily="34" charset="0"/>
              </a:rPr>
              <a:t>contraloría</a:t>
            </a:r>
            <a:r>
              <a:rPr lang="en-US" sz="2000" dirty="0" smtClean="0">
                <a:latin typeface="Calibri" panose="020F0502020204030204" pitchFamily="34" charset="0"/>
              </a:rPr>
              <a:t> social…</a:t>
            </a:r>
          </a:p>
          <a:p>
            <a:pPr marL="571500" lvl="0" indent="-342900">
              <a:buFont typeface="Arial" charset="0"/>
              <a:buChar char="•"/>
            </a:pPr>
            <a:r>
              <a:rPr lang="en-US" sz="2000" dirty="0" err="1" smtClean="0">
                <a:latin typeface="Calibri" panose="020F0502020204030204" pitchFamily="34" charset="0"/>
              </a:rPr>
              <a:t>Brockmyer</a:t>
            </a:r>
            <a:r>
              <a:rPr lang="en-US" sz="2000" dirty="0" smtClean="0">
                <a:latin typeface="Calibri" panose="020F0502020204030204" pitchFamily="34" charset="0"/>
              </a:rPr>
              <a:t> </a:t>
            </a:r>
            <a:r>
              <a:rPr lang="en-US" sz="2000" dirty="0" err="1" smtClean="0">
                <a:latin typeface="Calibri" panose="020F0502020204030204" pitchFamily="34" charset="0"/>
              </a:rPr>
              <a:t>y</a:t>
            </a:r>
            <a:r>
              <a:rPr lang="en-US" sz="2000" dirty="0" smtClean="0">
                <a:latin typeface="Calibri" panose="020F0502020204030204" pitchFamily="34" charset="0"/>
              </a:rPr>
              <a:t> Fox (TAI, 2015) -  </a:t>
            </a:r>
            <a:r>
              <a:rPr lang="en-US" sz="2000" dirty="0" err="1" smtClean="0">
                <a:latin typeface="Calibri" panose="020F0502020204030204" pitchFamily="34" charset="0"/>
              </a:rPr>
              <a:t>iniciativas</a:t>
            </a:r>
            <a:r>
              <a:rPr lang="en-US" sz="2000" dirty="0" smtClean="0">
                <a:latin typeface="Calibri" panose="020F0502020204030204" pitchFamily="34" charset="0"/>
              </a:rPr>
              <a:t> </a:t>
            </a:r>
            <a:r>
              <a:rPr lang="en-US" sz="2000" dirty="0" err="1" smtClean="0">
                <a:latin typeface="Calibri" panose="020F0502020204030204" pitchFamily="34" charset="0"/>
              </a:rPr>
              <a:t>globales</a:t>
            </a:r>
            <a:r>
              <a:rPr lang="en-US" sz="2000" dirty="0" smtClean="0">
                <a:latin typeface="Calibri" panose="020F0502020204030204" pitchFamily="34" charset="0"/>
              </a:rPr>
              <a:t> multi-</a:t>
            </a:r>
            <a:r>
              <a:rPr lang="en-US" sz="2000" dirty="0" err="1" smtClean="0">
                <a:latin typeface="Calibri" panose="020F0502020204030204" pitchFamily="34" charset="0"/>
              </a:rPr>
              <a:t>actorales</a:t>
            </a:r>
            <a:r>
              <a:rPr lang="en-US" sz="2000" dirty="0" smtClean="0">
                <a:latin typeface="Calibri" panose="020F0502020204030204" pitchFamily="34" charset="0"/>
              </a:rPr>
              <a:t>…</a:t>
            </a:r>
          </a:p>
          <a:p>
            <a:pPr marL="571500" lvl="0" indent="-342900">
              <a:buFont typeface="Arial" charset="0"/>
              <a:buChar char="•"/>
            </a:pPr>
            <a:r>
              <a:rPr lang="en-US" sz="2000" dirty="0" err="1" smtClean="0">
                <a:latin typeface="Calibri" panose="020F0502020204030204" pitchFamily="34" charset="0"/>
              </a:rPr>
              <a:t>Peixoto</a:t>
            </a:r>
            <a:r>
              <a:rPr lang="en-US" sz="2000" dirty="0" smtClean="0">
                <a:latin typeface="Calibri" panose="020F0502020204030204" pitchFamily="34" charset="0"/>
              </a:rPr>
              <a:t> </a:t>
            </a:r>
            <a:r>
              <a:rPr lang="en-US" sz="2000" dirty="0" err="1" smtClean="0">
                <a:latin typeface="Calibri" panose="020F0502020204030204" pitchFamily="34" charset="0"/>
              </a:rPr>
              <a:t>y</a:t>
            </a:r>
            <a:r>
              <a:rPr lang="en-US" sz="2000" dirty="0" smtClean="0">
                <a:latin typeface="Calibri" panose="020F0502020204030204" pitchFamily="34" charset="0"/>
              </a:rPr>
              <a:t> Fox (WDR, 2016) – </a:t>
            </a:r>
            <a:r>
              <a:rPr lang="en-US" sz="2000" dirty="0" err="1" smtClean="0">
                <a:latin typeface="Calibri" panose="020F0502020204030204" pitchFamily="34" charset="0"/>
              </a:rPr>
              <a:t>diversas</a:t>
            </a:r>
            <a:r>
              <a:rPr lang="en-US" sz="2000" dirty="0" smtClean="0">
                <a:latin typeface="Calibri" panose="020F0502020204030204" pitchFamily="34" charset="0"/>
              </a:rPr>
              <a:t> </a:t>
            </a:r>
            <a:r>
              <a:rPr lang="en-US" sz="2000" dirty="0" err="1" smtClean="0">
                <a:latin typeface="Calibri" panose="020F0502020204030204" pitchFamily="34" charset="0"/>
              </a:rPr>
              <a:t>iniciativas</a:t>
            </a:r>
            <a:r>
              <a:rPr lang="en-US" sz="2000" dirty="0" smtClean="0">
                <a:latin typeface="Calibri" panose="020F0502020204030204" pitchFamily="34" charset="0"/>
              </a:rPr>
              <a:t> pro-CS con TIC…</a:t>
            </a:r>
            <a:endParaRPr lang="en-US" sz="2000" dirty="0">
              <a:latin typeface="Calibri" panose="020F0502020204030204" pitchFamily="34" charset="0"/>
            </a:endParaRPr>
          </a:p>
          <a:p>
            <a:pPr marL="571500" lvl="0" indent="-342900">
              <a:buFont typeface="Arial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¿</a:t>
            </a:r>
            <a:r>
              <a:rPr lang="en-US" sz="2000" b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Qué</a:t>
            </a:r>
            <a:r>
              <a:rPr lang="en-US" sz="2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pasa</a:t>
            </a:r>
            <a:r>
              <a:rPr lang="en-US" sz="2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?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E9D"/>
        </a:soli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ctrTitle" idx="4294967295"/>
          </p:nvPr>
        </p:nvSpPr>
        <p:spPr>
          <a:xfrm>
            <a:off x="152400" y="1428750"/>
            <a:ext cx="8610600" cy="1143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s-MX" sz="320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>¿Cuáles </a:t>
            </a:r>
            <a:r>
              <a:rPr lang="es-MX" sz="3200" smtClean="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>marcos conceptuales son relevantes para la construcción de la </a:t>
            </a:r>
            <a:r>
              <a:rPr lang="es-MX" sz="3200" err="1" smtClean="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>RdC</a:t>
            </a:r>
            <a:r>
              <a:rPr lang="es-MX" sz="3200" smtClean="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>?</a:t>
            </a:r>
            <a:endParaRPr lang="en" sz="3200">
              <a:solidFill>
                <a:srgbClr val="ABE33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06" name="Shape 206"/>
          <p:cNvSpPr txBox="1">
            <a:spLocks noGrp="1"/>
          </p:cNvSpPr>
          <p:nvPr>
            <p:ph type="subTitle" idx="4294967295"/>
          </p:nvPr>
        </p:nvSpPr>
        <p:spPr>
          <a:xfrm>
            <a:off x="381000" y="2800350"/>
            <a:ext cx="8610600" cy="1828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57200">
              <a:spcBef>
                <a:spcPts val="0"/>
              </a:spcBef>
              <a:buFont typeface="Wingdings" pitchFamily="2" charset="2"/>
              <a:buChar char="Ø"/>
            </a:pPr>
            <a:r>
              <a:rPr lang="en" sz="2800" b="1" smtClean="0"/>
              <a:t>¿Teor</a:t>
            </a:r>
            <a:r>
              <a:rPr lang="en-US" sz="2800" b="1" smtClean="0"/>
              <a:t>í</a:t>
            </a:r>
            <a:r>
              <a:rPr lang="en" sz="2800" b="1" smtClean="0"/>
              <a:t>a “principal-agente?”</a:t>
            </a:r>
          </a:p>
          <a:p>
            <a:pPr marL="457200" lvl="0" indent="-457200">
              <a:spcBef>
                <a:spcPts val="0"/>
              </a:spcBef>
              <a:buFont typeface="Wingdings" pitchFamily="2" charset="2"/>
              <a:buChar char="Ø"/>
            </a:pPr>
            <a:r>
              <a:rPr lang="en" sz="2800" b="1" smtClean="0"/>
              <a:t>¿RdeC pol</a:t>
            </a:r>
            <a:r>
              <a:rPr lang="en-US" sz="2800" b="1" smtClean="0"/>
              <a:t>í</a:t>
            </a:r>
            <a:r>
              <a:rPr lang="en" sz="2800" b="1" smtClean="0"/>
              <a:t>tica via la representaci</a:t>
            </a:r>
            <a:r>
              <a:rPr lang="en-US" sz="2800" b="1" smtClean="0"/>
              <a:t>ó</a:t>
            </a:r>
            <a:r>
              <a:rPr lang="en" sz="2800" b="1" smtClean="0"/>
              <a:t>n electoral?</a:t>
            </a:r>
          </a:p>
          <a:p>
            <a:pPr marL="457200" lvl="0" indent="-457200">
              <a:spcBef>
                <a:spcPts val="0"/>
              </a:spcBef>
              <a:buFont typeface="Wingdings" pitchFamily="2" charset="2"/>
              <a:buChar char="Ø"/>
            </a:pPr>
            <a:r>
              <a:rPr lang="en" sz="2800" b="1"/>
              <a:t>¿</a:t>
            </a:r>
            <a:r>
              <a:rPr lang="en" sz="2800" b="1" smtClean="0"/>
              <a:t>RdeC vertical y horizontal?</a:t>
            </a:r>
            <a:endParaRPr lang="en" sz="2800" b="1"/>
          </a:p>
          <a:p>
            <a:pPr marL="457200" lvl="0" indent="-457200">
              <a:spcBef>
                <a:spcPts val="0"/>
              </a:spcBef>
              <a:buFont typeface="Wingdings" pitchFamily="2" charset="2"/>
              <a:buChar char="Ø"/>
            </a:pPr>
            <a:r>
              <a:rPr lang="en" sz="2800" b="1" smtClean="0"/>
              <a:t>¿El enfoque “sinergia estado-sociedad?</a:t>
            </a:r>
          </a:p>
          <a:p>
            <a:pPr marL="457200" lvl="0" indent="-457200" rtl="0">
              <a:spcBef>
                <a:spcPts val="0"/>
              </a:spcBef>
              <a:buFont typeface="Wingdings" pitchFamily="2" charset="2"/>
              <a:buChar char="Ø"/>
            </a:pPr>
            <a:endParaRPr lang="en" sz="2800" b="1"/>
          </a:p>
        </p:txBody>
      </p:sp>
    </p:spTree>
    <p:extLst>
      <p:ext uri="{BB962C8B-B14F-4D97-AF65-F5344CB8AC3E}">
        <p14:creationId xmlns:p14="http://schemas.microsoft.com/office/powerpoint/2010/main" val="3685862034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ctrTitle" idx="4294967295"/>
          </p:nvPr>
        </p:nvSpPr>
        <p:spPr>
          <a:xfrm>
            <a:off x="2514600" y="1354750"/>
            <a:ext cx="6324600" cy="912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s-ES_tradnl" sz="2800" dirty="0" smtClean="0">
                <a:solidFill>
                  <a:schemeClr val="tx1"/>
                </a:solidFill>
              </a:rPr>
              <a:t>U</a:t>
            </a:r>
            <a:r>
              <a:rPr lang="en" sz="2800" dirty="0" smtClean="0">
                <a:solidFill>
                  <a:schemeClr val="tx1"/>
                </a:solidFill>
              </a:rPr>
              <a:t>na pregunta inductiva</a:t>
            </a:r>
            <a:r>
              <a:rPr lang="es-ES_tradnl" sz="2800" dirty="0" smtClean="0">
                <a:solidFill>
                  <a:schemeClr val="tx1"/>
                </a:solidFill>
              </a:rPr>
              <a:t> p</a:t>
            </a:r>
            <a:r>
              <a:rPr lang="en" sz="2800" dirty="0" smtClean="0">
                <a:solidFill>
                  <a:schemeClr val="tx1"/>
                </a:solidFill>
              </a:rPr>
              <a:t>ara captar procesos din</a:t>
            </a:r>
            <a:r>
              <a:rPr lang="en-US" sz="2800" dirty="0" err="1" smtClean="0">
                <a:solidFill>
                  <a:schemeClr val="tx1"/>
                </a:solidFill>
              </a:rPr>
              <a:t>á</a:t>
            </a:r>
            <a:r>
              <a:rPr lang="en" sz="2800" dirty="0" smtClean="0">
                <a:solidFill>
                  <a:schemeClr val="tx1"/>
                </a:solidFill>
              </a:rPr>
              <a:t>micos de cambio:</a:t>
            </a:r>
            <a:endParaRPr lang="en" sz="2800" dirty="0">
              <a:solidFill>
                <a:schemeClr val="tx1"/>
              </a:solidFill>
            </a:endParaRPr>
          </a:p>
        </p:txBody>
      </p:sp>
      <p:sp>
        <p:nvSpPr>
          <p:cNvPr id="102" name="Shape 102"/>
          <p:cNvSpPr txBox="1">
            <a:spLocks noGrp="1"/>
          </p:cNvSpPr>
          <p:nvPr>
            <p:ph type="subTitle" idx="4294967295"/>
          </p:nvPr>
        </p:nvSpPr>
        <p:spPr>
          <a:xfrm>
            <a:off x="2514600" y="2803903"/>
            <a:ext cx="5943600" cy="205384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MX" sz="2800" b="1" i="1" smtClean="0"/>
              <a:t>¿</a:t>
            </a:r>
            <a:r>
              <a:rPr lang="es-MX" sz="2800" b="1" i="1"/>
              <a:t>C</a:t>
            </a:r>
            <a:r>
              <a:rPr lang="es-MX" sz="2800" b="1" i="1" smtClean="0"/>
              <a:t>uáles estrategias</a:t>
            </a:r>
            <a:r>
              <a:rPr lang="es-MX" sz="2800" b="1"/>
              <a:t> </a:t>
            </a:r>
            <a:r>
              <a:rPr lang="es-MX" sz="2800" b="1" smtClean="0"/>
              <a:t>(de acción colectiva y cambio institucional) lograrán </a:t>
            </a:r>
            <a:r>
              <a:rPr lang="es-MX" sz="2800" b="1"/>
              <a:t>fomentar la rendición de cuentas? </a:t>
            </a:r>
            <a:endParaRPr lang="en" sz="2800" b="1"/>
          </a:p>
        </p:txBody>
      </p:sp>
      <p:grpSp>
        <p:nvGrpSpPr>
          <p:cNvPr id="103" name="Shape 103"/>
          <p:cNvGrpSpPr/>
          <p:nvPr/>
        </p:nvGrpSpPr>
        <p:grpSpPr>
          <a:xfrm>
            <a:off x="685612" y="1814387"/>
            <a:ext cx="1512761" cy="1433896"/>
            <a:chOff x="5300400" y="3670175"/>
            <a:chExt cx="421300" cy="399325"/>
          </a:xfrm>
        </p:grpSpPr>
        <p:sp>
          <p:nvSpPr>
            <p:cNvPr id="104" name="Shape 104"/>
            <p:cNvSpPr/>
            <p:nvPr/>
          </p:nvSpPr>
          <p:spPr>
            <a:xfrm>
              <a:off x="5300400" y="3708025"/>
              <a:ext cx="421300" cy="267450"/>
            </a:xfrm>
            <a:custGeom>
              <a:avLst/>
              <a:gdLst/>
              <a:ahLst/>
              <a:cxnLst/>
              <a:rect l="0" t="0" r="0" b="0"/>
              <a:pathLst>
                <a:path w="16852" h="10698" extrusionOk="0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5" name="Shape 105"/>
            <p:cNvSpPr/>
            <p:nvPr/>
          </p:nvSpPr>
          <p:spPr>
            <a:xfrm>
              <a:off x="5498825" y="3670175"/>
              <a:ext cx="24450" cy="25650"/>
            </a:xfrm>
            <a:custGeom>
              <a:avLst/>
              <a:gdLst/>
              <a:ahLst/>
              <a:cxnLst/>
              <a:rect l="0" t="0" r="0" b="0"/>
              <a:pathLst>
                <a:path w="978" h="102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6" name="Shape 106"/>
            <p:cNvSpPr/>
            <p:nvPr/>
          </p:nvSpPr>
          <p:spPr>
            <a:xfrm>
              <a:off x="5366325" y="3987675"/>
              <a:ext cx="61100" cy="81825"/>
            </a:xfrm>
            <a:custGeom>
              <a:avLst/>
              <a:gdLst/>
              <a:ahLst/>
              <a:cxnLst/>
              <a:rect l="0" t="0" r="0" b="0"/>
              <a:pathLst>
                <a:path w="2444" h="3273" extrusionOk="0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7" name="Shape 107"/>
            <p:cNvSpPr/>
            <p:nvPr/>
          </p:nvSpPr>
          <p:spPr>
            <a:xfrm>
              <a:off x="5594700" y="3987675"/>
              <a:ext cx="61075" cy="81825"/>
            </a:xfrm>
            <a:custGeom>
              <a:avLst/>
              <a:gdLst/>
              <a:ahLst/>
              <a:cxnLst/>
              <a:rect l="0" t="0" r="0" b="0"/>
              <a:pathLst>
                <a:path w="2443" h="3273" extrusionOk="0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8" name="Shape 108"/>
            <p:cNvSpPr/>
            <p:nvPr/>
          </p:nvSpPr>
          <p:spPr>
            <a:xfrm>
              <a:off x="5324825" y="3732450"/>
              <a:ext cx="372475" cy="218600"/>
            </a:xfrm>
            <a:custGeom>
              <a:avLst/>
              <a:gdLst/>
              <a:ahLst/>
              <a:cxnLst/>
              <a:rect l="0" t="0" r="0" b="0"/>
              <a:pathLst>
                <a:path w="14899" h="8744" extrusionOk="0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228600" y="1428750"/>
            <a:ext cx="8763000" cy="1066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s-MX" sz="2800" smtClean="0">
                <a:solidFill>
                  <a:schemeClr val="tx1"/>
                </a:solidFill>
              </a:rPr>
              <a:t/>
            </a:r>
            <a:br>
              <a:rPr lang="es-MX" sz="2800" smtClean="0">
                <a:solidFill>
                  <a:schemeClr val="tx1"/>
                </a:solidFill>
              </a:rPr>
            </a:br>
            <a:endParaRPr lang="en" sz="2800">
              <a:solidFill>
                <a:schemeClr val="tx1"/>
              </a:solidFill>
            </a:endParaRPr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76200" y="1123950"/>
            <a:ext cx="8915400" cy="3733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228600" lvl="0">
              <a:buNone/>
            </a:pPr>
            <a:r>
              <a:rPr lang="en-US" sz="2800" b="1" dirty="0" err="1" smtClean="0"/>
              <a:t>Retos</a:t>
            </a:r>
            <a:r>
              <a:rPr lang="en-US" sz="2800" b="1" dirty="0" smtClean="0"/>
              <a:t>:</a:t>
            </a:r>
          </a:p>
          <a:p>
            <a:pPr marL="228600" lvl="0">
              <a:buNone/>
            </a:pPr>
            <a:endParaRPr lang="en-US" sz="2000" b="1" dirty="0" smtClean="0"/>
          </a:p>
          <a:p>
            <a:pPr marL="571500" lvl="0" indent="-342900">
              <a:buFont typeface="Wingdings"/>
              <a:buChar char="Ø"/>
            </a:pPr>
            <a:r>
              <a:rPr lang="en-US" sz="2000" b="1" dirty="0" smtClean="0"/>
              <a:t>Las </a:t>
            </a:r>
            <a:r>
              <a:rPr lang="en-US" sz="2000" b="1" dirty="0" err="1" smtClean="0"/>
              <a:t>fuerzas</a:t>
            </a:r>
            <a:r>
              <a:rPr lang="en-US" sz="2000" b="1" dirty="0" smtClean="0"/>
              <a:t> pro-</a:t>
            </a:r>
            <a:r>
              <a:rPr lang="en-US" sz="2000" b="1" dirty="0" err="1" smtClean="0"/>
              <a:t>RdeC</a:t>
            </a:r>
            <a:r>
              <a:rPr lang="en-US" sz="2000" b="1" dirty="0" smtClean="0"/>
              <a:t> son </a:t>
            </a:r>
            <a:r>
              <a:rPr lang="en-US" sz="2000" b="1" dirty="0" err="1" smtClean="0"/>
              <a:t>débiles</a:t>
            </a:r>
            <a:r>
              <a:rPr lang="en-US" sz="2000" b="1" dirty="0" smtClean="0"/>
              <a:t> ante </a:t>
            </a:r>
            <a:r>
              <a:rPr lang="en-US" sz="2000" b="1" dirty="0" err="1" smtClean="0"/>
              <a:t>las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fuerzas</a:t>
            </a:r>
            <a:r>
              <a:rPr lang="en-US" sz="2000" b="1" dirty="0" smtClean="0"/>
              <a:t> anti-</a:t>
            </a:r>
            <a:r>
              <a:rPr lang="en-US" sz="2000" b="1" dirty="0" err="1" smtClean="0"/>
              <a:t>RdeC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arraigadas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tanto</a:t>
            </a:r>
            <a:r>
              <a:rPr lang="en-US" sz="2000" b="1" dirty="0" smtClean="0"/>
              <a:t> en la </a:t>
            </a:r>
            <a:r>
              <a:rPr lang="en-US" sz="2000" b="1" dirty="0" err="1" smtClean="0"/>
              <a:t>sociedad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como</a:t>
            </a:r>
            <a:r>
              <a:rPr lang="en-US" sz="2000" b="1" dirty="0" smtClean="0"/>
              <a:t> en el </a:t>
            </a:r>
            <a:r>
              <a:rPr lang="en-US" sz="2000" b="1" dirty="0" err="1" smtClean="0"/>
              <a:t>estado</a:t>
            </a:r>
            <a:endParaRPr lang="en-US" sz="2000" b="1" dirty="0" smtClean="0"/>
          </a:p>
          <a:p>
            <a:pPr marL="571500" lvl="0" indent="-342900">
              <a:buFont typeface="Wingdings"/>
              <a:buChar char="Ø"/>
            </a:pPr>
            <a:r>
              <a:rPr lang="en-US" sz="2000" b="1" dirty="0" smtClean="0"/>
              <a:t>El </a:t>
            </a:r>
            <a:r>
              <a:rPr lang="en-US" sz="2000" b="1" dirty="0" err="1" smtClean="0"/>
              <a:t>apoyo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mutuo</a:t>
            </a:r>
            <a:r>
              <a:rPr lang="en-US" sz="2000" b="1" dirty="0" smtClean="0"/>
              <a:t> entre </a:t>
            </a:r>
            <a:r>
              <a:rPr lang="en-US" sz="2000" b="1" dirty="0" err="1" smtClean="0"/>
              <a:t>las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fuerzas</a:t>
            </a:r>
            <a:r>
              <a:rPr lang="en-US" sz="2000" b="1" dirty="0" smtClean="0"/>
              <a:t> anti-</a:t>
            </a:r>
            <a:r>
              <a:rPr lang="en-US" sz="2000" b="1" dirty="0" err="1" smtClean="0"/>
              <a:t>RdeC</a:t>
            </a:r>
            <a:r>
              <a:rPr lang="en-US" sz="2000" b="1" dirty="0" smtClean="0"/>
              <a:t> reproduce </a:t>
            </a:r>
            <a:r>
              <a:rPr lang="es-MX" sz="2000" b="1" dirty="0" smtClean="0"/>
              <a:t>una “trampa </a:t>
            </a:r>
            <a:r>
              <a:rPr lang="es-MX" sz="2000" b="1" dirty="0"/>
              <a:t>de baja rendición de </a:t>
            </a:r>
            <a:r>
              <a:rPr lang="es-MX" sz="2000" b="1" dirty="0" smtClean="0"/>
              <a:t>cuentas” muy resistente</a:t>
            </a:r>
            <a:endParaRPr lang="en-US" sz="2000" b="1" dirty="0" smtClean="0"/>
          </a:p>
          <a:p>
            <a:pPr marL="571500" lvl="0" indent="-342900">
              <a:buFont typeface="Wingdings"/>
              <a:buChar char="Ø"/>
            </a:pPr>
            <a:r>
              <a:rPr lang="en-US" sz="2000" b="1" dirty="0"/>
              <a:t>¿</a:t>
            </a:r>
            <a:r>
              <a:rPr lang="en-US" sz="2000" b="1" dirty="0" err="1" smtClean="0"/>
              <a:t>Cómo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cambiar</a:t>
            </a:r>
            <a:r>
              <a:rPr lang="en-US" sz="2000" b="1" dirty="0" smtClean="0"/>
              <a:t> la </a:t>
            </a:r>
            <a:r>
              <a:rPr lang="en-US" sz="2000" b="1" dirty="0" err="1" smtClean="0"/>
              <a:t>correlacion</a:t>
            </a:r>
            <a:r>
              <a:rPr lang="en-US" sz="2000" b="1" dirty="0" smtClean="0"/>
              <a:t> de </a:t>
            </a:r>
            <a:r>
              <a:rPr lang="en-US" sz="2000" b="1" dirty="0" err="1" smtClean="0"/>
              <a:t>fuerzas</a:t>
            </a:r>
            <a:r>
              <a:rPr lang="en-US" sz="2000" b="1" dirty="0" smtClean="0"/>
              <a:t>?</a:t>
            </a:r>
            <a:endParaRPr lang="en-US" sz="2000" b="1" dirty="0"/>
          </a:p>
          <a:p>
            <a:pPr marL="571500" lvl="0" indent="-342900">
              <a:buFont typeface="Wingdings"/>
              <a:buChar char="Ø"/>
            </a:pPr>
            <a:r>
              <a:rPr lang="en-US" sz="2000" b="1" dirty="0" smtClean="0"/>
              <a:t>¿</a:t>
            </a:r>
            <a:r>
              <a:rPr lang="en-US" sz="2000" b="1" dirty="0" err="1" smtClean="0"/>
              <a:t>Cómo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sumar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fuerzas</a:t>
            </a:r>
            <a:r>
              <a:rPr lang="en-US" sz="2000" b="1" dirty="0" smtClean="0"/>
              <a:t> entre </a:t>
            </a:r>
            <a:r>
              <a:rPr lang="en-US" sz="2000" b="1" dirty="0" err="1" smtClean="0"/>
              <a:t>actores</a:t>
            </a:r>
            <a:r>
              <a:rPr lang="en-US" sz="2000" b="1" dirty="0" smtClean="0"/>
              <a:t> pro-</a:t>
            </a:r>
            <a:r>
              <a:rPr lang="en-US" sz="2000" b="1" dirty="0" err="1" smtClean="0"/>
              <a:t>RdeC</a:t>
            </a:r>
            <a:r>
              <a:rPr lang="en-US" sz="2000" b="1" dirty="0" smtClean="0"/>
              <a:t>? </a:t>
            </a:r>
          </a:p>
          <a:p>
            <a:pPr marL="571500" lvl="0" indent="-342900">
              <a:buFont typeface="Wingdings"/>
              <a:buChar char="Ø"/>
            </a:pPr>
            <a:r>
              <a:rPr lang="en-US" sz="2000" b="1" dirty="0" smtClean="0"/>
              <a:t>¿</a:t>
            </a:r>
            <a:r>
              <a:rPr lang="en-US" sz="2000" b="1" dirty="0" err="1" smtClean="0"/>
              <a:t>Cómo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puede</a:t>
            </a:r>
            <a:r>
              <a:rPr lang="en-US" sz="2000" b="1" dirty="0" smtClean="0"/>
              <a:t> el </a:t>
            </a:r>
            <a:r>
              <a:rPr lang="en-US" sz="2000" b="1" dirty="0" err="1" smtClean="0"/>
              <a:t>todo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llegar</a:t>
            </a:r>
            <a:r>
              <a:rPr lang="en-US" sz="2000" b="1" dirty="0" smtClean="0"/>
              <a:t> a ser mayor </a:t>
            </a:r>
            <a:r>
              <a:rPr lang="en-US" sz="2000" b="1" dirty="0" err="1" smtClean="0"/>
              <a:t>que</a:t>
            </a:r>
            <a:r>
              <a:rPr lang="en-US" sz="2000" b="1" dirty="0" smtClean="0"/>
              <a:t> la </a:t>
            </a:r>
            <a:r>
              <a:rPr lang="en-US" sz="2000" b="1" dirty="0" err="1" smtClean="0"/>
              <a:t>suma</a:t>
            </a:r>
            <a:r>
              <a:rPr lang="en-US" sz="2000" b="1" dirty="0" smtClean="0"/>
              <a:t> de </a:t>
            </a:r>
            <a:r>
              <a:rPr lang="en-US" sz="2000" b="1" dirty="0" err="1" smtClean="0"/>
              <a:t>las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partes</a:t>
            </a:r>
            <a:r>
              <a:rPr lang="en-US" b="1" dirty="0" smtClean="0"/>
              <a:t>?</a:t>
            </a:r>
          </a:p>
          <a:p>
            <a:pPr marL="228600" lvl="0">
              <a:buNone/>
            </a:pPr>
            <a:endParaRPr lang="en-US" b="1" dirty="0"/>
          </a:p>
          <a:p>
            <a:pPr marL="228600" lvl="0">
              <a:buNone/>
            </a:pPr>
            <a:endParaRPr lang="en-US" b="1" dirty="0"/>
          </a:p>
          <a:p>
            <a:pPr marL="228600" lvl="0">
              <a:buNone/>
            </a:pPr>
            <a:endParaRPr lang="en-US" b="1" dirty="0"/>
          </a:p>
          <a:p>
            <a:pPr marL="228600" lvl="0">
              <a:buNone/>
            </a:pPr>
            <a:endParaRPr lang="es-MX" b="1" dirty="0" smtClean="0"/>
          </a:p>
        </p:txBody>
      </p:sp>
    </p:spTree>
    <p:extLst>
      <p:ext uri="{BB962C8B-B14F-4D97-AF65-F5344CB8AC3E}">
        <p14:creationId xmlns:p14="http://schemas.microsoft.com/office/powerpoint/2010/main" val="54379292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228600" y="1428750"/>
            <a:ext cx="8763000" cy="1371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s-MX" sz="1800" dirty="0" smtClean="0">
                <a:solidFill>
                  <a:schemeClr val="tx1"/>
                </a:solidFill>
              </a:rPr>
              <a:t>Por eso la propuesta:</a:t>
            </a:r>
            <a:r>
              <a:rPr lang="es-MX" sz="2800" dirty="0" smtClean="0">
                <a:solidFill>
                  <a:schemeClr val="tx1"/>
                </a:solidFill>
              </a:rPr>
              <a:t/>
            </a:r>
            <a:br>
              <a:rPr lang="es-MX" sz="2800" dirty="0" smtClean="0">
                <a:solidFill>
                  <a:schemeClr val="tx1"/>
                </a:solidFill>
              </a:rPr>
            </a:br>
            <a:r>
              <a:rPr lang="es-MX" sz="2800" dirty="0" smtClean="0">
                <a:solidFill>
                  <a:schemeClr val="tx1"/>
                </a:solidFill>
              </a:rPr>
              <a:t>La </a:t>
            </a:r>
            <a:r>
              <a:rPr lang="es-MX" sz="2800" dirty="0">
                <a:solidFill>
                  <a:schemeClr val="tx1"/>
                </a:solidFill>
              </a:rPr>
              <a:t>integración vertical </a:t>
            </a:r>
            <a:r>
              <a:rPr lang="es-MX" sz="2800" dirty="0" smtClean="0">
                <a:solidFill>
                  <a:schemeClr val="tx1"/>
                </a:solidFill>
              </a:rPr>
              <a:t>del monitoreo y incidencia ciudadanas:</a:t>
            </a:r>
            <a:r>
              <a:rPr lang="es-MX" sz="2800" dirty="0">
                <a:solidFill>
                  <a:schemeClr val="tx1"/>
                </a:solidFill>
              </a:rPr>
              <a:t/>
            </a:r>
            <a:br>
              <a:rPr lang="es-MX" sz="2800" dirty="0">
                <a:solidFill>
                  <a:schemeClr val="tx1"/>
                </a:solidFill>
              </a:rPr>
            </a:br>
            <a:endParaRPr lang="en" sz="2800" dirty="0">
              <a:solidFill>
                <a:schemeClr val="tx1"/>
              </a:solidFill>
            </a:endParaRPr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76200" y="3028950"/>
            <a:ext cx="8991600" cy="160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228600" lvl="0">
              <a:buNone/>
            </a:pPr>
            <a:r>
              <a:rPr lang="es-MX" b="1" smtClean="0"/>
              <a:t>Vigila </a:t>
            </a:r>
            <a:r>
              <a:rPr lang="es-MX" b="1"/>
              <a:t>las múltiples </a:t>
            </a:r>
            <a:r>
              <a:rPr lang="es-MX" b="1" smtClean="0"/>
              <a:t>instancias </a:t>
            </a:r>
            <a:r>
              <a:rPr lang="es-MX" b="1"/>
              <a:t>del sector público que intervienen en una actividad determinada, </a:t>
            </a:r>
            <a:r>
              <a:rPr lang="es-MX" b="1" smtClean="0"/>
              <a:t>de manera coordinada, para informar a </a:t>
            </a:r>
            <a:r>
              <a:rPr lang="es-MX" b="1"/>
              <a:t>la </a:t>
            </a:r>
            <a:r>
              <a:rPr lang="es-MX" b="1" smtClean="0"/>
              <a:t>acción colectiva pro-</a:t>
            </a:r>
            <a:r>
              <a:rPr lang="es-MX" b="1" err="1" smtClean="0"/>
              <a:t>RdeC</a:t>
            </a:r>
            <a:r>
              <a:rPr lang="es-MX" b="1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680148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304800" y="1504950"/>
            <a:ext cx="8382000" cy="609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n" smtClean="0">
                <a:solidFill>
                  <a:schemeClr val="tx1"/>
                </a:solidFill>
              </a:rPr>
              <a:t>Dos antecedentes mexicanos informaron el concepto:</a:t>
            </a:r>
            <a:endParaRPr lang="en">
              <a:solidFill>
                <a:schemeClr val="tx1"/>
              </a:solidFill>
            </a:endParaRPr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3772" y="2190750"/>
            <a:ext cx="9064028" cy="2438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228600" lvl="0">
              <a:buNone/>
            </a:pPr>
            <a:r>
              <a:rPr lang="en-US" sz="2000" b="1" dirty="0" smtClean="0">
                <a:latin typeface="Calibri" panose="020F0502020204030204" pitchFamily="34" charset="0"/>
              </a:rPr>
              <a:t>1) </a:t>
            </a:r>
            <a:r>
              <a:rPr lang="en-US" sz="2000" b="1" dirty="0" err="1" smtClean="0">
                <a:latin typeface="Calibri" panose="020F0502020204030204" pitchFamily="34" charset="0"/>
              </a:rPr>
              <a:t>Conasupo-Coplamar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>
                <a:latin typeface="Calibri" panose="020F0502020204030204" pitchFamily="34" charset="0"/>
              </a:rPr>
              <a:t> (</a:t>
            </a:r>
            <a:r>
              <a:rPr lang="en-US" sz="2000" b="1" dirty="0" err="1">
                <a:latin typeface="Calibri" panose="020F0502020204030204" pitchFamily="34" charset="0"/>
              </a:rPr>
              <a:t>después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Diconsa</a:t>
            </a:r>
            <a:r>
              <a:rPr lang="en-US" sz="2000" b="1" dirty="0" smtClean="0">
                <a:latin typeface="Calibri" panose="020F0502020204030204" pitchFamily="34" charset="0"/>
              </a:rPr>
              <a:t>): la </a:t>
            </a:r>
            <a:r>
              <a:rPr lang="en-US" sz="2000" b="1" dirty="0" err="1" smtClean="0">
                <a:latin typeface="Calibri" panose="020F0502020204030204" pitchFamily="34" charset="0"/>
              </a:rPr>
              <a:t>primera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iniciativa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gubernamental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nacional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para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promover</a:t>
            </a:r>
            <a:r>
              <a:rPr lang="en-US" sz="2000" b="1" dirty="0" smtClean="0">
                <a:latin typeface="Calibri" panose="020F0502020204030204" pitchFamily="34" charset="0"/>
              </a:rPr>
              <a:t> la </a:t>
            </a:r>
            <a:r>
              <a:rPr lang="en-US" sz="2000" b="1" dirty="0" err="1" smtClean="0">
                <a:latin typeface="Calibri" panose="020F0502020204030204" pitchFamily="34" charset="0"/>
              </a:rPr>
              <a:t>contraloría</a:t>
            </a:r>
            <a:r>
              <a:rPr lang="en-US" sz="2000" b="1" dirty="0" smtClean="0">
                <a:latin typeface="Calibri" panose="020F0502020204030204" pitchFamily="34" charset="0"/>
              </a:rPr>
              <a:t> social </a:t>
            </a:r>
            <a:r>
              <a:rPr lang="en-US" sz="2000" b="1" dirty="0" err="1" smtClean="0">
                <a:latin typeface="Calibri" panose="020F0502020204030204" pitchFamily="34" charset="0"/>
              </a:rPr>
              <a:t>dentro</a:t>
            </a:r>
            <a:r>
              <a:rPr lang="en-US" sz="2000" b="1" dirty="0" smtClean="0">
                <a:latin typeface="Calibri" panose="020F0502020204030204" pitchFamily="34" charset="0"/>
              </a:rPr>
              <a:t> de </a:t>
            </a:r>
            <a:r>
              <a:rPr lang="en-US" sz="2000" b="1" dirty="0" err="1" smtClean="0">
                <a:latin typeface="Calibri" panose="020F0502020204030204" pitchFamily="34" charset="0"/>
              </a:rPr>
              <a:t>una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dependencia</a:t>
            </a:r>
            <a:r>
              <a:rPr lang="en-US" sz="2000" b="1" dirty="0" smtClean="0">
                <a:latin typeface="Calibri" panose="020F0502020204030204" pitchFamily="34" charset="0"/>
              </a:rPr>
              <a:t> (1979 – con </a:t>
            </a:r>
            <a:r>
              <a:rPr lang="en-US" sz="2000" b="1" dirty="0" err="1" smtClean="0">
                <a:latin typeface="Calibri" panose="020F0502020204030204" pitchFamily="34" charset="0"/>
              </a:rPr>
              <a:t>sus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flujos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y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reflujos</a:t>
            </a:r>
            <a:r>
              <a:rPr lang="en-US" sz="2000" b="1" dirty="0" smtClean="0">
                <a:latin typeface="Calibri" panose="020F0502020204030204" pitchFamily="34" charset="0"/>
              </a:rPr>
              <a:t>)</a:t>
            </a:r>
          </a:p>
          <a:p>
            <a:pPr marL="228600" lvl="0">
              <a:buNone/>
            </a:pPr>
            <a:endParaRPr lang="en-US" sz="2000" b="1" dirty="0" smtClean="0">
              <a:latin typeface="Calibri" panose="020F0502020204030204" pitchFamily="34" charset="0"/>
            </a:endParaRPr>
          </a:p>
          <a:p>
            <a:pPr marL="228600" lvl="0">
              <a:buNone/>
            </a:pPr>
            <a:r>
              <a:rPr lang="en-US" sz="2000" b="1" dirty="0" smtClean="0">
                <a:latin typeface="Calibri" panose="020F0502020204030204" pitchFamily="34" charset="0"/>
              </a:rPr>
              <a:t>2)  </a:t>
            </a:r>
            <a:r>
              <a:rPr lang="en-US" sz="2000" b="1" dirty="0" err="1" smtClean="0">
                <a:latin typeface="Calibri" panose="020F0502020204030204" pitchFamily="34" charset="0"/>
              </a:rPr>
              <a:t>Trasparencia</a:t>
            </a:r>
            <a:r>
              <a:rPr lang="en-US" sz="2000" b="1" dirty="0" smtClean="0">
                <a:latin typeface="Calibri" panose="020F0502020204030204" pitchFamily="34" charset="0"/>
              </a:rPr>
              <a:t>, S.C: </a:t>
            </a:r>
            <a:r>
              <a:rPr lang="en-US" sz="2000" b="1" dirty="0" err="1" smtClean="0">
                <a:latin typeface="Calibri" panose="020F0502020204030204" pitchFamily="34" charset="0"/>
              </a:rPr>
              <a:t>Una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iniciativa</a:t>
            </a:r>
            <a:r>
              <a:rPr lang="en-US" sz="2000" b="1" dirty="0" smtClean="0">
                <a:latin typeface="Calibri" panose="020F0502020204030204" pitchFamily="34" charset="0"/>
              </a:rPr>
              <a:t> civil </a:t>
            </a:r>
            <a:r>
              <a:rPr lang="en-US" sz="2000" b="1" dirty="0" err="1" smtClean="0">
                <a:latin typeface="Calibri" panose="020F0502020204030204" pitchFamily="34" charset="0"/>
              </a:rPr>
              <a:t>para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vigilar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proyectos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mexicanos</a:t>
            </a:r>
            <a:r>
              <a:rPr lang="en-US" sz="2000" b="1" dirty="0" smtClean="0">
                <a:latin typeface="Calibri" panose="020F0502020204030204" pitchFamily="34" charset="0"/>
              </a:rPr>
              <a:t> de </a:t>
            </a:r>
            <a:r>
              <a:rPr lang="en-US" sz="2000" b="1" dirty="0" err="1" smtClean="0">
                <a:latin typeface="Calibri" panose="020F0502020204030204" pitchFamily="34" charset="0"/>
              </a:rPr>
              <a:t>desarrollo</a:t>
            </a:r>
            <a:r>
              <a:rPr lang="en-US" sz="2000" b="1" dirty="0" smtClean="0">
                <a:latin typeface="Calibri" panose="020F0502020204030204" pitchFamily="34" charset="0"/>
              </a:rPr>
              <a:t> rural </a:t>
            </a:r>
            <a:r>
              <a:rPr lang="en-US" sz="2000" b="1" dirty="0" err="1" smtClean="0">
                <a:latin typeface="Calibri" panose="020F0502020204030204" pitchFamily="34" charset="0"/>
              </a:rPr>
              <a:t>financiados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por</a:t>
            </a:r>
            <a:r>
              <a:rPr lang="en-US" sz="2000" b="1" dirty="0" smtClean="0">
                <a:latin typeface="Calibri" panose="020F0502020204030204" pitchFamily="34" charset="0"/>
              </a:rPr>
              <a:t> el </a:t>
            </a:r>
            <a:r>
              <a:rPr lang="en-US" sz="2000" b="1" dirty="0" err="1" smtClean="0">
                <a:latin typeface="Calibri" panose="020F0502020204030204" pitchFamily="34" charset="0"/>
              </a:rPr>
              <a:t>Banco</a:t>
            </a:r>
            <a:r>
              <a:rPr lang="en-US" sz="2000" b="1" dirty="0" smtClean="0">
                <a:latin typeface="Calibri" panose="020F0502020204030204" pitchFamily="34" charset="0"/>
              </a:rPr>
              <a:t> Mundial (1995-2005)</a:t>
            </a:r>
            <a:endParaRPr lang="en-US" sz="20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1607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228600" y="1428750"/>
            <a:ext cx="8763000" cy="1066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s-MX" sz="2800" smtClean="0">
                <a:solidFill>
                  <a:schemeClr val="tx1"/>
                </a:solidFill>
              </a:rPr>
              <a:t/>
            </a:r>
            <a:br>
              <a:rPr lang="es-MX" sz="2800" smtClean="0">
                <a:solidFill>
                  <a:schemeClr val="tx1"/>
                </a:solidFill>
              </a:rPr>
            </a:br>
            <a:endParaRPr lang="en" sz="2800">
              <a:solidFill>
                <a:schemeClr val="tx1"/>
              </a:solidFill>
            </a:endParaRPr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228600" y="1581150"/>
            <a:ext cx="8763000" cy="3200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228600" lvl="0">
              <a:buNone/>
            </a:pPr>
            <a:r>
              <a:rPr lang="es-MX" sz="1800" b="1" smtClean="0"/>
              <a:t>Antes de precisar algunos retos, para seguir la ruta inductiva:</a:t>
            </a:r>
          </a:p>
          <a:p>
            <a:pPr marL="228600" lvl="0">
              <a:buNone/>
            </a:pPr>
            <a:endParaRPr lang="es-MX" b="1" smtClean="0"/>
          </a:p>
          <a:p>
            <a:pPr marL="228600" lvl="0">
              <a:buNone/>
            </a:pPr>
            <a:r>
              <a:rPr lang="es-MX" b="1" smtClean="0"/>
              <a:t>Cinco ejemplos </a:t>
            </a:r>
            <a:r>
              <a:rPr lang="es-MX" b="1"/>
              <a:t>recientes </a:t>
            </a:r>
            <a:r>
              <a:rPr lang="es-MX" b="1" smtClean="0"/>
              <a:t>de IV presentados </a:t>
            </a:r>
            <a:r>
              <a:rPr lang="es-MX" b="1"/>
              <a:t>en un </a:t>
            </a:r>
            <a:r>
              <a:rPr lang="es-MX" b="1" smtClean="0"/>
              <a:t>taller de intercambio </a:t>
            </a:r>
            <a:r>
              <a:rPr lang="es-MX" b="1"/>
              <a:t>de experiencias </a:t>
            </a:r>
            <a:r>
              <a:rPr lang="es-MX" b="1" smtClean="0"/>
              <a:t>internacionales:</a:t>
            </a:r>
          </a:p>
          <a:p>
            <a:pPr marL="228600" lvl="0">
              <a:buNone/>
            </a:pPr>
            <a:endParaRPr lang="en-US" b="1"/>
          </a:p>
          <a:p>
            <a:pPr marL="228600" lvl="0">
              <a:buNone/>
            </a:pPr>
            <a:r>
              <a:rPr lang="en-US" b="1" smtClean="0"/>
              <a:t>“</a:t>
            </a:r>
            <a:r>
              <a:rPr lang="en-US" b="1" i="1" smtClean="0"/>
              <a:t>Connecting the Dots for Accountability: Civil Society Policy Monitoring and Advocacy Strategies”</a:t>
            </a:r>
          </a:p>
          <a:p>
            <a:pPr marL="228600" lvl="0">
              <a:buNone/>
            </a:pPr>
            <a:endParaRPr lang="en-US" b="1"/>
          </a:p>
          <a:p>
            <a:pPr marL="228600" lvl="0">
              <a:buNone/>
            </a:pPr>
            <a:r>
              <a:rPr lang="en-US" sz="1600" b="1" err="1" smtClean="0"/>
              <a:t>Informe</a:t>
            </a:r>
            <a:r>
              <a:rPr lang="en-US" sz="1600" b="1" smtClean="0"/>
              <a:t> </a:t>
            </a:r>
            <a:r>
              <a:rPr lang="en-US" sz="1600" b="1" err="1" smtClean="0"/>
              <a:t>disponible</a:t>
            </a:r>
            <a:r>
              <a:rPr lang="en-US" sz="1600" b="1" smtClean="0"/>
              <a:t>: www.transparency-initiative.org</a:t>
            </a:r>
            <a:endParaRPr lang="es-MX" sz="1600" b="1"/>
          </a:p>
          <a:p>
            <a:pPr marL="228600" lvl="0">
              <a:buNone/>
            </a:pPr>
            <a:endParaRPr lang="es-MX" b="1" smtClean="0"/>
          </a:p>
        </p:txBody>
      </p:sp>
    </p:spTree>
    <p:extLst>
      <p:ext uri="{BB962C8B-B14F-4D97-AF65-F5344CB8AC3E}">
        <p14:creationId xmlns:p14="http://schemas.microsoft.com/office/powerpoint/2010/main" val="1309675591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/>
          <p:nvPr/>
        </p:nvSpPr>
        <p:spPr>
          <a:xfrm>
            <a:off x="4126200" y="1078126"/>
            <a:ext cx="4609968" cy="3588912"/>
          </a:xfrm>
          <a:custGeom>
            <a:avLst/>
            <a:gdLst/>
            <a:ahLst/>
            <a:cxnLst/>
            <a:rect l="0" t="0" r="0" b="0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noFill/>
          <a:ln w="19050" cap="flat" cmpd="sng">
            <a:solidFill>
              <a:srgbClr val="004C5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00AE9D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4319121" y="1268721"/>
            <a:ext cx="4224300" cy="269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 smtClean="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rPr>
              <a:t>Place </a:t>
            </a:r>
            <a:r>
              <a:rPr lang="en" sz="10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rPr>
              <a:t>your screenshot here</a:t>
            </a:r>
          </a:p>
        </p:txBody>
      </p:sp>
      <p:sp>
        <p:nvSpPr>
          <p:cNvPr id="269" name="Shape 269"/>
          <p:cNvSpPr txBox="1">
            <a:spLocks noGrp="1"/>
          </p:cNvSpPr>
          <p:nvPr>
            <p:ph type="body" idx="4294967295"/>
          </p:nvPr>
        </p:nvSpPr>
        <p:spPr>
          <a:xfrm>
            <a:off x="304800" y="1268722"/>
            <a:ext cx="3505200" cy="2827028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000" b="1" dirty="0" smtClean="0">
                <a:latin typeface="Calibri" panose="020F0502020204030204" pitchFamily="34" charset="0"/>
              </a:rPr>
              <a:t>Textbook Count en las Filipinas:</a:t>
            </a:r>
            <a:r>
              <a:rPr lang="en" sz="2000" dirty="0" smtClean="0">
                <a:latin typeface="Calibri" panose="020F0502020204030204" pitchFamily="34" charset="0"/>
              </a:rPr>
              <a:t> </a:t>
            </a:r>
          </a:p>
          <a:p>
            <a:pPr lvl="0" rtl="0">
              <a:spcBef>
                <a:spcPts val="0"/>
              </a:spcBef>
              <a:buNone/>
            </a:pPr>
            <a:endParaRPr lang="en" sz="2000" dirty="0"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buNone/>
            </a:pPr>
            <a:r>
              <a:rPr lang="en" sz="2000" dirty="0" smtClean="0">
                <a:latin typeface="Calibri" panose="020F0502020204030204" pitchFamily="34" charset="0"/>
              </a:rPr>
              <a:t>El caso m</a:t>
            </a:r>
            <a:r>
              <a:rPr lang="en-US" sz="2000" dirty="0" err="1">
                <a:latin typeface="Calibri" panose="020F0502020204030204" pitchFamily="34" charset="0"/>
              </a:rPr>
              <a:t>á</a:t>
            </a:r>
            <a:r>
              <a:rPr lang="en" sz="2000" dirty="0" smtClean="0">
                <a:latin typeface="Calibri" panose="020F0502020204030204" pitchFamily="34" charset="0"/>
              </a:rPr>
              <a:t>s paradigm</a:t>
            </a:r>
            <a:r>
              <a:rPr lang="en-US" sz="2000" dirty="0" err="1">
                <a:latin typeface="Calibri" panose="020F0502020204030204" pitchFamily="34" charset="0"/>
              </a:rPr>
              <a:t>á</a:t>
            </a:r>
            <a:r>
              <a:rPr lang="en" sz="2000" dirty="0" smtClean="0">
                <a:latin typeface="Calibri" panose="020F0502020204030204" pitchFamily="34" charset="0"/>
              </a:rPr>
              <a:t>tico, porque despleg</a:t>
            </a:r>
            <a:r>
              <a:rPr lang="en-US" sz="2000" dirty="0" err="1" smtClean="0">
                <a:latin typeface="Calibri" panose="020F0502020204030204" pitchFamily="34" charset="0"/>
              </a:rPr>
              <a:t>ó</a:t>
            </a:r>
            <a:r>
              <a:rPr lang="en" sz="2000" dirty="0" smtClean="0">
                <a:latin typeface="Calibri" panose="020F0502020204030204" pitchFamily="34" charset="0"/>
              </a:rPr>
              <a:t>  la</a:t>
            </a:r>
            <a:r>
              <a:rPr lang="es-ES_tradnl" sz="2000" dirty="0" smtClean="0">
                <a:latin typeface="Calibri" panose="020F0502020204030204" pitchFamily="34" charset="0"/>
              </a:rPr>
              <a:t> </a:t>
            </a:r>
            <a:r>
              <a:rPr lang="en" sz="2000" dirty="0" smtClean="0">
                <a:latin typeface="Calibri" panose="020F0502020204030204" pitchFamily="34" charset="0"/>
              </a:rPr>
              <a:t>“plena” integraci</a:t>
            </a:r>
            <a:r>
              <a:rPr lang="en-US" sz="2000" dirty="0" err="1" smtClean="0">
                <a:latin typeface="Calibri" panose="020F0502020204030204" pitchFamily="34" charset="0"/>
              </a:rPr>
              <a:t>ó</a:t>
            </a:r>
            <a:r>
              <a:rPr lang="en" sz="2000" dirty="0" smtClean="0">
                <a:latin typeface="Calibri" panose="020F0502020204030204" pitchFamily="34" charset="0"/>
              </a:rPr>
              <a:t>n vertical</a:t>
            </a:r>
          </a:p>
          <a:p>
            <a:pPr lvl="0" rtl="0">
              <a:spcBef>
                <a:spcPts val="0"/>
              </a:spcBef>
              <a:buNone/>
            </a:pPr>
            <a:endParaRPr lang="en" sz="2000" dirty="0" smtClean="0"/>
          </a:p>
          <a:p>
            <a:pPr lvl="0" rtl="0">
              <a:spcBef>
                <a:spcPts val="0"/>
              </a:spcBef>
              <a:buNone/>
            </a:pPr>
            <a:endParaRPr lang="en" sz="2000" dirty="0" smtClean="0"/>
          </a:p>
        </p:txBody>
      </p:sp>
      <p:pic>
        <p:nvPicPr>
          <p:cNvPr id="2051" name="Picture 3" descr="https://photos-2.dropbox.com/t/2/AAC0x0yQINSo7OzSy_W2zERkebqoo0avfPUPNN7jJyo_tg/12/259378589/jpeg/32x32/1/_/1/2/textbook%20walk.jpg/EOLyi9oDGPgGIAcoBw/J_GWynw_1EGbCiqWMOoyWzQQEw6KNzgjNN7cGMvTMdQ?size=1024x768&amp;size_mode=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078126"/>
            <a:ext cx="4876800" cy="358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977868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/>
          <p:nvPr/>
        </p:nvSpPr>
        <p:spPr>
          <a:xfrm>
            <a:off x="4126200" y="1078126"/>
            <a:ext cx="4609968" cy="3588912"/>
          </a:xfrm>
          <a:custGeom>
            <a:avLst/>
            <a:gdLst/>
            <a:ahLst/>
            <a:cxnLst/>
            <a:rect l="0" t="0" r="0" b="0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noFill/>
          <a:ln w="19050" cap="flat" cmpd="sng">
            <a:solidFill>
              <a:srgbClr val="004C5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00AE9D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4319121" y="1268721"/>
            <a:ext cx="4224300" cy="269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 smtClean="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rPr>
              <a:t>Place </a:t>
            </a:r>
            <a:r>
              <a:rPr lang="en" sz="10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rPr>
              <a:t>your screenshot here</a:t>
            </a:r>
          </a:p>
        </p:txBody>
      </p:sp>
      <p:sp>
        <p:nvSpPr>
          <p:cNvPr id="269" name="Shape 269"/>
          <p:cNvSpPr txBox="1">
            <a:spLocks noGrp="1"/>
          </p:cNvSpPr>
          <p:nvPr>
            <p:ph type="body" idx="4294967295"/>
          </p:nvPr>
        </p:nvSpPr>
        <p:spPr>
          <a:xfrm>
            <a:off x="204321" y="1230468"/>
            <a:ext cx="3505200" cy="3284228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000" b="1" dirty="0" smtClean="0">
                <a:latin typeface="Calibri" panose="020F0502020204030204" pitchFamily="34" charset="0"/>
              </a:rPr>
              <a:t>ForoSalud y mujeres ind</a:t>
            </a:r>
            <a:r>
              <a:rPr lang="en-US" sz="2000" b="1" dirty="0" err="1" smtClean="0">
                <a:latin typeface="Calibri" panose="020F0502020204030204" pitchFamily="34" charset="0"/>
              </a:rPr>
              <a:t>í</a:t>
            </a:r>
            <a:r>
              <a:rPr lang="en" sz="2000" b="1" dirty="0" smtClean="0">
                <a:latin typeface="Calibri" panose="020F0502020204030204" pitchFamily="34" charset="0"/>
              </a:rPr>
              <a:t>genas monitoras en Puno, Peru:</a:t>
            </a:r>
          </a:p>
          <a:p>
            <a:pPr lvl="0" rtl="0">
              <a:spcBef>
                <a:spcPts val="0"/>
              </a:spcBef>
              <a:buNone/>
            </a:pPr>
            <a:endParaRPr lang="en" sz="2000" dirty="0" smtClean="0"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buNone/>
            </a:pPr>
            <a:r>
              <a:rPr lang="en" sz="2000" dirty="0" smtClean="0">
                <a:latin typeface="Calibri" panose="020F0502020204030204" pitchFamily="34" charset="0"/>
              </a:rPr>
              <a:t>Un caso de integraci</a:t>
            </a:r>
            <a:r>
              <a:rPr lang="en-US" sz="2000" dirty="0" err="1">
                <a:latin typeface="Calibri" panose="020F0502020204030204" pitchFamily="34" charset="0"/>
              </a:rPr>
              <a:t>ó</a:t>
            </a:r>
            <a:r>
              <a:rPr lang="en" sz="2000" dirty="0" smtClean="0">
                <a:latin typeface="Calibri" panose="020F0502020204030204" pitchFamily="34" charset="0"/>
              </a:rPr>
              <a:t>n vertical “parcial,” con viligancia ciudadana de los servicios de salud apoyada por el ombudsman regional </a:t>
            </a:r>
          </a:p>
          <a:p>
            <a:pPr lvl="0">
              <a:spcBef>
                <a:spcPts val="0"/>
              </a:spcBef>
              <a:buNone/>
            </a:pPr>
            <a:endParaRPr lang="en" sz="2000" dirty="0" smtClean="0"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buNone/>
            </a:pPr>
            <a:endParaRPr lang="en" sz="2000" dirty="0">
              <a:latin typeface="Calibri" panose="020F050202020403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9521" y="1078126"/>
            <a:ext cx="5282079" cy="35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342096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/>
          <p:nvPr/>
        </p:nvSpPr>
        <p:spPr>
          <a:xfrm>
            <a:off x="4126200" y="1078126"/>
            <a:ext cx="4609968" cy="3588912"/>
          </a:xfrm>
          <a:custGeom>
            <a:avLst/>
            <a:gdLst/>
            <a:ahLst/>
            <a:cxnLst/>
            <a:rect l="0" t="0" r="0" b="0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noFill/>
          <a:ln w="19050" cap="flat" cmpd="sng">
            <a:solidFill>
              <a:srgbClr val="004C5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00AE9D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4319121" y="1268721"/>
            <a:ext cx="4224300" cy="269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 smtClean="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rPr>
              <a:t>Place </a:t>
            </a:r>
            <a:r>
              <a:rPr lang="en" sz="10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rPr>
              <a:t>your screenshot here</a:t>
            </a:r>
          </a:p>
        </p:txBody>
      </p:sp>
      <p:sp>
        <p:nvSpPr>
          <p:cNvPr id="269" name="Shape 269"/>
          <p:cNvSpPr txBox="1">
            <a:spLocks noGrp="1"/>
          </p:cNvSpPr>
          <p:nvPr>
            <p:ph type="body" idx="4294967295"/>
          </p:nvPr>
        </p:nvSpPr>
        <p:spPr>
          <a:xfrm>
            <a:off x="304800" y="1268722"/>
            <a:ext cx="3505200" cy="3512828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000" b="1" dirty="0" smtClean="0">
                <a:latin typeface="Calibri" panose="020F0502020204030204" pitchFamily="34" charset="0"/>
              </a:rPr>
              <a:t>Oil4Agric en Ghana: </a:t>
            </a:r>
          </a:p>
          <a:p>
            <a:pPr lvl="0" rtl="0">
              <a:spcBef>
                <a:spcPts val="0"/>
              </a:spcBef>
              <a:buNone/>
            </a:pPr>
            <a:endParaRPr lang="en" sz="2000" dirty="0" smtClean="0"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buNone/>
            </a:pPr>
            <a:r>
              <a:rPr lang="en" sz="2000" dirty="0" smtClean="0">
                <a:latin typeface="Calibri" panose="020F0502020204030204" pitchFamily="34" charset="0"/>
              </a:rPr>
              <a:t>Esta campa</a:t>
            </a:r>
            <a:r>
              <a:rPr lang="en-US" sz="2000" dirty="0" err="1" smtClean="0">
                <a:latin typeface="Calibri" panose="020F0502020204030204" pitchFamily="34" charset="0"/>
              </a:rPr>
              <a:t>ñ</a:t>
            </a:r>
            <a:r>
              <a:rPr lang="en" sz="2000" dirty="0" smtClean="0">
                <a:latin typeface="Calibri" panose="020F0502020204030204" pitchFamily="34" charset="0"/>
              </a:rPr>
              <a:t>a coordina organizaciones civiles que fiscalizan el presupuesto con incidencia por parte de organizaciones campesinas. Juntos peticionaron al parlamento para</a:t>
            </a:r>
            <a:r>
              <a:rPr lang="es-ES_tradnl" sz="2000" dirty="0" smtClean="0">
                <a:latin typeface="Calibri" panose="020F0502020204030204" pitchFamily="34" charset="0"/>
              </a:rPr>
              <a:t> que</a:t>
            </a:r>
            <a:r>
              <a:rPr lang="en" sz="2000" dirty="0" smtClean="0">
                <a:latin typeface="Calibri" panose="020F0502020204030204" pitchFamily="34" charset="0"/>
              </a:rPr>
              <a:t> asignar</a:t>
            </a:r>
            <a:r>
              <a:rPr lang="es-ES_tradnl" sz="2000" dirty="0" smtClean="0">
                <a:latin typeface="Calibri" panose="020F0502020204030204" pitchFamily="34" charset="0"/>
              </a:rPr>
              <a:t>a</a:t>
            </a:r>
            <a:r>
              <a:rPr lang="en" sz="2000" dirty="0" smtClean="0">
                <a:latin typeface="Calibri" panose="020F0502020204030204" pitchFamily="34" charset="0"/>
              </a:rPr>
              <a:t> ingresos petroleros a la agricultura familiar</a:t>
            </a:r>
            <a:r>
              <a:rPr lang="es-ES_tradnl" sz="2000" dirty="0" smtClean="0">
                <a:latin typeface="Calibri" panose="020F0502020204030204" pitchFamily="34" charset="0"/>
              </a:rPr>
              <a:t>.</a:t>
            </a:r>
            <a:endParaRPr lang="en" sz="2000" dirty="0">
              <a:latin typeface="Calibri" panose="020F050202020403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254" y="895350"/>
            <a:ext cx="5267325" cy="3970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9667391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/>
          <p:nvPr/>
        </p:nvSpPr>
        <p:spPr>
          <a:xfrm>
            <a:off x="4149848" y="1078126"/>
            <a:ext cx="4609968" cy="3588912"/>
          </a:xfrm>
          <a:custGeom>
            <a:avLst/>
            <a:gdLst/>
            <a:ahLst/>
            <a:cxnLst/>
            <a:rect l="0" t="0" r="0" b="0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noFill/>
          <a:ln w="19050" cap="flat" cmpd="sng">
            <a:solidFill>
              <a:srgbClr val="004C5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00AE9D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4319121" y="1268721"/>
            <a:ext cx="4224300" cy="269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 smtClean="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rPr>
              <a:t>Place </a:t>
            </a:r>
            <a:r>
              <a:rPr lang="en" sz="10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rPr>
              <a:t>your screenshot here</a:t>
            </a:r>
          </a:p>
        </p:txBody>
      </p:sp>
      <p:sp>
        <p:nvSpPr>
          <p:cNvPr id="269" name="Shape 269"/>
          <p:cNvSpPr txBox="1">
            <a:spLocks noGrp="1"/>
          </p:cNvSpPr>
          <p:nvPr>
            <p:ph type="body" idx="4294967295"/>
          </p:nvPr>
        </p:nvSpPr>
        <p:spPr>
          <a:xfrm>
            <a:off x="304800" y="1056857"/>
            <a:ext cx="2819400" cy="3703424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lang="en" sz="2000" smtClean="0"/>
          </a:p>
          <a:p>
            <a:pPr lvl="0" rtl="0">
              <a:spcBef>
                <a:spcPts val="0"/>
              </a:spcBef>
              <a:buNone/>
            </a:pPr>
            <a:r>
              <a:rPr lang="en" sz="2000" b="1" smtClean="0">
                <a:latin typeface="Calibri" panose="020F0502020204030204" pitchFamily="34" charset="0"/>
              </a:rPr>
              <a:t>PEKKA en Indonesia</a:t>
            </a:r>
            <a:r>
              <a:rPr lang="en" sz="2000" smtClean="0">
                <a:latin typeface="Calibri" panose="020F0502020204030204" pitchFamily="34" charset="0"/>
              </a:rPr>
              <a:t>:</a:t>
            </a:r>
          </a:p>
          <a:p>
            <a:pPr lvl="0" rtl="0">
              <a:spcBef>
                <a:spcPts val="0"/>
              </a:spcBef>
              <a:buNone/>
            </a:pPr>
            <a:endParaRPr lang="en" sz="2000"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buNone/>
            </a:pPr>
            <a:r>
              <a:rPr lang="en" sz="2000" smtClean="0">
                <a:latin typeface="Calibri" panose="020F0502020204030204" pitchFamily="34" charset="0"/>
              </a:rPr>
              <a:t>Un caso m</a:t>
            </a:r>
            <a:r>
              <a:rPr lang="en-US" sz="2000" smtClean="0">
                <a:latin typeface="Calibri" panose="020F0502020204030204" pitchFamily="34" charset="0"/>
              </a:rPr>
              <a:t>á</a:t>
            </a:r>
            <a:r>
              <a:rPr lang="en" sz="2000" smtClean="0">
                <a:latin typeface="Calibri" panose="020F0502020204030204" pitchFamily="34" charset="0"/>
              </a:rPr>
              <a:t>s movimentista: una red nacional de mujeres solteras se organizan, respladadas por evidencia y alianzas, para revindicar su reconocimiento como sujetos de derecho</a:t>
            </a:r>
            <a:endParaRPr lang="en" sz="2000">
              <a:latin typeface="Calibri" panose="020F0502020204030204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078126"/>
            <a:ext cx="5562600" cy="35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9056549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/>
          <p:nvPr/>
        </p:nvSpPr>
        <p:spPr>
          <a:xfrm>
            <a:off x="4267200" y="1028779"/>
            <a:ext cx="4609968" cy="3588912"/>
          </a:xfrm>
          <a:custGeom>
            <a:avLst/>
            <a:gdLst/>
            <a:ahLst/>
            <a:cxnLst/>
            <a:rect l="0" t="0" r="0" b="0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noFill/>
          <a:ln w="19050" cap="flat" cmpd="sng">
            <a:solidFill>
              <a:srgbClr val="004C5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00AE9D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4319121" y="1268721"/>
            <a:ext cx="4224300" cy="269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 smtClean="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rPr>
              <a:t>Place </a:t>
            </a:r>
            <a:r>
              <a:rPr lang="en" sz="10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rPr>
              <a:t>your screenshot here</a:t>
            </a:r>
          </a:p>
        </p:txBody>
      </p:sp>
      <p:sp>
        <p:nvSpPr>
          <p:cNvPr id="269" name="Shape 269"/>
          <p:cNvSpPr txBox="1">
            <a:spLocks noGrp="1"/>
          </p:cNvSpPr>
          <p:nvPr>
            <p:ph type="body" idx="4294967295"/>
          </p:nvPr>
        </p:nvSpPr>
        <p:spPr>
          <a:xfrm>
            <a:off x="304800" y="1078126"/>
            <a:ext cx="3048000" cy="3779624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000" b="1" dirty="0" smtClean="0">
                <a:latin typeface="Calibri" panose="020F0502020204030204" pitchFamily="34" charset="0"/>
                <a:ea typeface="Karla" panose="020B0604020202020204" charset="0"/>
              </a:rPr>
              <a:t>Our Bodies,Our Lives en Malawi: </a:t>
            </a:r>
          </a:p>
          <a:p>
            <a:pPr lvl="0" rtl="0">
              <a:spcBef>
                <a:spcPts val="0"/>
              </a:spcBef>
              <a:buNone/>
            </a:pPr>
            <a:endParaRPr lang="en" sz="2000" dirty="0">
              <a:latin typeface="Calibri" panose="020F0502020204030204" pitchFamily="34" charset="0"/>
              <a:ea typeface="Karla" panose="020B0604020202020204" charset="0"/>
            </a:endParaRPr>
          </a:p>
          <a:p>
            <a:pPr lvl="0">
              <a:spcBef>
                <a:spcPts val="0"/>
              </a:spcBef>
              <a:buNone/>
            </a:pPr>
            <a:r>
              <a:rPr lang="en" sz="2000" dirty="0" smtClean="0">
                <a:latin typeface="Calibri" panose="020F0502020204030204" pitchFamily="34" charset="0"/>
                <a:ea typeface="Karla" panose="020B0604020202020204" charset="0"/>
              </a:rPr>
              <a:t>Otro enfoque movimentista hacia la incidencia y vigilancia ciudadana: una campa</a:t>
            </a:r>
            <a:r>
              <a:rPr lang="en-US" sz="2000" dirty="0" err="1">
                <a:latin typeface="Calibri" panose="020F0502020204030204" pitchFamily="34" charset="0"/>
                <a:ea typeface="Karla" panose="020B0604020202020204" charset="0"/>
              </a:rPr>
              <a:t>ñ</a:t>
            </a:r>
            <a:r>
              <a:rPr lang="en" sz="2000" dirty="0" smtClean="0">
                <a:latin typeface="Calibri" panose="020F0502020204030204" pitchFamily="34" charset="0"/>
                <a:ea typeface="Karla" panose="020B0604020202020204" charset="0"/>
              </a:rPr>
              <a:t>a de mujeres viviendo con VIH revindican su derecho a los medicamentos m</a:t>
            </a:r>
            <a:r>
              <a:rPr lang="es-ES_tradnl" sz="2000" dirty="0" err="1" smtClean="0">
                <a:latin typeface="Calibri" panose="020F0502020204030204" pitchFamily="34" charset="0"/>
                <a:ea typeface="Karla" panose="020B0604020202020204" charset="0"/>
              </a:rPr>
              <a:t>á</a:t>
            </a:r>
            <a:r>
              <a:rPr lang="en" sz="2000" dirty="0" smtClean="0">
                <a:latin typeface="Calibri" panose="020F0502020204030204" pitchFamily="34" charset="0"/>
                <a:ea typeface="Karla" panose="020B0604020202020204" charset="0"/>
              </a:rPr>
              <a:t>s apropriados</a:t>
            </a:r>
            <a:r>
              <a:rPr lang="es-ES_tradnl" sz="2000" dirty="0" smtClean="0">
                <a:latin typeface="Calibri" panose="020F0502020204030204" pitchFamily="34" charset="0"/>
                <a:ea typeface="Karla" panose="020B0604020202020204" charset="0"/>
              </a:rPr>
              <a:t>.</a:t>
            </a:r>
            <a:endParaRPr lang="en" sz="2000" dirty="0" smtClean="0">
              <a:latin typeface="Calibri" panose="020F0502020204030204" pitchFamily="34" charset="0"/>
              <a:ea typeface="Karla" panose="020B060402020202020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197" y="895350"/>
            <a:ext cx="5257803" cy="3855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0670902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/>
          <p:nvPr/>
        </p:nvSpPr>
        <p:spPr>
          <a:xfrm>
            <a:off x="4126200" y="1078126"/>
            <a:ext cx="4609968" cy="3588912"/>
          </a:xfrm>
          <a:custGeom>
            <a:avLst/>
            <a:gdLst/>
            <a:ahLst/>
            <a:cxnLst/>
            <a:rect l="0" t="0" r="0" b="0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noFill/>
          <a:ln w="19050" cap="flat" cmpd="sng">
            <a:solidFill>
              <a:srgbClr val="004C5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00AE9D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4319121" y="1268721"/>
            <a:ext cx="4224300" cy="269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rPr>
              <a:t>Place your screenshot here</a:t>
            </a:r>
          </a:p>
        </p:txBody>
      </p:sp>
      <p:sp>
        <p:nvSpPr>
          <p:cNvPr id="269" name="Shape 269"/>
          <p:cNvSpPr txBox="1">
            <a:spLocks noGrp="1"/>
          </p:cNvSpPr>
          <p:nvPr>
            <p:ph type="body" idx="4294967295"/>
          </p:nvPr>
        </p:nvSpPr>
        <p:spPr>
          <a:xfrm>
            <a:off x="76200" y="1223797"/>
            <a:ext cx="2743200" cy="3919702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buNone/>
            </a:pPr>
            <a:r>
              <a:rPr lang="es-MX" sz="1800" b="1" dirty="0" smtClean="0">
                <a:latin typeface="Calibri" panose="020F0502020204030204" pitchFamily="34" charset="0"/>
              </a:rPr>
              <a:t>Argumento principal: </a:t>
            </a:r>
          </a:p>
          <a:p>
            <a:pPr>
              <a:buNone/>
            </a:pPr>
            <a:r>
              <a:rPr lang="es-MX" b="1" dirty="0" smtClean="0">
                <a:latin typeface="Calibri" panose="020F0502020204030204" pitchFamily="34" charset="0"/>
              </a:rPr>
              <a:t>Para forjar sinergias…</a:t>
            </a:r>
          </a:p>
          <a:p>
            <a:pPr>
              <a:buNone/>
            </a:pPr>
            <a:r>
              <a:rPr lang="es-MX" sz="2000" dirty="0" smtClean="0">
                <a:latin typeface="Calibri" panose="020F0502020204030204" pitchFamily="34" charset="0"/>
              </a:rPr>
              <a:t>….Procesos de refuerzo mutuo entre monitoreo </a:t>
            </a:r>
            <a:r>
              <a:rPr lang="es-MX" sz="2000" dirty="0">
                <a:latin typeface="Calibri" panose="020F0502020204030204" pitchFamily="34" charset="0"/>
              </a:rPr>
              <a:t>y incidencia de las políticas </a:t>
            </a:r>
            <a:r>
              <a:rPr lang="es-MX" sz="2000" dirty="0" smtClean="0">
                <a:latin typeface="Calibri" panose="020F0502020204030204" pitchFamily="34" charset="0"/>
              </a:rPr>
              <a:t>públicas, articulados entre </a:t>
            </a:r>
            <a:r>
              <a:rPr lang="es-MX" sz="2000" dirty="0">
                <a:latin typeface="Calibri" panose="020F0502020204030204" pitchFamily="34" charset="0"/>
              </a:rPr>
              <a:t>múltiples </a:t>
            </a:r>
            <a:r>
              <a:rPr lang="es-MX" sz="2000" dirty="0" smtClean="0">
                <a:latin typeface="Calibri" panose="020F0502020204030204" pitchFamily="34" charset="0"/>
              </a:rPr>
              <a:t>niveles</a:t>
            </a:r>
          </a:p>
          <a:p>
            <a:pPr>
              <a:buNone/>
            </a:pPr>
            <a:endParaRPr lang="es-MX" sz="2000" dirty="0" smtClean="0">
              <a:latin typeface="Calibri" panose="020F0502020204030204" pitchFamily="34" charset="0"/>
            </a:endParaRPr>
          </a:p>
          <a:p>
            <a:pPr>
              <a:buNone/>
            </a:pPr>
            <a:endParaRPr lang="es-MX" sz="2000" dirty="0"/>
          </a:p>
        </p:txBody>
      </p:sp>
      <p:pic>
        <p:nvPicPr>
          <p:cNvPr id="2" name="Picture 2" descr="C:\Users\fox\Documents\DOCS\acct_ecosystems_vert_integr\Inst_Mora\Vertical Integration-Spanish 04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0"/>
            <a:ext cx="63246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3052190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ctrTitle"/>
          </p:nvPr>
        </p:nvSpPr>
        <p:spPr>
          <a:xfrm>
            <a:off x="457200" y="1581150"/>
            <a:ext cx="7162800" cy="912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l"/>
            <a:r>
              <a:rPr lang="es-MX" sz="2800" smtClean="0"/>
              <a:t>Para ‘desempacar’ </a:t>
            </a:r>
            <a:r>
              <a:rPr lang="es-MX" sz="2800"/>
              <a:t>la dinámica de la integración </a:t>
            </a:r>
            <a:r>
              <a:rPr lang="es-MX" sz="2800" smtClean="0"/>
              <a:t>vertical…</a:t>
            </a:r>
            <a:endParaRPr lang="en" sz="2800"/>
          </a:p>
        </p:txBody>
      </p:sp>
      <p:sp>
        <p:nvSpPr>
          <p:cNvPr id="115" name="Shape 115"/>
          <p:cNvSpPr txBox="1">
            <a:spLocks noGrp="1"/>
          </p:cNvSpPr>
          <p:nvPr>
            <p:ph type="subTitle" idx="1"/>
          </p:nvPr>
        </p:nvSpPr>
        <p:spPr>
          <a:xfrm>
            <a:off x="838200" y="2647950"/>
            <a:ext cx="7924800" cy="914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s-MX" sz="3200" dirty="0" smtClean="0"/>
              <a:t>Cinco propuestas para la </a:t>
            </a:r>
            <a:r>
              <a:rPr lang="es-MX" sz="3200" dirty="0"/>
              <a:t>discusión</a:t>
            </a:r>
            <a:r>
              <a:rPr lang="es-MX" sz="3200" dirty="0" smtClean="0"/>
              <a:t>…</a:t>
            </a:r>
            <a:endParaRPr lang="en" sz="3200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228600" y="1581150"/>
            <a:ext cx="8763000" cy="914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s-ES" sz="2000" smtClean="0">
                <a:solidFill>
                  <a:schemeClr val="tx1"/>
                </a:solidFill>
              </a:rPr>
              <a:t>1) La </a:t>
            </a:r>
            <a:r>
              <a:rPr lang="es-ES" sz="2000">
                <a:solidFill>
                  <a:schemeClr val="tx1"/>
                </a:solidFill>
              </a:rPr>
              <a:t>integración vertical </a:t>
            </a:r>
            <a:r>
              <a:rPr lang="es-ES" sz="2000" smtClean="0">
                <a:solidFill>
                  <a:schemeClr val="tx1"/>
                </a:solidFill>
              </a:rPr>
              <a:t>intenta enfrentar </a:t>
            </a:r>
            <a:r>
              <a:rPr lang="es-ES" sz="2000">
                <a:solidFill>
                  <a:schemeClr val="tx1"/>
                </a:solidFill>
              </a:rPr>
              <a:t>el problema de “apretar el globo</a:t>
            </a:r>
            <a:r>
              <a:rPr lang="es-ES" sz="2000" smtClean="0">
                <a:solidFill>
                  <a:schemeClr val="tx1"/>
                </a:solidFill>
              </a:rPr>
              <a:t>” (“</a:t>
            </a:r>
            <a:r>
              <a:rPr lang="es-ES" sz="2000" err="1" smtClean="0">
                <a:solidFill>
                  <a:schemeClr val="tx1"/>
                </a:solidFill>
              </a:rPr>
              <a:t>squeezing</a:t>
            </a:r>
            <a:r>
              <a:rPr lang="es-ES" sz="2000" smtClean="0">
                <a:solidFill>
                  <a:schemeClr val="tx1"/>
                </a:solidFill>
              </a:rPr>
              <a:t> </a:t>
            </a:r>
            <a:r>
              <a:rPr lang="es-ES" sz="2000" err="1" smtClean="0">
                <a:solidFill>
                  <a:schemeClr val="tx1"/>
                </a:solidFill>
              </a:rPr>
              <a:t>the</a:t>
            </a:r>
            <a:r>
              <a:rPr lang="es-ES" sz="2000" smtClean="0">
                <a:solidFill>
                  <a:schemeClr val="tx1"/>
                </a:solidFill>
              </a:rPr>
              <a:t> </a:t>
            </a:r>
            <a:r>
              <a:rPr lang="es-ES" sz="2000" err="1" smtClean="0">
                <a:solidFill>
                  <a:schemeClr val="tx1"/>
                </a:solidFill>
              </a:rPr>
              <a:t>balloon</a:t>
            </a:r>
            <a:r>
              <a:rPr lang="es-ES" sz="2000" smtClean="0">
                <a:solidFill>
                  <a:schemeClr val="tx1"/>
                </a:solidFill>
              </a:rPr>
              <a:t>”)</a:t>
            </a:r>
            <a:r>
              <a:rPr lang="es-ES" sz="2800">
                <a:solidFill>
                  <a:schemeClr val="tx1"/>
                </a:solidFill>
              </a:rPr>
              <a:t/>
            </a:r>
            <a:br>
              <a:rPr lang="es-ES" sz="2800">
                <a:solidFill>
                  <a:schemeClr val="tx1"/>
                </a:solidFill>
              </a:rPr>
            </a:br>
            <a:r>
              <a:rPr lang="es-MX" sz="2800" smtClean="0">
                <a:solidFill>
                  <a:schemeClr val="tx1"/>
                </a:solidFill>
              </a:rPr>
              <a:t/>
            </a:r>
            <a:br>
              <a:rPr lang="es-MX" sz="2800" smtClean="0">
                <a:solidFill>
                  <a:schemeClr val="tx1"/>
                </a:solidFill>
              </a:rPr>
            </a:br>
            <a:endParaRPr lang="en" sz="2800">
              <a:solidFill>
                <a:schemeClr val="tx1"/>
              </a:solidFill>
            </a:endParaRPr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152400" y="2266950"/>
            <a:ext cx="8839200" cy="2438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228600" lvl="0">
              <a:buNone/>
            </a:pPr>
            <a:r>
              <a:rPr lang="en-US" b="1" smtClean="0"/>
              <a:t> </a:t>
            </a:r>
            <a:endParaRPr lang="en-US" sz="2000" b="1" smtClean="0">
              <a:latin typeface="Calibri" panose="020F0502020204030204" pitchFamily="34" charset="0"/>
            </a:endParaRPr>
          </a:p>
          <a:p>
            <a:pPr marL="571500" lvl="0" indent="-342900">
              <a:buFont typeface="Wingdings" pitchFamily="2" charset="2"/>
              <a:buChar char="Ø"/>
            </a:pPr>
            <a:r>
              <a:rPr lang="es-MX" sz="2000" b="1" smtClean="0">
                <a:latin typeface="Calibri" panose="020F0502020204030204" pitchFamily="34" charset="0"/>
              </a:rPr>
              <a:t>Ejemplos del trabajo de incidencia en Mexico frente al BM</a:t>
            </a:r>
          </a:p>
          <a:p>
            <a:pPr marL="571500" lvl="0" indent="-342900">
              <a:buFont typeface="Wingdings" pitchFamily="2" charset="2"/>
              <a:buChar char="Ø"/>
            </a:pPr>
            <a:r>
              <a:rPr lang="es-MX" sz="2000" b="1" smtClean="0">
                <a:latin typeface="Calibri" panose="020F0502020204030204" pitchFamily="34" charset="0"/>
              </a:rPr>
              <a:t>“El problema de muchos manos”</a:t>
            </a:r>
          </a:p>
          <a:p>
            <a:pPr marL="571500" lvl="0" indent="-342900">
              <a:buFont typeface="Wingdings" pitchFamily="2" charset="2"/>
              <a:buChar char="Ø"/>
            </a:pPr>
            <a:r>
              <a:rPr lang="es-MX" sz="2000" b="1" smtClean="0">
                <a:latin typeface="Calibri" panose="020F0502020204030204" pitchFamily="34" charset="0"/>
              </a:rPr>
              <a:t>El reto de la enorme capacidad </a:t>
            </a:r>
            <a:r>
              <a:rPr lang="es-MX" sz="2000" b="1">
                <a:latin typeface="Calibri" panose="020F0502020204030204" pitchFamily="34" charset="0"/>
              </a:rPr>
              <a:t>de </a:t>
            </a:r>
            <a:r>
              <a:rPr lang="es-MX" sz="2000" b="1" smtClean="0">
                <a:latin typeface="Calibri" panose="020F0502020204030204" pitchFamily="34" charset="0"/>
              </a:rPr>
              <a:t>adaptación de las fuerzas anti-</a:t>
            </a:r>
            <a:r>
              <a:rPr lang="es-MX" sz="2000" b="1" err="1" smtClean="0">
                <a:latin typeface="Calibri" panose="020F0502020204030204" pitchFamily="34" charset="0"/>
              </a:rPr>
              <a:t>RdeC</a:t>
            </a:r>
            <a:r>
              <a:rPr lang="es-MX" sz="2000" b="1" smtClean="0">
                <a:latin typeface="Calibri" panose="020F0502020204030204" pitchFamily="34" charset="0"/>
              </a:rPr>
              <a:t> (cambian de terreno con facilidad)</a:t>
            </a:r>
          </a:p>
        </p:txBody>
      </p:sp>
    </p:spTree>
    <p:extLst>
      <p:ext uri="{BB962C8B-B14F-4D97-AF65-F5344CB8AC3E}">
        <p14:creationId xmlns:p14="http://schemas.microsoft.com/office/powerpoint/2010/main" val="1929653768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228600" y="1428750"/>
            <a:ext cx="8763000" cy="762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s-ES" sz="2000">
                <a:solidFill>
                  <a:schemeClr val="tx1"/>
                </a:solidFill>
              </a:rPr>
              <a:t>2) La integración vertical intenta superar los </a:t>
            </a:r>
            <a:r>
              <a:rPr lang="es-ES" sz="2000" smtClean="0">
                <a:solidFill>
                  <a:schemeClr val="tx1"/>
                </a:solidFill>
              </a:rPr>
              <a:t>límites </a:t>
            </a:r>
            <a:r>
              <a:rPr lang="es-ES" sz="2000">
                <a:solidFill>
                  <a:schemeClr val="tx1"/>
                </a:solidFill>
              </a:rPr>
              <a:t>de la </a:t>
            </a:r>
            <a:r>
              <a:rPr lang="es-ES" sz="2000" smtClean="0">
                <a:solidFill>
                  <a:schemeClr val="tx1"/>
                </a:solidFill>
              </a:rPr>
              <a:t>contraloría </a:t>
            </a:r>
            <a:r>
              <a:rPr lang="es-ES" sz="2000">
                <a:solidFill>
                  <a:schemeClr val="tx1"/>
                </a:solidFill>
              </a:rPr>
              <a:t>social </a:t>
            </a:r>
            <a:r>
              <a:rPr lang="es-ES" sz="2000" smtClean="0">
                <a:solidFill>
                  <a:schemeClr val="tx1"/>
                </a:solidFill>
              </a:rPr>
              <a:t>localista </a:t>
            </a:r>
            <a:br>
              <a:rPr lang="es-ES" sz="2000" smtClean="0">
                <a:solidFill>
                  <a:schemeClr val="tx1"/>
                </a:solidFill>
              </a:rPr>
            </a:br>
            <a:r>
              <a:rPr lang="es-ES" sz="2800">
                <a:solidFill>
                  <a:schemeClr val="tx1"/>
                </a:solidFill>
              </a:rPr>
              <a:t/>
            </a:r>
            <a:br>
              <a:rPr lang="es-ES" sz="2800">
                <a:solidFill>
                  <a:schemeClr val="tx1"/>
                </a:solidFill>
              </a:rPr>
            </a:br>
            <a:r>
              <a:rPr lang="es-MX" sz="2800" smtClean="0">
                <a:solidFill>
                  <a:schemeClr val="tx1"/>
                </a:solidFill>
              </a:rPr>
              <a:t/>
            </a:r>
            <a:br>
              <a:rPr lang="es-MX" sz="2800" smtClean="0">
                <a:solidFill>
                  <a:schemeClr val="tx1"/>
                </a:solidFill>
              </a:rPr>
            </a:br>
            <a:endParaRPr lang="en" sz="2800">
              <a:solidFill>
                <a:schemeClr val="tx1"/>
              </a:solidFill>
            </a:endParaRPr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76200" y="2266950"/>
            <a:ext cx="9067800" cy="2438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71500" lvl="0" indent="-342900">
              <a:buFont typeface="Wingdings" pitchFamily="2" charset="2"/>
              <a:buChar char="Ø"/>
            </a:pPr>
            <a:r>
              <a:rPr lang="en-US" sz="2000" b="1" dirty="0" smtClean="0">
                <a:latin typeface="Calibri" panose="020F0502020204030204" pitchFamily="34" charset="0"/>
              </a:rPr>
              <a:t>El </a:t>
            </a:r>
            <a:r>
              <a:rPr lang="en-US" sz="2000" b="1" dirty="0" err="1" smtClean="0">
                <a:latin typeface="Calibri" panose="020F0502020204030204" pitchFamily="34" charset="0"/>
              </a:rPr>
              <a:t>enfoque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influyente</a:t>
            </a:r>
            <a:r>
              <a:rPr lang="en-US" sz="2000" b="1" dirty="0" smtClean="0">
                <a:latin typeface="Calibri" panose="020F0502020204030204" pitchFamily="34" charset="0"/>
              </a:rPr>
              <a:t> del </a:t>
            </a:r>
            <a:r>
              <a:rPr lang="en-US" sz="2000" b="1" i="1" dirty="0" err="1" smtClean="0">
                <a:latin typeface="Calibri" panose="020F0502020204030204" pitchFamily="34" charset="0"/>
              </a:rPr>
              <a:t>Informe</a:t>
            </a:r>
            <a:r>
              <a:rPr lang="en-US" sz="2000" b="1" i="1" dirty="0" smtClean="0">
                <a:latin typeface="Calibri" panose="020F0502020204030204" pitchFamily="34" charset="0"/>
              </a:rPr>
              <a:t> de </a:t>
            </a:r>
            <a:r>
              <a:rPr lang="en-US" sz="2000" b="1" i="1" dirty="0" err="1" smtClean="0">
                <a:latin typeface="Calibri" panose="020F0502020204030204" pitchFamily="34" charset="0"/>
              </a:rPr>
              <a:t>Desarrollo</a:t>
            </a:r>
            <a:r>
              <a:rPr lang="en-US" sz="2000" b="1" i="1" dirty="0" smtClean="0">
                <a:latin typeface="Calibri" panose="020F0502020204030204" pitchFamily="34" charset="0"/>
              </a:rPr>
              <a:t> Mundial </a:t>
            </a:r>
            <a:r>
              <a:rPr lang="en-US" sz="2000" b="1" dirty="0" smtClean="0">
                <a:latin typeface="Calibri" panose="020F0502020204030204" pitchFamily="34" charset="0"/>
              </a:rPr>
              <a:t>2004 (BM) </a:t>
            </a:r>
            <a:r>
              <a:rPr lang="en-US" sz="2000" b="1" dirty="0" err="1" smtClean="0">
                <a:latin typeface="Calibri" panose="020F0502020204030204" pitchFamily="34" charset="0"/>
              </a:rPr>
              <a:t>sobre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servicios</a:t>
            </a:r>
            <a:r>
              <a:rPr lang="en-US" sz="2000" b="1" dirty="0">
                <a:latin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</a:rPr>
              <a:t>públicos</a:t>
            </a:r>
            <a:r>
              <a:rPr lang="en-US" sz="2000" b="1" dirty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acota</a:t>
            </a:r>
            <a:r>
              <a:rPr lang="en-US" sz="2000" b="1" dirty="0" smtClean="0">
                <a:latin typeface="Calibri" panose="020F0502020204030204" pitchFamily="34" charset="0"/>
              </a:rPr>
              <a:t> el </a:t>
            </a:r>
            <a:r>
              <a:rPr lang="en-US" sz="2000" b="1" dirty="0" err="1" smtClean="0">
                <a:latin typeface="Calibri" panose="020F0502020204030204" pitchFamily="34" charset="0"/>
              </a:rPr>
              <a:t>papel</a:t>
            </a:r>
            <a:r>
              <a:rPr lang="en-US" sz="2000" b="1" dirty="0" smtClean="0">
                <a:latin typeface="Calibri" panose="020F0502020204030204" pitchFamily="34" charset="0"/>
              </a:rPr>
              <a:t> de la </a:t>
            </a:r>
            <a:r>
              <a:rPr lang="en-US" sz="2000" b="1" dirty="0" err="1" smtClean="0">
                <a:latin typeface="Calibri" panose="020F0502020204030204" pitchFamily="34" charset="0"/>
              </a:rPr>
              <a:t>voz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ciudadana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>
                <a:latin typeface="Calibri" panose="020F0502020204030204" pitchFamily="34" charset="0"/>
              </a:rPr>
              <a:t>al </a:t>
            </a:r>
            <a:r>
              <a:rPr lang="en-US" sz="2000" b="1" dirty="0" err="1" smtClean="0">
                <a:latin typeface="Calibri" panose="020F0502020204030204" pitchFamily="34" charset="0"/>
              </a:rPr>
              <a:t>ámbito</a:t>
            </a:r>
            <a:r>
              <a:rPr lang="en-US" sz="2000" b="1" dirty="0" smtClean="0">
                <a:latin typeface="Calibri" panose="020F0502020204030204" pitchFamily="34" charset="0"/>
              </a:rPr>
              <a:t> local </a:t>
            </a:r>
          </a:p>
          <a:p>
            <a:pPr marL="571500" lvl="0" indent="-342900">
              <a:buFont typeface="Wingdings" pitchFamily="2" charset="2"/>
              <a:buChar char="Ø"/>
            </a:pPr>
            <a:r>
              <a:rPr lang="en-US" sz="2000" b="1" dirty="0" smtClean="0">
                <a:latin typeface="Calibri" panose="020F0502020204030204" pitchFamily="34" charset="0"/>
              </a:rPr>
              <a:t>Las </a:t>
            </a:r>
            <a:r>
              <a:rPr lang="en-US" sz="2000" b="1" dirty="0" err="1" smtClean="0">
                <a:latin typeface="Calibri" panose="020F0502020204030204" pitchFamily="34" charset="0"/>
              </a:rPr>
              <a:t>grandes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ONGs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internacionales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reprodujeron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esta</a:t>
            </a:r>
            <a:r>
              <a:rPr lang="en-US" sz="2000" b="1" dirty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visión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localista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y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despolitizada</a:t>
            </a:r>
            <a:r>
              <a:rPr lang="en-US" sz="2000" b="1" dirty="0">
                <a:latin typeface="Calibri" panose="020F0502020204030204" pitchFamily="34" charset="0"/>
              </a:rPr>
              <a:t> </a:t>
            </a:r>
            <a:r>
              <a:rPr lang="en-US" sz="2000" b="1" dirty="0" smtClean="0">
                <a:latin typeface="Calibri" panose="020F0502020204030204" pitchFamily="34" charset="0"/>
              </a:rPr>
              <a:t>de la </a:t>
            </a:r>
            <a:r>
              <a:rPr lang="en-US" sz="2000" b="1" dirty="0" err="1" smtClean="0">
                <a:latin typeface="Calibri" panose="020F0502020204030204" pitchFamily="34" charset="0"/>
              </a:rPr>
              <a:t>RdeC</a:t>
            </a:r>
            <a:endParaRPr lang="en-US" sz="2000" b="1" dirty="0" smtClean="0">
              <a:latin typeface="Calibri" panose="020F0502020204030204" pitchFamily="34" charset="0"/>
            </a:endParaRPr>
          </a:p>
          <a:p>
            <a:pPr marL="571500" lvl="0" indent="-342900">
              <a:buFont typeface="Wingdings" pitchFamily="2" charset="2"/>
              <a:buChar char="Ø"/>
            </a:pPr>
            <a:r>
              <a:rPr lang="en-US" sz="2000" b="1" dirty="0" err="1" smtClean="0">
                <a:latin typeface="Calibri" panose="020F0502020204030204" pitchFamily="34" charset="0"/>
              </a:rPr>
              <a:t>Enfrentan</a:t>
            </a:r>
            <a:r>
              <a:rPr lang="en-US" sz="2000" b="1" dirty="0" smtClean="0">
                <a:latin typeface="Calibri" panose="020F0502020204030204" pitchFamily="34" charset="0"/>
              </a:rPr>
              <a:t> solo </a:t>
            </a:r>
            <a:r>
              <a:rPr lang="en-US" sz="2000" b="1" dirty="0">
                <a:latin typeface="Calibri" panose="020F0502020204030204" pitchFamily="34" charset="0"/>
              </a:rPr>
              <a:t>el </a:t>
            </a:r>
            <a:r>
              <a:rPr lang="en-US" sz="2000" b="1" dirty="0" err="1">
                <a:latin typeface="Calibri" panose="020F0502020204030204" pitchFamily="34" charset="0"/>
              </a:rPr>
              <a:t>último</a:t>
            </a:r>
            <a:r>
              <a:rPr lang="en-US" sz="2000" b="1" dirty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eslabón</a:t>
            </a:r>
            <a:r>
              <a:rPr lang="en-US" sz="2000" b="1" dirty="0" smtClean="0">
                <a:latin typeface="Calibri" panose="020F0502020204030204" pitchFamily="34" charset="0"/>
              </a:rPr>
              <a:t> en </a:t>
            </a:r>
            <a:r>
              <a:rPr lang="en-US" sz="2000" b="1" dirty="0" err="1" smtClean="0">
                <a:latin typeface="Calibri" panose="020F0502020204030204" pitchFamily="34" charset="0"/>
              </a:rPr>
              <a:t>una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larga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cadena</a:t>
            </a:r>
            <a:r>
              <a:rPr lang="en-US" sz="2000" b="1" dirty="0" smtClean="0">
                <a:latin typeface="Calibri" panose="020F0502020204030204" pitchFamily="34" charset="0"/>
              </a:rPr>
              <a:t> de </a:t>
            </a:r>
            <a:r>
              <a:rPr lang="en-US" sz="2000" b="1" dirty="0" err="1" smtClean="0">
                <a:latin typeface="Calibri" panose="020F0502020204030204" pitchFamily="34" charset="0"/>
              </a:rPr>
              <a:t>decisiones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gubernamentales</a:t>
            </a:r>
            <a:r>
              <a:rPr lang="en-US" sz="2000" b="1" dirty="0" smtClean="0">
                <a:latin typeface="Calibri" panose="020F0502020204030204" pitchFamily="34" charset="0"/>
              </a:rPr>
              <a:t>, sin </a:t>
            </a:r>
            <a:r>
              <a:rPr lang="en-US" sz="2000" b="1" dirty="0" err="1" smtClean="0">
                <a:latin typeface="Calibri" panose="020F0502020204030204" pitchFamily="34" charset="0"/>
              </a:rPr>
              <a:t>tocar</a:t>
            </a:r>
            <a:r>
              <a:rPr lang="en-US" sz="2000" b="1" dirty="0" smtClean="0">
                <a:latin typeface="Calibri" panose="020F0502020204030204" pitchFamily="34" charset="0"/>
              </a:rPr>
              <a:t> lo </a:t>
            </a:r>
            <a:r>
              <a:rPr lang="en-US" sz="2000" b="1" dirty="0" err="1" smtClean="0">
                <a:latin typeface="Calibri" panose="020F0502020204030204" pitchFamily="34" charset="0"/>
              </a:rPr>
              <a:t>demás</a:t>
            </a:r>
            <a:endParaRPr lang="en-US" sz="2000" b="1" dirty="0" smtClean="0">
              <a:latin typeface="Calibri" panose="020F0502020204030204" pitchFamily="34" charset="0"/>
            </a:endParaRPr>
          </a:p>
          <a:p>
            <a:pPr marL="571500" lvl="0" indent="-342900">
              <a:buFont typeface="Wingdings" pitchFamily="2" charset="2"/>
              <a:buChar char="Ø"/>
            </a:pPr>
            <a:r>
              <a:rPr lang="en-US" sz="2000" b="1" dirty="0" err="1">
                <a:latin typeface="Calibri" panose="020F0502020204030204" pitchFamily="34" charset="0"/>
              </a:rPr>
              <a:t>Corre</a:t>
            </a:r>
            <a:r>
              <a:rPr lang="en-US" sz="2000" b="1" dirty="0">
                <a:latin typeface="Calibri" panose="020F0502020204030204" pitchFamily="34" charset="0"/>
              </a:rPr>
              <a:t> el </a:t>
            </a:r>
            <a:r>
              <a:rPr lang="en-US" sz="2000" b="1" dirty="0" err="1">
                <a:latin typeface="Calibri" panose="020F0502020204030204" pitchFamily="34" charset="0"/>
              </a:rPr>
              <a:t>riesgo</a:t>
            </a:r>
            <a:r>
              <a:rPr lang="en-US" sz="2000" b="1" dirty="0">
                <a:latin typeface="Calibri" panose="020F0502020204030204" pitchFamily="34" charset="0"/>
              </a:rPr>
              <a:t> de </a:t>
            </a:r>
            <a:r>
              <a:rPr lang="en-US" sz="2000" b="1" dirty="0" err="1">
                <a:latin typeface="Calibri" panose="020F0502020204030204" pitchFamily="34" charset="0"/>
              </a:rPr>
              <a:t>atender</a:t>
            </a:r>
            <a:r>
              <a:rPr lang="en-US" sz="2000" b="1" dirty="0">
                <a:latin typeface="Calibri" panose="020F0502020204030204" pitchFamily="34" charset="0"/>
              </a:rPr>
              <a:t> solo </a:t>
            </a:r>
            <a:r>
              <a:rPr lang="en-US" sz="2000" b="1" dirty="0" err="1">
                <a:latin typeface="Calibri" panose="020F0502020204030204" pitchFamily="34" charset="0"/>
              </a:rPr>
              <a:t>las</a:t>
            </a:r>
            <a:r>
              <a:rPr lang="en-US" sz="2000" b="1" dirty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síntomas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</a:rPr>
              <a:t>y</a:t>
            </a:r>
            <a:r>
              <a:rPr lang="en-US" sz="2000" b="1" dirty="0">
                <a:latin typeface="Calibri" panose="020F0502020204030204" pitchFamily="34" charset="0"/>
              </a:rPr>
              <a:t> no </a:t>
            </a:r>
            <a:r>
              <a:rPr lang="en-US" sz="2000" b="1" dirty="0" err="1">
                <a:latin typeface="Calibri" panose="020F0502020204030204" pitchFamily="34" charset="0"/>
              </a:rPr>
              <a:t>las</a:t>
            </a:r>
            <a:r>
              <a:rPr lang="en-US" sz="2000" b="1" dirty="0">
                <a:latin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</a:rPr>
              <a:t>causas</a:t>
            </a:r>
            <a:r>
              <a:rPr lang="en-US" sz="2000" b="1" dirty="0">
                <a:latin typeface="Calibri" panose="020F0502020204030204" pitchFamily="34" charset="0"/>
              </a:rPr>
              <a:t> de </a:t>
            </a:r>
            <a:r>
              <a:rPr lang="en-US" sz="2000" b="1" dirty="0" err="1">
                <a:latin typeface="Calibri" panose="020F0502020204030204" pitchFamily="34" charset="0"/>
              </a:rPr>
              <a:t>las</a:t>
            </a:r>
            <a:r>
              <a:rPr lang="en-US" sz="2000" b="1" dirty="0">
                <a:latin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</a:rPr>
              <a:t>fallas</a:t>
            </a:r>
            <a:endParaRPr lang="en-US" sz="2000" b="1" dirty="0">
              <a:latin typeface="Calibri" panose="020F0502020204030204" pitchFamily="34" charset="0"/>
            </a:endParaRPr>
          </a:p>
          <a:p>
            <a:pPr marL="571500" lvl="0" indent="-342900">
              <a:buFont typeface="Wingdings" pitchFamily="2" charset="2"/>
              <a:buChar char="Ø"/>
            </a:pPr>
            <a:endParaRPr lang="en-US" b="1" dirty="0" smtClean="0"/>
          </a:p>
          <a:p>
            <a:pPr marL="571500" lvl="0" indent="-342900">
              <a:buFont typeface="Wingdings" pitchFamily="2" charset="2"/>
              <a:buChar char="Ø"/>
            </a:pPr>
            <a:endParaRPr lang="es-MX" b="1" dirty="0" smtClean="0"/>
          </a:p>
        </p:txBody>
      </p:sp>
    </p:spTree>
    <p:extLst>
      <p:ext uri="{BB962C8B-B14F-4D97-AF65-F5344CB8AC3E}">
        <p14:creationId xmlns:p14="http://schemas.microsoft.com/office/powerpoint/2010/main" val="2025041852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152400" y="1428750"/>
            <a:ext cx="8763000" cy="1066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228600" lvl="0"/>
            <a:r>
              <a:rPr lang="en-US" sz="2000">
                <a:solidFill>
                  <a:schemeClr val="tx1"/>
                </a:solidFill>
                <a:latin typeface="Karla"/>
                <a:ea typeface="Karla"/>
                <a:sym typeface="Karla"/>
              </a:rPr>
              <a:t>3) </a:t>
            </a:r>
            <a:r>
              <a:rPr lang="en-US" sz="2000" err="1">
                <a:solidFill>
                  <a:schemeClr val="tx1"/>
                </a:solidFill>
                <a:latin typeface="Karla"/>
                <a:ea typeface="Karla"/>
                <a:sym typeface="Karla"/>
              </a:rPr>
              <a:t>Aunque</a:t>
            </a:r>
            <a:r>
              <a:rPr lang="en-US" sz="2000">
                <a:solidFill>
                  <a:schemeClr val="tx1"/>
                </a:solidFill>
                <a:latin typeface="Karla"/>
                <a:ea typeface="Karla"/>
                <a:sym typeface="Karla"/>
              </a:rPr>
              <a:t> sea “</a:t>
            </a:r>
            <a:r>
              <a:rPr lang="en-US" sz="2000" err="1">
                <a:solidFill>
                  <a:schemeClr val="tx1"/>
                </a:solidFill>
                <a:latin typeface="Karla"/>
                <a:ea typeface="Karla"/>
                <a:sym typeface="Karla"/>
              </a:rPr>
              <a:t>parcial</a:t>
            </a:r>
            <a:r>
              <a:rPr lang="en-US" sz="2000">
                <a:solidFill>
                  <a:schemeClr val="tx1"/>
                </a:solidFill>
                <a:latin typeface="Karla"/>
                <a:ea typeface="Karla"/>
                <a:sym typeface="Karla"/>
              </a:rPr>
              <a:t>,” la </a:t>
            </a:r>
            <a:r>
              <a:rPr lang="en-US" sz="2000" err="1">
                <a:solidFill>
                  <a:schemeClr val="tx1"/>
                </a:solidFill>
                <a:latin typeface="Karla"/>
                <a:ea typeface="Karla"/>
                <a:sym typeface="Karla"/>
              </a:rPr>
              <a:t>integración</a:t>
            </a:r>
            <a:r>
              <a:rPr lang="en-US" sz="2000">
                <a:solidFill>
                  <a:schemeClr val="tx1"/>
                </a:solidFill>
                <a:latin typeface="Karla"/>
                <a:ea typeface="Karla"/>
                <a:sym typeface="Karla"/>
              </a:rPr>
              <a:t> vertical </a:t>
            </a:r>
            <a:r>
              <a:rPr lang="en-US" sz="2000" err="1">
                <a:solidFill>
                  <a:schemeClr val="tx1"/>
                </a:solidFill>
                <a:latin typeface="Karla"/>
                <a:ea typeface="Karla"/>
                <a:sym typeface="Karla"/>
              </a:rPr>
              <a:t>puede</a:t>
            </a:r>
            <a:r>
              <a:rPr lang="en-US" sz="2000">
                <a:solidFill>
                  <a:schemeClr val="tx1"/>
                </a:solidFill>
                <a:latin typeface="Karla"/>
                <a:ea typeface="Karla"/>
                <a:sym typeface="Karla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Karla"/>
                <a:ea typeface="Karla"/>
                <a:sym typeface="Karla"/>
              </a:rPr>
              <a:t>fortalecer</a:t>
            </a:r>
            <a:r>
              <a:rPr lang="en-US" sz="2000">
                <a:solidFill>
                  <a:schemeClr val="tx1"/>
                </a:solidFill>
                <a:latin typeface="Karla"/>
                <a:ea typeface="Karla"/>
                <a:sym typeface="Karla"/>
              </a:rPr>
              <a:t> las </a:t>
            </a:r>
            <a:r>
              <a:rPr lang="en-US" sz="2000" err="1">
                <a:solidFill>
                  <a:schemeClr val="tx1"/>
                </a:solidFill>
                <a:latin typeface="Karla"/>
                <a:ea typeface="Karla"/>
                <a:sym typeface="Karla"/>
              </a:rPr>
              <a:t>capacidades</a:t>
            </a:r>
            <a:r>
              <a:rPr lang="en-US" sz="2000">
                <a:solidFill>
                  <a:schemeClr val="tx1"/>
                </a:solidFill>
                <a:latin typeface="Karla"/>
                <a:ea typeface="Karla"/>
                <a:sym typeface="Karla"/>
              </a:rPr>
              <a:t> de </a:t>
            </a:r>
            <a:r>
              <a:rPr lang="en-US" sz="2000" err="1">
                <a:solidFill>
                  <a:schemeClr val="tx1"/>
                </a:solidFill>
                <a:latin typeface="Karla"/>
                <a:ea typeface="Karla"/>
                <a:sym typeface="Karla"/>
              </a:rPr>
              <a:t>los</a:t>
            </a:r>
            <a:r>
              <a:rPr lang="en-US" sz="2000">
                <a:solidFill>
                  <a:schemeClr val="tx1"/>
                </a:solidFill>
                <a:latin typeface="Karla"/>
                <a:ea typeface="Karla"/>
                <a:sym typeface="Karla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Karla"/>
                <a:ea typeface="Karla"/>
                <a:sym typeface="Karla"/>
              </a:rPr>
              <a:t>actores</a:t>
            </a:r>
            <a:r>
              <a:rPr lang="en-US" sz="2000">
                <a:solidFill>
                  <a:schemeClr val="tx1"/>
                </a:solidFill>
                <a:latin typeface="Karla"/>
                <a:ea typeface="Karla"/>
                <a:sym typeface="Karla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Karla"/>
                <a:ea typeface="Karla"/>
                <a:sym typeface="Karla"/>
              </a:rPr>
              <a:t>sociales</a:t>
            </a:r>
            <a:r>
              <a:rPr lang="en-US" sz="2000">
                <a:solidFill>
                  <a:schemeClr val="tx1"/>
                </a:solidFill>
                <a:latin typeface="Karla"/>
                <a:ea typeface="Karla"/>
                <a:sym typeface="Karla"/>
              </a:rPr>
              <a:t> </a:t>
            </a:r>
            <a:r>
              <a:rPr lang="en-US" sz="2000" smtClean="0">
                <a:solidFill>
                  <a:schemeClr val="tx1"/>
                </a:solidFill>
                <a:latin typeface="Karla"/>
                <a:ea typeface="Karla"/>
                <a:sym typeface="Karla"/>
              </a:rPr>
              <a:t>y </a:t>
            </a:r>
            <a:r>
              <a:rPr lang="en-US" sz="2000" err="1" smtClean="0">
                <a:solidFill>
                  <a:schemeClr val="tx1"/>
                </a:solidFill>
                <a:latin typeface="Karla"/>
                <a:ea typeface="Karla"/>
                <a:sym typeface="Karla"/>
              </a:rPr>
              <a:t>civiles</a:t>
            </a:r>
            <a:r>
              <a:rPr lang="en-US" sz="2000" smtClean="0">
                <a:solidFill>
                  <a:schemeClr val="tx1"/>
                </a:solidFill>
                <a:latin typeface="Karla"/>
                <a:ea typeface="Karla"/>
                <a:sym typeface="Karla"/>
              </a:rPr>
              <a:t> para </a:t>
            </a:r>
            <a:r>
              <a:rPr lang="en-US" sz="2000">
                <a:solidFill>
                  <a:schemeClr val="tx1"/>
                </a:solidFill>
                <a:latin typeface="Karla"/>
                <a:ea typeface="Karla"/>
                <a:sym typeface="Karla"/>
              </a:rPr>
              <a:t>la </a:t>
            </a:r>
            <a:r>
              <a:rPr lang="en-US" sz="2000" err="1">
                <a:solidFill>
                  <a:schemeClr val="tx1"/>
                </a:solidFill>
                <a:latin typeface="Karla"/>
                <a:ea typeface="Karla"/>
                <a:sym typeface="Karla"/>
              </a:rPr>
              <a:t>incidencia</a:t>
            </a:r>
            <a:r>
              <a:rPr lang="en-US" sz="2000">
                <a:solidFill>
                  <a:schemeClr val="tx1"/>
                </a:solidFill>
                <a:latin typeface="Karla"/>
                <a:ea typeface="Karla"/>
                <a:sym typeface="Karla"/>
              </a:rPr>
              <a:t/>
            </a:r>
            <a:br>
              <a:rPr lang="en-US" sz="2000">
                <a:solidFill>
                  <a:schemeClr val="tx1"/>
                </a:solidFill>
                <a:latin typeface="Karla"/>
                <a:ea typeface="Karla"/>
                <a:sym typeface="Karla"/>
              </a:rPr>
            </a:br>
            <a:r>
              <a:rPr lang="es-MX" sz="2800" smtClean="0">
                <a:solidFill>
                  <a:schemeClr val="tx1"/>
                </a:solidFill>
              </a:rPr>
              <a:t/>
            </a:r>
            <a:br>
              <a:rPr lang="es-MX" sz="2800" smtClean="0">
                <a:solidFill>
                  <a:schemeClr val="tx1"/>
                </a:solidFill>
              </a:rPr>
            </a:br>
            <a:endParaRPr lang="en" sz="2800">
              <a:solidFill>
                <a:schemeClr val="tx1"/>
              </a:solidFill>
            </a:endParaRPr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152400" y="2419350"/>
            <a:ext cx="8839200" cy="2362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71500" lvl="0" indent="-342900">
              <a:buFont typeface="Wingdings" pitchFamily="2" charset="2"/>
              <a:buChar char="Ø"/>
            </a:pPr>
            <a:r>
              <a:rPr lang="en-US" sz="2000" b="1" err="1" smtClean="0">
                <a:latin typeface="Calibri" panose="020F0502020204030204" pitchFamily="34" charset="0"/>
              </a:rPr>
              <a:t>Ejemplo</a:t>
            </a:r>
            <a:r>
              <a:rPr lang="en-US" sz="2000" b="1" smtClean="0">
                <a:latin typeface="Calibri" panose="020F0502020204030204" pitchFamily="34" charset="0"/>
              </a:rPr>
              <a:t> </a:t>
            </a:r>
            <a:r>
              <a:rPr lang="en-US" sz="2000" b="1">
                <a:latin typeface="Calibri" panose="020F0502020204030204" pitchFamily="34" charset="0"/>
              </a:rPr>
              <a:t>de </a:t>
            </a:r>
            <a:r>
              <a:rPr lang="en-US" sz="2000" b="1" err="1" smtClean="0">
                <a:latin typeface="Calibri" panose="020F0502020204030204" pitchFamily="34" charset="0"/>
              </a:rPr>
              <a:t>límites</a:t>
            </a:r>
            <a:r>
              <a:rPr lang="en-US" sz="2000" b="1" smtClean="0">
                <a:latin typeface="Calibri" panose="020F0502020204030204" pitchFamily="34" charset="0"/>
              </a:rPr>
              <a:t> – </a:t>
            </a:r>
            <a:r>
              <a:rPr lang="en-US" sz="2000" b="1" err="1" smtClean="0">
                <a:latin typeface="Calibri" panose="020F0502020204030204" pitchFamily="34" charset="0"/>
              </a:rPr>
              <a:t>Monitoreo</a:t>
            </a:r>
            <a:r>
              <a:rPr lang="en-US" sz="2000" b="1" smtClean="0">
                <a:latin typeface="Calibri" panose="020F0502020204030204" pitchFamily="34" charset="0"/>
              </a:rPr>
              <a:t> y </a:t>
            </a:r>
            <a:r>
              <a:rPr lang="en-US" sz="2000" b="1" err="1" smtClean="0">
                <a:latin typeface="Calibri" panose="020F0502020204030204" pitchFamily="34" charset="0"/>
              </a:rPr>
              <a:t>incidencia</a:t>
            </a:r>
            <a:r>
              <a:rPr lang="en-US" sz="2000" b="1" smtClean="0">
                <a:latin typeface="Calibri" panose="020F0502020204030204" pitchFamily="34" charset="0"/>
              </a:rPr>
              <a:t> que no rebasa a </a:t>
            </a:r>
            <a:r>
              <a:rPr lang="en-US" sz="2000" b="1">
                <a:latin typeface="Calibri" panose="020F0502020204030204" pitchFamily="34" charset="0"/>
              </a:rPr>
              <a:t>la </a:t>
            </a:r>
            <a:r>
              <a:rPr lang="en-US" sz="2000" b="1" err="1">
                <a:latin typeface="Calibri" panose="020F0502020204030204" pitchFamily="34" charset="0"/>
              </a:rPr>
              <a:t>formulación</a:t>
            </a:r>
            <a:r>
              <a:rPr lang="en-US" sz="2000" b="1">
                <a:latin typeface="Calibri" panose="020F0502020204030204" pitchFamily="34" charset="0"/>
              </a:rPr>
              <a:t> </a:t>
            </a:r>
            <a:r>
              <a:rPr lang="en-US" sz="2000" b="1" smtClean="0">
                <a:latin typeface="Calibri" panose="020F0502020204030204" pitchFamily="34" charset="0"/>
              </a:rPr>
              <a:t>del </a:t>
            </a:r>
            <a:r>
              <a:rPr lang="en-US" sz="2000" b="1" err="1" smtClean="0">
                <a:latin typeface="Calibri" panose="020F0502020204030204" pitchFamily="34" charset="0"/>
              </a:rPr>
              <a:t>presupuesto</a:t>
            </a:r>
            <a:r>
              <a:rPr lang="en-US" sz="2000" b="1" smtClean="0">
                <a:latin typeface="Calibri" panose="020F0502020204030204" pitchFamily="34" charset="0"/>
              </a:rPr>
              <a:t> federal (</a:t>
            </a:r>
            <a:r>
              <a:rPr lang="en-US" sz="2000" b="1" err="1" smtClean="0">
                <a:latin typeface="Calibri" panose="020F0502020204030204" pitchFamily="34" charset="0"/>
              </a:rPr>
              <a:t>caso</a:t>
            </a:r>
            <a:r>
              <a:rPr lang="en-US" sz="2000" b="1" smtClean="0">
                <a:latin typeface="Calibri" panose="020F0502020204030204" pitchFamily="34" charset="0"/>
              </a:rPr>
              <a:t>: </a:t>
            </a:r>
            <a:r>
              <a:rPr lang="en-US" sz="2000" b="1" err="1" smtClean="0">
                <a:latin typeface="Calibri" panose="020F0502020204030204" pitchFamily="34" charset="0"/>
              </a:rPr>
              <a:t>Fundar</a:t>
            </a:r>
            <a:r>
              <a:rPr lang="en-US" sz="2000" b="1" smtClean="0">
                <a:latin typeface="Calibri" panose="020F0502020204030204" pitchFamily="34" charset="0"/>
              </a:rPr>
              <a:t> y </a:t>
            </a:r>
            <a:r>
              <a:rPr lang="en-US" sz="2000" b="1" err="1" smtClean="0">
                <a:latin typeface="Calibri" panose="020F0502020204030204" pitchFamily="34" charset="0"/>
              </a:rPr>
              <a:t>Seguro</a:t>
            </a:r>
            <a:r>
              <a:rPr lang="en-US" sz="2000" b="1" smtClean="0">
                <a:latin typeface="Calibri" panose="020F0502020204030204" pitchFamily="34" charset="0"/>
              </a:rPr>
              <a:t> Popular, 2009-2012, @ www.internationalbudget.org)</a:t>
            </a:r>
          </a:p>
          <a:p>
            <a:pPr marL="228600" lvl="0">
              <a:buNone/>
            </a:pPr>
            <a:r>
              <a:rPr lang="en-US" sz="2000" b="1" smtClean="0">
                <a:latin typeface="Calibri" panose="020F0502020204030204" pitchFamily="34" charset="0"/>
              </a:rPr>
              <a:t> </a:t>
            </a:r>
          </a:p>
          <a:p>
            <a:pPr marL="571500" lvl="0" indent="-342900">
              <a:buFont typeface="Wingdings" pitchFamily="2" charset="2"/>
              <a:buChar char="Ø"/>
            </a:pPr>
            <a:r>
              <a:rPr lang="en-US" sz="2000" b="1" err="1" smtClean="0">
                <a:latin typeface="Calibri" panose="020F0502020204030204" pitchFamily="34" charset="0"/>
              </a:rPr>
              <a:t>Ejemplo</a:t>
            </a:r>
            <a:r>
              <a:rPr lang="en-US" sz="2000" b="1" smtClean="0">
                <a:latin typeface="Calibri" panose="020F0502020204030204" pitchFamily="34" charset="0"/>
              </a:rPr>
              <a:t> de </a:t>
            </a:r>
            <a:r>
              <a:rPr lang="en-US" sz="2000" b="1" err="1" smtClean="0">
                <a:latin typeface="Calibri" panose="020F0502020204030204" pitchFamily="34" charset="0"/>
              </a:rPr>
              <a:t>posibilidades</a:t>
            </a:r>
            <a:r>
              <a:rPr lang="en-US" sz="2000" b="1">
                <a:latin typeface="Calibri" panose="020F0502020204030204" pitchFamily="34" charset="0"/>
              </a:rPr>
              <a:t>: Acción colectiva para transformar “</a:t>
            </a:r>
            <a:r>
              <a:rPr lang="en-US" sz="2000" b="1" err="1" smtClean="0">
                <a:latin typeface="Calibri" panose="020F0502020204030204" pitchFamily="34" charset="0"/>
              </a:rPr>
              <a:t>espacios</a:t>
            </a:r>
            <a:r>
              <a:rPr lang="en-US" sz="2000" b="1" smtClean="0">
                <a:latin typeface="Calibri" panose="020F0502020204030204" pitchFamily="34" charset="0"/>
              </a:rPr>
              <a:t> </a:t>
            </a:r>
            <a:r>
              <a:rPr lang="en-US" sz="2000" b="1" err="1" smtClean="0">
                <a:latin typeface="Calibri" panose="020F0502020204030204" pitchFamily="34" charset="0"/>
              </a:rPr>
              <a:t>invitados</a:t>
            </a:r>
            <a:r>
              <a:rPr lang="en-US" sz="2000" b="1" smtClean="0">
                <a:latin typeface="Calibri" panose="020F0502020204030204" pitchFamily="34" charset="0"/>
              </a:rPr>
              <a:t>” </a:t>
            </a:r>
            <a:r>
              <a:rPr lang="en-US" sz="2000" b="1" err="1" smtClean="0">
                <a:latin typeface="Calibri" panose="020F0502020204030204" pitchFamily="34" charset="0"/>
              </a:rPr>
              <a:t>en</a:t>
            </a:r>
            <a:r>
              <a:rPr lang="en-US" sz="2000" b="1" smtClean="0">
                <a:latin typeface="Calibri" panose="020F0502020204030204" pitchFamily="34" charset="0"/>
              </a:rPr>
              <a:t> “</a:t>
            </a:r>
            <a:r>
              <a:rPr lang="en-US" sz="2000" b="1" err="1" smtClean="0">
                <a:latin typeface="Calibri" panose="020F0502020204030204" pitchFamily="34" charset="0"/>
              </a:rPr>
              <a:t>espacios</a:t>
            </a:r>
            <a:r>
              <a:rPr lang="en-US" sz="2000" b="1" smtClean="0">
                <a:latin typeface="Calibri" panose="020F0502020204030204" pitchFamily="34" charset="0"/>
              </a:rPr>
              <a:t> </a:t>
            </a:r>
            <a:r>
              <a:rPr lang="en-US" sz="2000" b="1" err="1" smtClean="0">
                <a:latin typeface="Calibri" panose="020F0502020204030204" pitchFamily="34" charset="0"/>
              </a:rPr>
              <a:t>reclamados</a:t>
            </a:r>
            <a:r>
              <a:rPr lang="en-US" sz="2000" b="1" smtClean="0">
                <a:latin typeface="Calibri" panose="020F0502020204030204" pitchFamily="34" charset="0"/>
              </a:rPr>
              <a:t>” (caso: </a:t>
            </a:r>
            <a:r>
              <a:rPr lang="es-ES" sz="2000" b="1">
                <a:latin typeface="Calibri" panose="020F0502020204030204" pitchFamily="34" charset="0"/>
              </a:rPr>
              <a:t>Los Consejos Comunitarios de </a:t>
            </a:r>
            <a:r>
              <a:rPr lang="es-ES" sz="2000" b="1" smtClean="0">
                <a:latin typeface="Calibri" panose="020F0502020204030204" pitchFamily="34" charset="0"/>
              </a:rPr>
              <a:t>Abasto, </a:t>
            </a:r>
            <a:r>
              <a:rPr lang="en-US" sz="2000" b="1" smtClean="0">
                <a:latin typeface="Calibri" panose="020F0502020204030204" pitchFamily="34" charset="0"/>
              </a:rPr>
              <a:t>con </a:t>
            </a:r>
            <a:r>
              <a:rPr lang="en-US" sz="2000" b="1" err="1" smtClean="0">
                <a:latin typeface="Calibri" panose="020F0502020204030204" pitchFamily="34" charset="0"/>
              </a:rPr>
              <a:t>logros</a:t>
            </a:r>
            <a:r>
              <a:rPr lang="en-US" sz="2000" b="1" smtClean="0">
                <a:latin typeface="Calibri" panose="020F0502020204030204" pitchFamily="34" charset="0"/>
              </a:rPr>
              <a:t> </a:t>
            </a:r>
            <a:r>
              <a:rPr lang="en-US" sz="2000" b="1" err="1" smtClean="0">
                <a:latin typeface="Calibri" panose="020F0502020204030204" pitchFamily="34" charset="0"/>
              </a:rPr>
              <a:t>desiguales</a:t>
            </a:r>
            <a:r>
              <a:rPr lang="en-US" sz="2000" b="1" smtClean="0">
                <a:latin typeface="Calibri" panose="020F0502020204030204" pitchFamily="34" charset="0"/>
              </a:rPr>
              <a:t> </a:t>
            </a:r>
            <a:r>
              <a:rPr lang="en-US" sz="2000" b="1" err="1" smtClean="0">
                <a:latin typeface="Calibri" panose="020F0502020204030204" pitchFamily="34" charset="0"/>
              </a:rPr>
              <a:t>pero</a:t>
            </a:r>
            <a:r>
              <a:rPr lang="en-US" sz="2000" b="1" smtClean="0">
                <a:latin typeface="Calibri" panose="020F0502020204030204" pitchFamily="34" charset="0"/>
              </a:rPr>
              <a:t> relevantes @ www.jonathan-fox.org)</a:t>
            </a:r>
            <a:endParaRPr lang="es-MX" sz="2000" b="1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099221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76200" y="1504950"/>
            <a:ext cx="8915400" cy="914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228600" lvl="0"/>
            <a:r>
              <a:rPr lang="en-US" sz="2000" dirty="0">
                <a:solidFill>
                  <a:schemeClr val="tx1"/>
                </a:solidFill>
                <a:latin typeface="Karla"/>
                <a:ea typeface="Karla"/>
                <a:sym typeface="Karla"/>
              </a:rPr>
              <a:t>4) La </a:t>
            </a:r>
            <a:r>
              <a:rPr lang="en-US" sz="2000" dirty="0" err="1">
                <a:solidFill>
                  <a:schemeClr val="tx1"/>
                </a:solidFill>
                <a:latin typeface="Karla"/>
                <a:ea typeface="Karla"/>
                <a:sym typeface="Karla"/>
              </a:rPr>
              <a:t>articulación</a:t>
            </a:r>
            <a:r>
              <a:rPr lang="en-US" sz="2000" dirty="0">
                <a:solidFill>
                  <a:schemeClr val="tx1"/>
                </a:solidFill>
                <a:latin typeface="Karla"/>
                <a:ea typeface="Karla"/>
                <a:sym typeface="Karla"/>
              </a:rPr>
              <a:t> entre el </a:t>
            </a:r>
            <a:r>
              <a:rPr lang="en-US" sz="2000" dirty="0" err="1">
                <a:solidFill>
                  <a:schemeClr val="tx1"/>
                </a:solidFill>
                <a:latin typeface="Karla"/>
                <a:ea typeface="Karla"/>
                <a:sym typeface="Karla"/>
              </a:rPr>
              <a:t>monitoreo</a:t>
            </a:r>
            <a:r>
              <a:rPr lang="en-US" sz="2000" dirty="0">
                <a:solidFill>
                  <a:schemeClr val="tx1"/>
                </a:solidFill>
                <a:latin typeface="Karla"/>
                <a:ea typeface="Karla"/>
                <a:sym typeface="Karla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Karla"/>
                <a:ea typeface="Karla"/>
                <a:sym typeface="Karla"/>
              </a:rPr>
              <a:t>y</a:t>
            </a:r>
            <a:r>
              <a:rPr lang="en-US" sz="2000" dirty="0">
                <a:solidFill>
                  <a:schemeClr val="tx1"/>
                </a:solidFill>
                <a:latin typeface="Karla"/>
                <a:ea typeface="Karla"/>
                <a:sym typeface="Karla"/>
              </a:rPr>
              <a:t> la </a:t>
            </a:r>
            <a:r>
              <a:rPr lang="en-US" sz="2000" dirty="0" err="1">
                <a:solidFill>
                  <a:schemeClr val="tx1"/>
                </a:solidFill>
                <a:latin typeface="Karla"/>
                <a:ea typeface="Karla"/>
                <a:sym typeface="Karla"/>
              </a:rPr>
              <a:t>incidencia</a:t>
            </a:r>
            <a:r>
              <a:rPr lang="en-US" sz="2000" dirty="0">
                <a:solidFill>
                  <a:schemeClr val="tx1"/>
                </a:solidFill>
                <a:latin typeface="Karla"/>
                <a:ea typeface="Karla"/>
                <a:sym typeface="Karla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Karla"/>
                <a:ea typeface="Karla"/>
                <a:sym typeface="Karla"/>
              </a:rPr>
              <a:t>puede</a:t>
            </a:r>
            <a:r>
              <a:rPr lang="en-US" sz="2000" dirty="0" smtClean="0">
                <a:solidFill>
                  <a:schemeClr val="tx1"/>
                </a:solidFill>
                <a:latin typeface="Karla"/>
                <a:ea typeface="Karla"/>
                <a:sym typeface="Karla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Karla"/>
                <a:ea typeface="Karla"/>
                <a:sym typeface="Karla"/>
              </a:rPr>
              <a:t>contribuir</a:t>
            </a:r>
            <a:r>
              <a:rPr lang="en-US" sz="2000" dirty="0">
                <a:solidFill>
                  <a:schemeClr val="tx1"/>
                </a:solidFill>
                <a:latin typeface="Karla"/>
                <a:ea typeface="Karla"/>
                <a:sym typeface="Karla"/>
              </a:rPr>
              <a:t> a </a:t>
            </a:r>
            <a:r>
              <a:rPr lang="en-US" sz="2000" dirty="0" err="1">
                <a:solidFill>
                  <a:schemeClr val="tx1"/>
                </a:solidFill>
                <a:latin typeface="Karla"/>
                <a:ea typeface="Karla"/>
                <a:sym typeface="Karla"/>
              </a:rPr>
              <a:t>que</a:t>
            </a:r>
            <a:r>
              <a:rPr lang="en-US" sz="2000" dirty="0">
                <a:solidFill>
                  <a:schemeClr val="tx1"/>
                </a:solidFill>
                <a:latin typeface="Karla"/>
                <a:ea typeface="Karla"/>
                <a:sym typeface="Karla"/>
              </a:rPr>
              <a:t> “el </a:t>
            </a:r>
            <a:r>
              <a:rPr lang="en-US" sz="2000" dirty="0" err="1">
                <a:solidFill>
                  <a:schemeClr val="tx1"/>
                </a:solidFill>
                <a:latin typeface="Karla"/>
                <a:ea typeface="Karla"/>
                <a:sym typeface="Karla"/>
              </a:rPr>
              <a:t>todo</a:t>
            </a:r>
            <a:r>
              <a:rPr lang="en-US" sz="2000" dirty="0" smtClean="0">
                <a:solidFill>
                  <a:schemeClr val="tx1"/>
                </a:solidFill>
                <a:latin typeface="Karla"/>
                <a:ea typeface="Karla"/>
                <a:sym typeface="Karla"/>
              </a:rPr>
              <a:t> sea </a:t>
            </a:r>
            <a:r>
              <a:rPr lang="en-US" sz="2000" dirty="0">
                <a:solidFill>
                  <a:schemeClr val="tx1"/>
                </a:solidFill>
                <a:latin typeface="Karla"/>
                <a:ea typeface="Karla"/>
                <a:sym typeface="Karla"/>
              </a:rPr>
              <a:t>mayor </a:t>
            </a:r>
            <a:r>
              <a:rPr lang="en-US" sz="2000" dirty="0" err="1">
                <a:solidFill>
                  <a:schemeClr val="tx1"/>
                </a:solidFill>
                <a:latin typeface="Karla"/>
                <a:ea typeface="Karla"/>
                <a:sym typeface="Karla"/>
              </a:rPr>
              <a:t>que</a:t>
            </a:r>
            <a:r>
              <a:rPr lang="en-US" sz="2000" dirty="0">
                <a:solidFill>
                  <a:schemeClr val="tx1"/>
                </a:solidFill>
                <a:latin typeface="Karla"/>
                <a:ea typeface="Karla"/>
                <a:sym typeface="Karla"/>
              </a:rPr>
              <a:t> la </a:t>
            </a:r>
            <a:r>
              <a:rPr lang="en-US" sz="2000" dirty="0" err="1">
                <a:solidFill>
                  <a:schemeClr val="tx1"/>
                </a:solidFill>
                <a:latin typeface="Karla"/>
                <a:ea typeface="Karla"/>
                <a:sym typeface="Karla"/>
              </a:rPr>
              <a:t>suma</a:t>
            </a:r>
            <a:r>
              <a:rPr lang="en-US" sz="2000" dirty="0">
                <a:solidFill>
                  <a:schemeClr val="tx1"/>
                </a:solidFill>
                <a:latin typeface="Karla"/>
                <a:ea typeface="Karla"/>
                <a:sym typeface="Karla"/>
              </a:rPr>
              <a:t> de </a:t>
            </a:r>
            <a:r>
              <a:rPr lang="en-US" sz="2000" dirty="0" err="1">
                <a:solidFill>
                  <a:schemeClr val="tx1"/>
                </a:solidFill>
                <a:latin typeface="Karla"/>
                <a:ea typeface="Karla"/>
                <a:sym typeface="Karla"/>
              </a:rPr>
              <a:t>las</a:t>
            </a:r>
            <a:r>
              <a:rPr lang="en-US" sz="2000" dirty="0">
                <a:solidFill>
                  <a:schemeClr val="tx1"/>
                </a:solidFill>
                <a:latin typeface="Karla"/>
                <a:ea typeface="Karla"/>
                <a:sym typeface="Karla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Karla"/>
                <a:ea typeface="Karla"/>
                <a:sym typeface="Karla"/>
              </a:rPr>
              <a:t>partes</a:t>
            </a:r>
            <a:r>
              <a:rPr lang="en-US" sz="2000" dirty="0">
                <a:solidFill>
                  <a:schemeClr val="tx1"/>
                </a:solidFill>
                <a:latin typeface="Karla"/>
                <a:ea typeface="Karla"/>
                <a:sym typeface="Karla"/>
              </a:rPr>
              <a:t>” </a:t>
            </a:r>
            <a:r>
              <a:rPr lang="en-US" dirty="0">
                <a:solidFill>
                  <a:srgbClr val="004C52"/>
                </a:solidFill>
                <a:latin typeface="Karla"/>
                <a:ea typeface="Karla"/>
                <a:sym typeface="Karla"/>
              </a:rPr>
              <a:t/>
            </a:r>
            <a:br>
              <a:rPr lang="en-US" dirty="0">
                <a:solidFill>
                  <a:srgbClr val="004C52"/>
                </a:solidFill>
                <a:latin typeface="Karla"/>
                <a:ea typeface="Karla"/>
                <a:sym typeface="Karla"/>
              </a:rPr>
            </a:br>
            <a:r>
              <a:rPr lang="es-MX" sz="2800" dirty="0" smtClean="0">
                <a:solidFill>
                  <a:schemeClr val="tx1"/>
                </a:solidFill>
              </a:rPr>
              <a:t/>
            </a:r>
            <a:br>
              <a:rPr lang="es-MX" sz="2800" dirty="0" smtClean="0">
                <a:solidFill>
                  <a:schemeClr val="tx1"/>
                </a:solidFill>
              </a:rPr>
            </a:br>
            <a:endParaRPr lang="en" sz="2800" dirty="0">
              <a:solidFill>
                <a:schemeClr val="tx1"/>
              </a:solidFill>
            </a:endParaRPr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0" y="2419350"/>
            <a:ext cx="9067800" cy="2362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71500" lvl="0" indent="-342900">
              <a:buFont typeface="Wingdings" pitchFamily="2" charset="2"/>
              <a:buChar char="Ø"/>
            </a:pPr>
            <a:r>
              <a:rPr lang="en-US" sz="2000" b="1" dirty="0" err="1" smtClean="0">
                <a:latin typeface="Calibri" panose="020F0502020204030204" pitchFamily="34" charset="0"/>
              </a:rPr>
              <a:t>Ejemplo</a:t>
            </a:r>
            <a:r>
              <a:rPr lang="en-US" sz="2000" b="1" dirty="0" smtClean="0">
                <a:latin typeface="Calibri" panose="020F0502020204030204" pitchFamily="34" charset="0"/>
              </a:rPr>
              <a:t>: </a:t>
            </a:r>
            <a:r>
              <a:rPr lang="en-US" sz="2000" b="1" dirty="0">
                <a:latin typeface="Calibri" panose="020F0502020204030204" pitchFamily="34" charset="0"/>
              </a:rPr>
              <a:t>La </a:t>
            </a:r>
            <a:r>
              <a:rPr lang="en-US" sz="2000" b="1" dirty="0" err="1">
                <a:latin typeface="Calibri" panose="020F0502020204030204" pitchFamily="34" charset="0"/>
              </a:rPr>
              <a:t>campaña</a:t>
            </a:r>
            <a:r>
              <a:rPr lang="en-US" sz="2000" b="1" dirty="0">
                <a:latin typeface="Calibri" panose="020F0502020204030204" pitchFamily="34" charset="0"/>
              </a:rPr>
              <a:t> </a:t>
            </a:r>
            <a:r>
              <a:rPr lang="en-US" sz="2000" b="1" dirty="0" smtClean="0">
                <a:latin typeface="Calibri" panose="020F0502020204030204" pitchFamily="34" charset="0"/>
              </a:rPr>
              <a:t>de </a:t>
            </a:r>
            <a:r>
              <a:rPr lang="en-US" sz="2000" b="1" dirty="0" err="1" smtClean="0">
                <a:latin typeface="Calibri" panose="020F0502020204030204" pitchFamily="34" charset="0"/>
              </a:rPr>
              <a:t>las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mujeres</a:t>
            </a:r>
            <a:r>
              <a:rPr lang="en-US" sz="2000" b="1" dirty="0" smtClean="0">
                <a:latin typeface="Calibri" panose="020F0502020204030204" pitchFamily="34" charset="0"/>
              </a:rPr>
              <a:t> con VIH en Malawi – la </a:t>
            </a:r>
            <a:r>
              <a:rPr lang="en-US" sz="2000" b="1" dirty="0" err="1" smtClean="0">
                <a:latin typeface="Calibri" panose="020F0502020204030204" pitchFamily="34" charset="0"/>
              </a:rPr>
              <a:t>incidencia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logra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promesas</a:t>
            </a:r>
            <a:r>
              <a:rPr lang="en-US" sz="2000" b="1" dirty="0" smtClean="0">
                <a:latin typeface="Calibri" panose="020F0502020204030204" pitchFamily="34" charset="0"/>
              </a:rPr>
              <a:t> de </a:t>
            </a:r>
            <a:r>
              <a:rPr lang="en-US" sz="2000" b="1" dirty="0" err="1" smtClean="0">
                <a:latin typeface="Calibri" panose="020F0502020204030204" pitchFamily="34" charset="0"/>
              </a:rPr>
              <a:t>cambio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por</a:t>
            </a:r>
            <a:r>
              <a:rPr lang="en-US" sz="2000" b="1" dirty="0" smtClean="0">
                <a:latin typeface="Calibri" panose="020F0502020204030204" pitchFamily="34" charset="0"/>
              </a:rPr>
              <a:t> parte del </a:t>
            </a:r>
            <a:r>
              <a:rPr lang="en-US" sz="2000" b="1" dirty="0" err="1" smtClean="0">
                <a:latin typeface="Calibri" panose="020F0502020204030204" pitchFamily="34" charset="0"/>
              </a:rPr>
              <a:t>gobierno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nacional</a:t>
            </a:r>
            <a:r>
              <a:rPr lang="en-US" sz="2000" b="1" dirty="0" smtClean="0">
                <a:latin typeface="Calibri" panose="020F0502020204030204" pitchFamily="34" charset="0"/>
              </a:rPr>
              <a:t>, </a:t>
            </a:r>
            <a:r>
              <a:rPr lang="en-US" sz="2000" b="1" dirty="0" err="1">
                <a:latin typeface="Calibri" panose="020F0502020204030204" pitchFamily="34" charset="0"/>
              </a:rPr>
              <a:t>que</a:t>
            </a:r>
            <a:r>
              <a:rPr lang="en-US" sz="2000" b="1" dirty="0">
                <a:latin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</a:rPr>
              <a:t>después</a:t>
            </a:r>
            <a:r>
              <a:rPr lang="en-US" sz="2000" b="1" dirty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requieren</a:t>
            </a:r>
            <a:r>
              <a:rPr lang="en-US" sz="2000" b="1" dirty="0" smtClean="0">
                <a:latin typeface="Calibri" panose="020F0502020204030204" pitchFamily="34" charset="0"/>
              </a:rPr>
              <a:t> del </a:t>
            </a:r>
            <a:r>
              <a:rPr lang="en-US" sz="2000" b="1" dirty="0" err="1" smtClean="0">
                <a:latin typeface="Calibri" panose="020F0502020204030204" pitchFamily="34" charset="0"/>
              </a:rPr>
              <a:t>monitoreo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para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orientar</a:t>
            </a:r>
            <a:r>
              <a:rPr lang="en-US" sz="2000" b="1" dirty="0" smtClean="0">
                <a:latin typeface="Calibri" panose="020F0502020204030204" pitchFamily="34" charset="0"/>
              </a:rPr>
              <a:t> la </a:t>
            </a:r>
            <a:r>
              <a:rPr lang="en-US" sz="2000" b="1" dirty="0" err="1" smtClean="0">
                <a:latin typeface="Calibri" panose="020F0502020204030204" pitchFamily="34" charset="0"/>
              </a:rPr>
              <a:t>presión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necesaria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que</a:t>
            </a:r>
            <a:r>
              <a:rPr lang="en-US" sz="2000" b="1" dirty="0" smtClean="0">
                <a:latin typeface="Calibri" panose="020F0502020204030204" pitchFamily="34" charset="0"/>
              </a:rPr>
              <a:t> impulse </a:t>
            </a:r>
            <a:r>
              <a:rPr lang="en-US" sz="2000" b="1" dirty="0" err="1" smtClean="0">
                <a:latin typeface="Calibri" panose="020F0502020204030204" pitchFamily="34" charset="0"/>
              </a:rPr>
              <a:t>su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cumplimiento</a:t>
            </a:r>
            <a:endParaRPr lang="en-US" sz="2000" b="1" dirty="0" smtClean="0">
              <a:latin typeface="Calibri" panose="020F0502020204030204" pitchFamily="34" charset="0"/>
            </a:endParaRPr>
          </a:p>
          <a:p>
            <a:pPr marL="571500" lvl="0" indent="-342900">
              <a:buFont typeface="Wingdings" pitchFamily="2" charset="2"/>
              <a:buChar char="Ø"/>
            </a:pPr>
            <a:endParaRPr lang="en-US" sz="2000" b="1" dirty="0">
              <a:latin typeface="Calibri" panose="020F0502020204030204" pitchFamily="34" charset="0"/>
            </a:endParaRPr>
          </a:p>
          <a:p>
            <a:pPr marL="571500" lvl="0" indent="-342900">
              <a:buFont typeface="Wingdings" pitchFamily="2" charset="2"/>
              <a:buChar char="Ø"/>
            </a:pPr>
            <a:r>
              <a:rPr lang="en-US" sz="2000" b="1" dirty="0" err="1" smtClean="0">
                <a:latin typeface="Calibri" panose="020F0502020204030204" pitchFamily="34" charset="0"/>
              </a:rPr>
              <a:t>Posibles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retos</a:t>
            </a:r>
            <a:r>
              <a:rPr lang="en-US" sz="2000" b="1" dirty="0" smtClean="0">
                <a:latin typeface="Calibri" panose="020F0502020204030204" pitchFamily="34" charset="0"/>
              </a:rPr>
              <a:t> – </a:t>
            </a:r>
            <a:r>
              <a:rPr lang="en-US" sz="2000" b="1" dirty="0" err="1" smtClean="0">
                <a:latin typeface="Calibri" panose="020F0502020204030204" pitchFamily="34" charset="0"/>
              </a:rPr>
              <a:t>diferencias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ideologicas</a:t>
            </a:r>
            <a:r>
              <a:rPr lang="en-US" sz="2000" b="1" dirty="0" smtClean="0">
                <a:latin typeface="Calibri" panose="020F0502020204030204" pitchFamily="34" charset="0"/>
              </a:rPr>
              <a:t> entre OSC </a:t>
            </a:r>
            <a:r>
              <a:rPr lang="en-US" sz="2000" b="1" dirty="0" err="1" smtClean="0">
                <a:latin typeface="Calibri" panose="020F0502020204030204" pitchFamily="34" charset="0"/>
              </a:rPr>
              <a:t>dedicadas</a:t>
            </a:r>
            <a:r>
              <a:rPr lang="en-US" sz="2000" b="1" dirty="0" smtClean="0">
                <a:latin typeface="Calibri" panose="020F0502020204030204" pitchFamily="34" charset="0"/>
              </a:rPr>
              <a:t> al </a:t>
            </a:r>
            <a:r>
              <a:rPr lang="en-US" sz="2000" b="1" dirty="0" err="1" smtClean="0">
                <a:latin typeface="Calibri" panose="020F0502020204030204" pitchFamily="34" charset="0"/>
              </a:rPr>
              <a:t>monitoreo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y</a:t>
            </a:r>
            <a:r>
              <a:rPr lang="en-US" sz="2000" b="1" dirty="0" smtClean="0">
                <a:latin typeface="Calibri" panose="020F0502020204030204" pitchFamily="34" charset="0"/>
              </a:rPr>
              <a:t> a la </a:t>
            </a:r>
            <a:r>
              <a:rPr lang="en-US" sz="2000" b="1" dirty="0" err="1" smtClean="0">
                <a:latin typeface="Calibri" panose="020F0502020204030204" pitchFamily="34" charset="0"/>
              </a:rPr>
              <a:t>incidencia</a:t>
            </a:r>
            <a:endParaRPr lang="es-MX" sz="2000" b="1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794921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228600" y="1504950"/>
            <a:ext cx="8763000" cy="838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s-ES" sz="2000">
                <a:solidFill>
                  <a:schemeClr val="tx1"/>
                </a:solidFill>
              </a:rPr>
              <a:t>5) La </a:t>
            </a:r>
            <a:r>
              <a:rPr lang="es-ES" sz="2000" smtClean="0">
                <a:solidFill>
                  <a:schemeClr val="tx1"/>
                </a:solidFill>
              </a:rPr>
              <a:t>IV </a:t>
            </a:r>
            <a:r>
              <a:rPr lang="es-ES" sz="2000">
                <a:solidFill>
                  <a:schemeClr val="tx1"/>
                </a:solidFill>
              </a:rPr>
              <a:t>necesita la articulación de las fortalezas complementarias de las organizaciones sociales y civiles</a:t>
            </a:r>
            <a:r>
              <a:rPr lang="es-ES" sz="2800">
                <a:solidFill>
                  <a:schemeClr val="tx1"/>
                </a:solidFill>
              </a:rPr>
              <a:t/>
            </a:r>
            <a:br>
              <a:rPr lang="es-ES" sz="2800">
                <a:solidFill>
                  <a:schemeClr val="tx1"/>
                </a:solidFill>
              </a:rPr>
            </a:br>
            <a:r>
              <a:rPr lang="es-MX" sz="2800" smtClean="0">
                <a:solidFill>
                  <a:schemeClr val="tx1"/>
                </a:solidFill>
              </a:rPr>
              <a:t/>
            </a:r>
            <a:br>
              <a:rPr lang="es-MX" sz="2800" smtClean="0">
                <a:solidFill>
                  <a:schemeClr val="tx1"/>
                </a:solidFill>
              </a:rPr>
            </a:br>
            <a:endParaRPr lang="en" sz="2800">
              <a:solidFill>
                <a:schemeClr val="tx1"/>
              </a:solidFill>
            </a:endParaRPr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152400" y="2038350"/>
            <a:ext cx="8839200" cy="2514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71500" lvl="0" indent="-342900">
              <a:buFont typeface="Wingdings" pitchFamily="2" charset="2"/>
              <a:buChar char="Ø"/>
            </a:pPr>
            <a:endParaRPr lang="en-US" sz="2000" b="1" dirty="0" smtClean="0"/>
          </a:p>
          <a:p>
            <a:pPr marL="571500" lvl="0" indent="-342900">
              <a:buFont typeface="Wingdings" pitchFamily="2" charset="2"/>
              <a:buChar char="Ø"/>
            </a:pPr>
            <a:r>
              <a:rPr lang="en-US" sz="2000" b="1" dirty="0" smtClean="0">
                <a:latin typeface="Calibri" panose="020F0502020204030204" pitchFamily="34" charset="0"/>
              </a:rPr>
              <a:t>La </a:t>
            </a:r>
            <a:r>
              <a:rPr lang="en-US" sz="2000" b="1" dirty="0" err="1" smtClean="0">
                <a:latin typeface="Calibri" panose="020F0502020204030204" pitchFamily="34" charset="0"/>
              </a:rPr>
              <a:t>incidencia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basada</a:t>
            </a:r>
            <a:r>
              <a:rPr lang="en-US" sz="2000" b="1" dirty="0" smtClean="0">
                <a:latin typeface="Calibri" panose="020F0502020204030204" pitchFamily="34" charset="0"/>
              </a:rPr>
              <a:t> en la </a:t>
            </a:r>
            <a:r>
              <a:rPr lang="en-US" sz="2000" b="1" dirty="0" err="1" smtClean="0">
                <a:latin typeface="Calibri" panose="020F0502020204030204" pitchFamily="34" charset="0"/>
              </a:rPr>
              <a:t>evidencia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raras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veces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funciona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por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si</a:t>
            </a:r>
            <a:r>
              <a:rPr lang="en-US" sz="2000" b="1" dirty="0" smtClean="0">
                <a:latin typeface="Calibri" panose="020F0502020204030204" pitchFamily="34" charset="0"/>
              </a:rPr>
              <a:t> sola, </a:t>
            </a:r>
            <a:r>
              <a:rPr lang="en-US" sz="2000" b="1" dirty="0" err="1" smtClean="0">
                <a:latin typeface="Calibri" panose="020F0502020204030204" pitchFamily="34" charset="0"/>
              </a:rPr>
              <a:t>también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requiere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presión</a:t>
            </a:r>
            <a:r>
              <a:rPr lang="en-US" sz="2000" b="1" dirty="0">
                <a:latin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</a:rPr>
              <a:t>estratégica</a:t>
            </a:r>
            <a:r>
              <a:rPr lang="en-US" sz="2000" b="1" dirty="0">
                <a:latin typeface="Calibri" panose="020F0502020204030204" pitchFamily="34" charset="0"/>
              </a:rPr>
              <a:t> </a:t>
            </a:r>
            <a:r>
              <a:rPr lang="en-US" sz="2000" b="1" dirty="0" smtClean="0">
                <a:latin typeface="Calibri" panose="020F0502020204030204" pitchFamily="34" charset="0"/>
              </a:rPr>
              <a:t>de </a:t>
            </a:r>
            <a:r>
              <a:rPr lang="en-US" sz="2000" b="1" dirty="0" err="1" smtClean="0">
                <a:latin typeface="Calibri" panose="020F0502020204030204" pitchFamily="34" charset="0"/>
              </a:rPr>
              <a:t>fuerzas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potentes</a:t>
            </a:r>
            <a:endParaRPr lang="en-US" sz="2000" b="1" dirty="0" smtClean="0">
              <a:latin typeface="Calibri" panose="020F0502020204030204" pitchFamily="34" charset="0"/>
            </a:endParaRPr>
          </a:p>
          <a:p>
            <a:pPr marL="571500" lvl="0" indent="-342900">
              <a:buFont typeface="Wingdings" pitchFamily="2" charset="2"/>
              <a:buChar char="Ø"/>
            </a:pPr>
            <a:r>
              <a:rPr lang="en-US" sz="2000" b="1" dirty="0">
                <a:latin typeface="Calibri" panose="020F0502020204030204" pitchFamily="34" charset="0"/>
              </a:rPr>
              <a:t>La </a:t>
            </a:r>
            <a:r>
              <a:rPr lang="en-US" sz="2000" b="1" dirty="0" err="1">
                <a:latin typeface="Calibri" panose="020F0502020204030204" pitchFamily="34" charset="0"/>
              </a:rPr>
              <a:t>presión</a:t>
            </a:r>
            <a:r>
              <a:rPr lang="en-US" sz="2000" b="1" dirty="0">
                <a:latin typeface="Calibri" panose="020F0502020204030204" pitchFamily="34" charset="0"/>
              </a:rPr>
              <a:t> </a:t>
            </a:r>
            <a:r>
              <a:rPr lang="en-US" sz="2000" b="1" dirty="0" smtClean="0">
                <a:latin typeface="Calibri" panose="020F0502020204030204" pitchFamily="34" charset="0"/>
              </a:rPr>
              <a:t>sin </a:t>
            </a:r>
            <a:r>
              <a:rPr lang="en-US" sz="2000" b="1" dirty="0" err="1" smtClean="0">
                <a:latin typeface="Calibri" panose="020F0502020204030204" pitchFamily="34" charset="0"/>
              </a:rPr>
              <a:t>focalización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smtClean="0">
                <a:latin typeface="Calibri" panose="020F0502020204030204" pitchFamily="34" charset="0"/>
              </a:rPr>
              <a:t>en cambios institucionales en puntos </a:t>
            </a:r>
            <a:r>
              <a:rPr lang="en-US" sz="2000" b="1" dirty="0" smtClean="0">
                <a:latin typeface="Calibri" panose="020F0502020204030204" pitchFamily="34" charset="0"/>
              </a:rPr>
              <a:t>claves (</a:t>
            </a:r>
            <a:r>
              <a:rPr lang="en-US" sz="2000" b="1" dirty="0" err="1" smtClean="0">
                <a:latin typeface="Calibri" panose="020F0502020204030204" pitchFamily="34" charset="0"/>
              </a:rPr>
              <a:t>informada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por</a:t>
            </a:r>
            <a:r>
              <a:rPr lang="en-US" sz="2000" b="1" dirty="0" smtClean="0">
                <a:latin typeface="Calibri" panose="020F0502020204030204" pitchFamily="34" charset="0"/>
              </a:rPr>
              <a:t> el </a:t>
            </a:r>
            <a:r>
              <a:rPr lang="en-US" sz="2000" b="1" dirty="0" err="1" smtClean="0">
                <a:latin typeface="Calibri" panose="020F0502020204030204" pitchFamily="34" charset="0"/>
              </a:rPr>
              <a:t>monitoreo</a:t>
            </a:r>
            <a:r>
              <a:rPr lang="en-US" sz="2000" b="1" dirty="0" smtClean="0">
                <a:latin typeface="Calibri" panose="020F0502020204030204" pitchFamily="34" charset="0"/>
              </a:rPr>
              <a:t>) </a:t>
            </a:r>
            <a:r>
              <a:rPr lang="en-US" sz="2000" b="1" dirty="0" err="1" smtClean="0">
                <a:latin typeface="Calibri" panose="020F0502020204030204" pitchFamily="34" charset="0"/>
              </a:rPr>
              <a:t>corre</a:t>
            </a:r>
            <a:r>
              <a:rPr lang="en-US" sz="2000" b="1" dirty="0" smtClean="0">
                <a:latin typeface="Calibri" panose="020F0502020204030204" pitchFamily="34" charset="0"/>
              </a:rPr>
              <a:t> el </a:t>
            </a:r>
            <a:r>
              <a:rPr lang="en-US" sz="2000" b="1" dirty="0" err="1" smtClean="0">
                <a:latin typeface="Calibri" panose="020F0502020204030204" pitchFamily="34" charset="0"/>
              </a:rPr>
              <a:t>riesgo</a:t>
            </a:r>
            <a:r>
              <a:rPr lang="en-US" sz="2000" b="1" dirty="0" smtClean="0">
                <a:latin typeface="Calibri" panose="020F0502020204030204" pitchFamily="34" charset="0"/>
              </a:rPr>
              <a:t> de no </a:t>
            </a:r>
            <a:r>
              <a:rPr lang="en-US" sz="2000" b="1" dirty="0" err="1" smtClean="0">
                <a:latin typeface="Calibri" panose="020F0502020204030204" pitchFamily="34" charset="0"/>
              </a:rPr>
              <a:t>cambiar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las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instituciones</a:t>
            </a:r>
            <a:endParaRPr lang="en-US" sz="2000" b="1" dirty="0" smtClean="0">
              <a:latin typeface="Calibri" panose="020F0502020204030204" pitchFamily="34" charset="0"/>
            </a:endParaRPr>
          </a:p>
          <a:p>
            <a:pPr marL="571500" lvl="0" indent="-342900">
              <a:buFont typeface="Wingdings" pitchFamily="2" charset="2"/>
              <a:buChar char="Ø"/>
            </a:pPr>
            <a:r>
              <a:rPr lang="en-US" sz="2000" b="1" dirty="0" err="1" smtClean="0">
                <a:latin typeface="Calibri" panose="020F0502020204030204" pitchFamily="34" charset="0"/>
              </a:rPr>
              <a:t>Retos</a:t>
            </a:r>
            <a:r>
              <a:rPr lang="en-US" sz="2000" b="1" dirty="0" smtClean="0">
                <a:latin typeface="Calibri" panose="020F0502020204030204" pitchFamily="34" charset="0"/>
              </a:rPr>
              <a:t>: </a:t>
            </a:r>
            <a:r>
              <a:rPr lang="en-US" sz="2000" b="1" dirty="0" err="1" smtClean="0">
                <a:latin typeface="Calibri" panose="020F0502020204030204" pitchFamily="34" charset="0"/>
              </a:rPr>
              <a:t>Coaliciones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plurales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equilibradas</a:t>
            </a:r>
            <a:r>
              <a:rPr lang="en-US" sz="2000" b="1" dirty="0" smtClean="0">
                <a:latin typeface="Calibri" panose="020F0502020204030204" pitchFamily="34" charset="0"/>
              </a:rPr>
              <a:t> entre orgs con </a:t>
            </a:r>
            <a:r>
              <a:rPr lang="en-US" sz="2000" b="1" dirty="0" err="1" smtClean="0">
                <a:latin typeface="Calibri" panose="020F0502020204030204" pitchFamily="34" charset="0"/>
              </a:rPr>
              <a:t>culturas</a:t>
            </a:r>
            <a:r>
              <a:rPr lang="en-US" sz="2000" b="1" dirty="0" smtClean="0">
                <a:latin typeface="Calibri" panose="020F0502020204030204" pitchFamily="34" charset="0"/>
              </a:rPr>
              <a:t>, </a:t>
            </a:r>
            <a:r>
              <a:rPr lang="en-US" sz="2000" b="1" dirty="0" err="1" smtClean="0">
                <a:latin typeface="Calibri" panose="020F0502020204030204" pitchFamily="34" charset="0"/>
              </a:rPr>
              <a:t>ritmos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y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repertorios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Calibri" panose="020F0502020204030204" pitchFamily="34" charset="0"/>
              </a:rPr>
              <a:t>distintos</a:t>
            </a:r>
            <a:r>
              <a:rPr lang="en-US" sz="2000" b="1" dirty="0" smtClean="0">
                <a:latin typeface="Calibri" panose="020F0502020204030204" pitchFamily="34" charset="0"/>
              </a:rPr>
              <a:t> </a:t>
            </a:r>
            <a:r>
              <a:rPr lang="en-US" sz="2000" b="1" dirty="0">
                <a:latin typeface="Calibri" panose="020F0502020204030204" pitchFamily="34" charset="0"/>
              </a:rPr>
              <a:t>son </a:t>
            </a:r>
            <a:r>
              <a:rPr lang="en-US" sz="2000" b="1" dirty="0" err="1" smtClean="0">
                <a:latin typeface="Calibri" panose="020F0502020204030204" pitchFamily="34" charset="0"/>
              </a:rPr>
              <a:t>difíciles</a:t>
            </a:r>
            <a:r>
              <a:rPr lang="en-US" sz="2000" b="1" dirty="0" smtClean="0">
                <a:latin typeface="Calibri" panose="020F0502020204030204" pitchFamily="34" charset="0"/>
              </a:rPr>
              <a:t> de </a:t>
            </a:r>
            <a:r>
              <a:rPr lang="en-US" sz="2000" b="1" dirty="0" err="1" smtClean="0">
                <a:latin typeface="Calibri" panose="020F0502020204030204" pitchFamily="34" charset="0"/>
              </a:rPr>
              <a:t>sostener</a:t>
            </a:r>
            <a:endParaRPr lang="es-MX" sz="2000" b="1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875350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ctrTitle"/>
          </p:nvPr>
        </p:nvSpPr>
        <p:spPr>
          <a:xfrm>
            <a:off x="304800" y="1123950"/>
            <a:ext cx="8610600" cy="838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l"/>
            <a:r>
              <a:rPr lang="en" sz="2000" smtClean="0">
                <a:solidFill>
                  <a:schemeClr val="bg1"/>
                </a:solidFill>
              </a:rPr>
              <a:t>Para resumir este intento de ofrecer un marco fresco y din</a:t>
            </a:r>
            <a:r>
              <a:rPr lang="en-US" sz="2000">
                <a:solidFill>
                  <a:schemeClr val="bg1"/>
                </a:solidFill>
              </a:rPr>
              <a:t>á</a:t>
            </a:r>
            <a:r>
              <a:rPr lang="en" sz="2000" smtClean="0">
                <a:solidFill>
                  <a:schemeClr val="bg1"/>
                </a:solidFill>
              </a:rPr>
              <a:t>mico:</a:t>
            </a:r>
            <a:endParaRPr lang="en" sz="2000">
              <a:solidFill>
                <a:schemeClr val="bg1"/>
              </a:solidFill>
            </a:endParaRPr>
          </a:p>
        </p:txBody>
      </p:sp>
      <p:sp>
        <p:nvSpPr>
          <p:cNvPr id="115" name="Shape 115"/>
          <p:cNvSpPr txBox="1">
            <a:spLocks noGrp="1"/>
          </p:cNvSpPr>
          <p:nvPr>
            <p:ph type="subTitle" idx="1"/>
          </p:nvPr>
        </p:nvSpPr>
        <p:spPr>
          <a:xfrm>
            <a:off x="381000" y="1962150"/>
            <a:ext cx="8610600" cy="160020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l"/>
            <a:r>
              <a:rPr lang="en-US" sz="2400" smtClean="0">
                <a:solidFill>
                  <a:schemeClr val="tx1"/>
                </a:solidFill>
              </a:rPr>
              <a:t>La doble </a:t>
            </a:r>
            <a:r>
              <a:rPr lang="en-US" sz="2400">
                <a:solidFill>
                  <a:schemeClr val="tx1"/>
                </a:solidFill>
              </a:rPr>
              <a:t>articulación de la </a:t>
            </a:r>
            <a:r>
              <a:rPr lang="en-US" sz="2400" smtClean="0">
                <a:solidFill>
                  <a:schemeClr val="tx1"/>
                </a:solidFill>
              </a:rPr>
              <a:t>interacción entre 1) monitoreo </a:t>
            </a:r>
            <a:r>
              <a:rPr lang="en-US" sz="2400">
                <a:solidFill>
                  <a:schemeClr val="tx1"/>
                </a:solidFill>
              </a:rPr>
              <a:t>e incidencia </a:t>
            </a:r>
            <a:r>
              <a:rPr lang="en-US" sz="2400" smtClean="0">
                <a:solidFill>
                  <a:schemeClr val="tx1"/>
                </a:solidFill>
              </a:rPr>
              <a:t>y 2) el </a:t>
            </a:r>
            <a:r>
              <a:rPr lang="en-US" sz="2400">
                <a:solidFill>
                  <a:schemeClr val="tx1"/>
                </a:solidFill>
              </a:rPr>
              <a:t>“factor escala” abre caminos para cambiar la </a:t>
            </a:r>
            <a:r>
              <a:rPr lang="en-US" sz="2400" smtClean="0">
                <a:solidFill>
                  <a:schemeClr val="tx1"/>
                </a:solidFill>
              </a:rPr>
              <a:t>correlación </a:t>
            </a:r>
            <a:r>
              <a:rPr lang="en-US" sz="2400">
                <a:solidFill>
                  <a:schemeClr val="tx1"/>
                </a:solidFill>
              </a:rPr>
              <a:t>de fuerzas entre las fuerzas pro y anti-RdeC</a:t>
            </a:r>
          </a:p>
          <a:p>
            <a:pPr lvl="0" algn="l"/>
            <a:endParaRPr lang="en-US" sz="2400" smtClean="0"/>
          </a:p>
        </p:txBody>
      </p:sp>
    </p:spTree>
    <p:extLst>
      <p:ext uri="{BB962C8B-B14F-4D97-AF65-F5344CB8AC3E}">
        <p14:creationId xmlns:p14="http://schemas.microsoft.com/office/powerpoint/2010/main" val="1140672668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>
            <a:spLocks noGrp="1"/>
          </p:cNvSpPr>
          <p:nvPr>
            <p:ph type="ctrTitle" idx="4294967295"/>
          </p:nvPr>
        </p:nvSpPr>
        <p:spPr>
          <a:xfrm>
            <a:off x="3064700" y="1512935"/>
            <a:ext cx="5533799" cy="11597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600" smtClean="0">
                <a:solidFill>
                  <a:srgbClr val="ABE33F"/>
                </a:solidFill>
              </a:rPr>
              <a:t>Muchas gracias</a:t>
            </a:r>
            <a:endParaRPr lang="en" sz="6000">
              <a:solidFill>
                <a:srgbClr val="ABE33F"/>
              </a:solidFill>
            </a:endParaRPr>
          </a:p>
        </p:txBody>
      </p:sp>
      <p:sp>
        <p:nvSpPr>
          <p:cNvPr id="275" name="Shape 275"/>
          <p:cNvSpPr txBox="1">
            <a:spLocks noGrp="1"/>
          </p:cNvSpPr>
          <p:nvPr>
            <p:ph type="subTitle" idx="4294967295"/>
          </p:nvPr>
        </p:nvSpPr>
        <p:spPr>
          <a:xfrm>
            <a:off x="3733800" y="2636358"/>
            <a:ext cx="4864699" cy="21977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800" smtClean="0"/>
              <a:t>Para continuar el di</a:t>
            </a:r>
            <a:r>
              <a:rPr lang="es-MX" sz="1800" smtClean="0"/>
              <a:t>á</a:t>
            </a:r>
            <a:r>
              <a:rPr lang="en" sz="1800" smtClean="0"/>
              <a:t>logo: </a:t>
            </a:r>
          </a:p>
          <a:p>
            <a:pPr lvl="0" rtl="0">
              <a:spcBef>
                <a:spcPts val="0"/>
              </a:spcBef>
              <a:buNone/>
            </a:pPr>
            <a:endParaRPr lang="en" sz="1800" smtClean="0"/>
          </a:p>
          <a:p>
            <a:pPr lvl="0" rtl="0">
              <a:spcBef>
                <a:spcPts val="0"/>
              </a:spcBef>
              <a:buNone/>
            </a:pPr>
            <a:r>
              <a:rPr lang="en" sz="1800" smtClean="0"/>
              <a:t>fox@american.edu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800" smtClean="0"/>
              <a:t>www.jonathan-fox.org</a:t>
            </a:r>
            <a:endParaRPr lang="en" sz="1800"/>
          </a:p>
        </p:txBody>
      </p:sp>
      <p:grpSp>
        <p:nvGrpSpPr>
          <p:cNvPr id="276" name="Shape 276"/>
          <p:cNvGrpSpPr/>
          <p:nvPr/>
        </p:nvGrpSpPr>
        <p:grpSpPr>
          <a:xfrm>
            <a:off x="685794" y="1814226"/>
            <a:ext cx="1681779" cy="1179949"/>
            <a:chOff x="559275" y="1683950"/>
            <a:chExt cx="466500" cy="327300"/>
          </a:xfrm>
        </p:grpSpPr>
        <p:sp>
          <p:nvSpPr>
            <p:cNvPr id="277" name="Shape 277"/>
            <p:cNvSpPr/>
            <p:nvPr/>
          </p:nvSpPr>
          <p:spPr>
            <a:xfrm>
              <a:off x="559275" y="1683950"/>
              <a:ext cx="466500" cy="197850"/>
            </a:xfrm>
            <a:custGeom>
              <a:avLst/>
              <a:gdLst/>
              <a:ahLst/>
              <a:cxnLst/>
              <a:rect l="0" t="0" r="0" b="0"/>
              <a:pathLst>
                <a:path w="18660" h="7914" extrusionOk="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8" name="Shape 278"/>
            <p:cNvSpPr/>
            <p:nvPr/>
          </p:nvSpPr>
          <p:spPr>
            <a:xfrm>
              <a:off x="559275" y="1727925"/>
              <a:ext cx="466500" cy="283325"/>
            </a:xfrm>
            <a:custGeom>
              <a:avLst/>
              <a:gdLst/>
              <a:ahLst/>
              <a:cxnLst/>
              <a:rect l="0" t="0" r="0" b="0"/>
              <a:pathLst>
                <a:path w="18660" h="11333" extrusionOk="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279" name="Shape 279"/>
          <p:cNvSpPr/>
          <p:nvPr/>
        </p:nvSpPr>
        <p:spPr>
          <a:xfrm>
            <a:off x="1681875" y="2683100"/>
            <a:ext cx="1274937" cy="1159802"/>
          </a:xfrm>
          <a:custGeom>
            <a:avLst/>
            <a:gdLst/>
            <a:ahLst/>
            <a:cxnLst/>
            <a:rect l="0" t="0" r="0" b="0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Escalus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1263</TotalTime>
  <Words>1089</Words>
  <Application>Microsoft Office PowerPoint</Application>
  <PresentationFormat>On-screen Show (16:9)</PresentationFormat>
  <Paragraphs>102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Raleway</vt:lpstr>
      <vt:lpstr>Calibri</vt:lpstr>
      <vt:lpstr>Karla</vt:lpstr>
      <vt:lpstr>Wingdings</vt:lpstr>
      <vt:lpstr>Escalus template</vt:lpstr>
      <vt:lpstr> La integración vertical:  Iniciativas ciudadanas para controlar la gestión pública  Jonathan Fox School of International Service American University 2 de mayo 2016  </vt:lpstr>
      <vt:lpstr>Estamos ante una doble disyuntiva:  </vt:lpstr>
      <vt:lpstr>En teoría, la transparencia nos permite ver:  si los representantes efectivamente representan,  si los funcionarios realmente funcionan y  si el sistema de justicia es verdaderamente justo…</vt:lpstr>
      <vt:lpstr>La evidencia empírica internacional arrroja  “resultados encontrados” - sin hablar de la experiencia nacional…</vt:lpstr>
      <vt:lpstr>¿Cuáles marcos conceptuales son relevantes para la construcción de la RdC?</vt:lpstr>
      <vt:lpstr>Una pregunta inductiva para captar procesos dinámicos de cambio:</vt:lpstr>
      <vt:lpstr> </vt:lpstr>
      <vt:lpstr>Por eso la propuesta: La integración vertical del monitoreo y incidencia ciudadanas: </vt:lpstr>
      <vt:lpstr>Dos antecedentes mexicanos informaron el concepto: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Para ‘desempacar’ la dinámica de la integración vertical…</vt:lpstr>
      <vt:lpstr>1) La integración vertical intenta enfrentar el problema de “apretar el globo” (“squeezing the balloon”)  </vt:lpstr>
      <vt:lpstr>2) La integración vertical intenta superar los límites de la contraloría social localista    </vt:lpstr>
      <vt:lpstr>3) Aunque sea “parcial,” la integración vertical puede fortalecer las capacidades de los actores sociales y civiles para la incidencia  </vt:lpstr>
      <vt:lpstr>4) La articulación entre el monitoreo y la incidencia puede contribuir a que “el todo sea mayor que la suma de las partes”   </vt:lpstr>
      <vt:lpstr>5) La IV necesita la articulación de las fortalezas complementarias de las organizaciones sociales y civiles  </vt:lpstr>
      <vt:lpstr>Para resumir este intento de ofrecer un marco fresco y dinámico:</vt:lpstr>
      <vt:lpstr>Muchas gracias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jafox</dc:creator>
  <cp:lastModifiedBy>jafox</cp:lastModifiedBy>
  <cp:revision>57</cp:revision>
  <dcterms:created xsi:type="dcterms:W3CDTF">2016-05-02T13:18:41Z</dcterms:created>
  <dcterms:modified xsi:type="dcterms:W3CDTF">2016-05-08T00:10:08Z</dcterms:modified>
</cp:coreProperties>
</file>