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4"/>
  </p:notesMasterIdLst>
  <p:sldIdLst>
    <p:sldId id="287" r:id="rId2"/>
    <p:sldId id="320" r:id="rId3"/>
    <p:sldId id="329" r:id="rId4"/>
    <p:sldId id="328" r:id="rId5"/>
    <p:sldId id="326" r:id="rId6"/>
    <p:sldId id="323" r:id="rId7"/>
    <p:sldId id="322" r:id="rId8"/>
    <p:sldId id="333" r:id="rId9"/>
    <p:sldId id="330" r:id="rId10"/>
    <p:sldId id="321" r:id="rId11"/>
    <p:sldId id="331" r:id="rId12"/>
    <p:sldId id="319" r:id="rId13"/>
  </p:sldIdLst>
  <p:sldSz cx="12161838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6D9E"/>
    <a:srgbClr val="37464B"/>
    <a:srgbClr val="EDB1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634" autoAdjust="0"/>
    <p:restoredTop sz="89299" autoAdjust="0"/>
  </p:normalViewPr>
  <p:slideViewPr>
    <p:cSldViewPr>
      <p:cViewPr varScale="1">
        <p:scale>
          <a:sx n="78" d="100"/>
          <a:sy n="78" d="100"/>
        </p:scale>
        <p:origin x="315" y="51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en-US"/>
          </a:p>
        </p:txBody>
      </p:sp>
      <p:sp>
        <p:nvSpPr>
          <p:cNvPr id="3076" name="Rectangle 1028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8938" y="685800"/>
            <a:ext cx="6080125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078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3079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28AE349-2AEB-476C-9B28-B1AE8ECA19C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B9BEF7A-CF73-45BD-8439-ED0704D99378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941782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AAAB67-448F-4F64-960B-F37413B06FBA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990823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AAAB67-448F-4F64-960B-F37413B06FBA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835514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AAAB67-448F-4F64-960B-F37413B06FBA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931322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AAAB67-448F-4F64-960B-F37413B06FBA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984984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AAAB67-448F-4F64-960B-F37413B06FBA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520270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AAAB67-448F-4F64-960B-F37413B06FBA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83608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AAAB67-448F-4F64-960B-F37413B06FBA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642342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AAAB67-448F-4F64-960B-F37413B06FBA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490575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AAAB67-448F-4F64-960B-F37413B06FBA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397371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AAAB67-448F-4F64-960B-F37413B06FBA}" type="slidenum">
              <a:rPr lang="en-US" altLang="en-US"/>
              <a:pPr/>
              <a:t>11</a:t>
            </a:fld>
            <a:endParaRPr lang="en-US" altLang="en-U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131426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B9BEF7A-CF73-45BD-8439-ED0704D99378}" type="slidenum">
              <a:rPr lang="en-US" altLang="en-US"/>
              <a:pPr/>
              <a:t>12</a:t>
            </a:fld>
            <a:endParaRPr lang="en-US" altLang="en-US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194445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0825" y="1122363"/>
            <a:ext cx="9120188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0825" y="3602038"/>
            <a:ext cx="9120188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DC494B-069B-4104-938B-F60424B586E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09653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79E675-D6AB-462E-937F-E54C6C4A2BA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023094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0263" y="1709738"/>
            <a:ext cx="10488612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0263" y="4589463"/>
            <a:ext cx="104886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D8C507-0A67-4209-A982-93B78697D86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02541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2813" y="1981200"/>
            <a:ext cx="5091112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56325" y="1981200"/>
            <a:ext cx="50927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ACF83C-4962-4D8E-AD27-D646CA17E4A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58353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488613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681163"/>
            <a:ext cx="51450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8200" y="2505075"/>
            <a:ext cx="51450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56325" y="1681163"/>
            <a:ext cx="51704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56325" y="2505075"/>
            <a:ext cx="51704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CEC9EC-0B2D-41C7-9B4F-38BB076AC3C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376910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C0A4E0-0438-49E5-82A2-E289DE4F621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072815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D08D05-7B90-4B12-A2DC-97989AC6264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15120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57200"/>
            <a:ext cx="392271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70488" y="987425"/>
            <a:ext cx="6156325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2057400"/>
            <a:ext cx="392271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0144B7-50DF-4F5A-B858-F1D94605418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930131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57200"/>
            <a:ext cx="392271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70488" y="987425"/>
            <a:ext cx="6156325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2057400"/>
            <a:ext cx="392271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3A9CD9-E337-4051-8B03-074BE1765BF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541721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A51218-DEA6-44D9-B317-68C00B6F2C6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11376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66163" y="609600"/>
            <a:ext cx="2582862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2813" y="609600"/>
            <a:ext cx="7600950" cy="54864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6F9F87-52E8-49B9-9202-F1CA2C3A251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65767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2813" y="609600"/>
            <a:ext cx="10336212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1981200"/>
            <a:ext cx="10336212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2813" y="6248400"/>
            <a:ext cx="25336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54488" y="6248400"/>
            <a:ext cx="37703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13788" y="6248400"/>
            <a:ext cx="25336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26459F2-877D-46D2-A611-2CAB316AFFC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ヒラギノ角ゴ Pro W3" pitchFamily="84" charset="-128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ヒラギノ角ゴ Pro W3" pitchFamily="84" charset="-128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ヒラギノ角ゴ Pro W3" pitchFamily="84" charset="-128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ヒラギノ角ゴ Pro W3" pitchFamily="8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ヒラギノ角ゴ Pro W3" pitchFamily="84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ヒラギノ角ゴ Pro W3" pitchFamily="84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ヒラギノ角ゴ Pro W3" pitchFamily="84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ヒラギノ角ゴ Pro W3" pitchFamily="84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accountabilityresearch.org/" TargetMode="External"/><Relationship Id="rId5" Type="http://schemas.openxmlformats.org/officeDocument/2006/relationships/hyperlink" Target="http://www.jonathan-fox.org/" TargetMode="External"/><Relationship Id="rId4" Type="http://schemas.openxmlformats.org/officeDocument/2006/relationships/hyperlink" Target="mailto:fox@American.ed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0" y="0"/>
            <a:ext cx="12161838" cy="137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5124" name="Picture 4" descr="ARC_logo_rgb_300dp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378" y="192172"/>
            <a:ext cx="2797175" cy="1146175"/>
          </a:xfrm>
          <a:prstGeom prst="rect">
            <a:avLst/>
          </a:prstGeom>
          <a:solidFill>
            <a:srgbClr val="EDB137"/>
          </a:solidFill>
        </p:spPr>
      </p:pic>
      <p:sp>
        <p:nvSpPr>
          <p:cNvPr id="5129" name="Subtitle 2"/>
          <p:cNvSpPr>
            <a:spLocks/>
          </p:cNvSpPr>
          <p:nvPr/>
        </p:nvSpPr>
        <p:spPr bwMode="auto">
          <a:xfrm>
            <a:off x="0" y="1338347"/>
            <a:ext cx="12161837" cy="5519653"/>
          </a:xfrm>
          <a:prstGeom prst="rect">
            <a:avLst/>
          </a:prstGeom>
          <a:solidFill>
            <a:srgbClr val="EDB137"/>
          </a:solidFill>
          <a:ln>
            <a:noFill/>
          </a:ln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1pPr>
            <a:lvl2pPr marL="37931725" indent="-37474525"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2pPr>
            <a:lvl3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3pPr>
            <a:lvl4pPr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4pPr>
            <a:lvl5pPr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5pPr>
            <a:lvl6pPr marL="45720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6pPr>
            <a:lvl7pPr marL="91440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7pPr>
            <a:lvl8pPr marL="137160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8pPr>
            <a:lvl9pPr marL="182880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endParaRPr lang="en-US" altLang="en-US" sz="3600" dirty="0" smtClean="0">
              <a:solidFill>
                <a:srgbClr val="37464B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altLang="en-US" b="1" dirty="0" smtClean="0">
                <a:solidFill>
                  <a:srgbClr val="37464B"/>
                </a:solidFill>
              </a:rPr>
              <a:t>Learning for what? 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altLang="en-US" sz="2400" b="1" dirty="0">
                <a:solidFill>
                  <a:srgbClr val="37464B"/>
                </a:solidFill>
              </a:rPr>
              <a:t>Incubating action-research partnerships for accountability </a:t>
            </a:r>
            <a:r>
              <a:rPr lang="en-US" altLang="en-US" sz="2400" b="1" dirty="0" smtClean="0">
                <a:solidFill>
                  <a:srgbClr val="37464B"/>
                </a:solidFill>
              </a:rPr>
              <a:t>initiatives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endParaRPr lang="en-US" altLang="en-US" sz="2400" dirty="0" smtClean="0">
              <a:solidFill>
                <a:srgbClr val="37464B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altLang="en-US" sz="2400" dirty="0" smtClean="0">
                <a:solidFill>
                  <a:srgbClr val="37464B"/>
                </a:solidFill>
              </a:rPr>
              <a:t>Jonathan Fox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altLang="en-US" sz="2400" dirty="0" smtClean="0">
                <a:solidFill>
                  <a:srgbClr val="37464B"/>
                </a:solidFill>
              </a:rPr>
              <a:t>Accountability Research Center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altLang="en-US" sz="2400" dirty="0" smtClean="0">
                <a:solidFill>
                  <a:srgbClr val="37464B"/>
                </a:solidFill>
              </a:rPr>
              <a:t>School of International Service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altLang="en-US" sz="2400" dirty="0" smtClean="0">
                <a:solidFill>
                  <a:srgbClr val="37464B"/>
                </a:solidFill>
              </a:rPr>
              <a:t>American University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altLang="en-US" sz="2400" dirty="0" smtClean="0">
                <a:solidFill>
                  <a:srgbClr val="37464B"/>
                </a:solidFill>
              </a:rPr>
              <a:t>July 5, 2017</a:t>
            </a:r>
            <a:endParaRPr lang="en-US" altLang="en-US" sz="2400" dirty="0">
              <a:solidFill>
                <a:srgbClr val="37464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0676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0"/>
            <a:ext cx="12161838" cy="6858000"/>
          </a:xfrm>
          <a:prstGeom prst="rect">
            <a:avLst/>
          </a:prstGeom>
          <a:solidFill>
            <a:srgbClr val="EDB137">
              <a:alpha val="3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0"/>
            <a:ext cx="12161838" cy="137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142999" y="381000"/>
            <a:ext cx="10424321" cy="762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16D9E"/>
                </a:solidFill>
              </a14:hiddenFill>
            </a:ext>
          </a:extLst>
        </p:spPr>
        <p:txBody>
          <a:bodyPr anchor="t"/>
          <a:lstStyle/>
          <a:p>
            <a:pPr algn="l"/>
            <a:r>
              <a:rPr lang="en-US" altLang="en-US" sz="2800" b="1" dirty="0" smtClean="0">
                <a:solidFill>
                  <a:srgbClr val="016D9E"/>
                </a:solidFill>
                <a:cs typeface="Leelawadee" panose="020B0502040204020203" pitchFamily="34" charset="-34"/>
              </a:rPr>
              <a:t>Where is this coming from?</a:t>
            </a: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522288"/>
            <a:ext cx="1066800" cy="3810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8" name="Text Box 6"/>
          <p:cNvSpPr txBox="1">
            <a:spLocks noChangeArrowheads="1"/>
          </p:cNvSpPr>
          <p:nvPr/>
        </p:nvSpPr>
        <p:spPr bwMode="auto">
          <a:xfrm>
            <a:off x="61119" y="1665288"/>
            <a:ext cx="11963400" cy="4109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altLang="en-US" b="1" dirty="0">
                <a:solidFill>
                  <a:srgbClr val="37464B"/>
                </a:solidFill>
              </a:rPr>
              <a:t>E</a:t>
            </a:r>
            <a:r>
              <a:rPr lang="en-US" altLang="en-US" b="1" dirty="0" smtClean="0">
                <a:solidFill>
                  <a:srgbClr val="37464B"/>
                </a:solidFill>
              </a:rPr>
              <a:t>xperience with embedded action-research, advisory and/or board service: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endParaRPr lang="en-US" altLang="en-US" b="1" dirty="0" smtClean="0">
              <a:solidFill>
                <a:srgbClr val="37464B"/>
              </a:solidFill>
            </a:endParaRPr>
          </a:p>
          <a:p>
            <a:pPr marL="800100" lvl="1" indent="-3429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en-US" altLang="en-US" b="1" dirty="0" smtClean="0">
                <a:solidFill>
                  <a:srgbClr val="37464B"/>
                </a:solidFill>
              </a:rPr>
              <a:t>Mexican peasant/indigenous orgs and rural dev CSOs (1982-2013)</a:t>
            </a:r>
          </a:p>
          <a:p>
            <a:pPr marL="800100" lvl="1" indent="-3429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en-US" altLang="en-US" b="1" dirty="0">
                <a:solidFill>
                  <a:srgbClr val="37464B"/>
                </a:solidFill>
              </a:rPr>
              <a:t>I</a:t>
            </a:r>
            <a:r>
              <a:rPr lang="en-US" altLang="en-US" b="1" dirty="0" smtClean="0">
                <a:solidFill>
                  <a:srgbClr val="37464B"/>
                </a:solidFill>
              </a:rPr>
              <a:t>nternational development advocacy (BIC, 1994-2008; Oxfam, 2006-15)</a:t>
            </a:r>
          </a:p>
          <a:p>
            <a:pPr marL="800100" lvl="1" indent="-3429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en-US" altLang="en-US" b="1" dirty="0" smtClean="0">
                <a:solidFill>
                  <a:srgbClr val="37464B"/>
                </a:solidFill>
              </a:rPr>
              <a:t>Latino immigrant organizations &amp; allies (1997-2013)</a:t>
            </a:r>
          </a:p>
          <a:p>
            <a:pPr marL="800100" lvl="1" indent="-3429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en-US" altLang="en-US" b="1" dirty="0">
                <a:solidFill>
                  <a:srgbClr val="37464B"/>
                </a:solidFill>
              </a:rPr>
              <a:t>O</a:t>
            </a:r>
            <a:r>
              <a:rPr lang="en-US" altLang="en-US" b="1" dirty="0" smtClean="0">
                <a:solidFill>
                  <a:srgbClr val="37464B"/>
                </a:solidFill>
              </a:rPr>
              <a:t>pen government advocates </a:t>
            </a:r>
            <a:r>
              <a:rPr lang="en-US" altLang="en-US" b="1" dirty="0">
                <a:solidFill>
                  <a:srgbClr val="37464B"/>
                </a:solidFill>
              </a:rPr>
              <a:t>(OGP </a:t>
            </a:r>
            <a:r>
              <a:rPr lang="en-US" altLang="en-US" b="1" dirty="0" smtClean="0">
                <a:solidFill>
                  <a:srgbClr val="37464B"/>
                </a:solidFill>
              </a:rPr>
              <a:t>2013-15; </a:t>
            </a:r>
            <a:r>
              <a:rPr lang="en-US" altLang="en-US" b="1" dirty="0">
                <a:solidFill>
                  <a:srgbClr val="37464B"/>
                </a:solidFill>
              </a:rPr>
              <a:t>Fundar, 2006 - </a:t>
            </a:r>
            <a:r>
              <a:rPr lang="en-US" altLang="en-US" b="1" dirty="0" smtClean="0">
                <a:solidFill>
                  <a:srgbClr val="37464B"/>
                </a:solidFill>
              </a:rPr>
              <a:t>)</a:t>
            </a:r>
          </a:p>
          <a:p>
            <a:pPr marL="800100" lvl="1" indent="-3429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en-US" altLang="en-US" b="1" dirty="0" smtClean="0">
                <a:solidFill>
                  <a:srgbClr val="37464B"/>
                </a:solidFill>
              </a:rPr>
              <a:t>Donor </a:t>
            </a:r>
            <a:r>
              <a:rPr lang="en-US" altLang="en-US" b="1" dirty="0" err="1" smtClean="0">
                <a:solidFill>
                  <a:srgbClr val="37464B"/>
                </a:solidFill>
              </a:rPr>
              <a:t>collaboratives</a:t>
            </a:r>
            <a:r>
              <a:rPr lang="en-US" altLang="en-US" b="1" dirty="0" smtClean="0">
                <a:solidFill>
                  <a:srgbClr val="37464B"/>
                </a:solidFill>
              </a:rPr>
              <a:t> (GPSA, 2013-15; TAI, 2015-16)</a:t>
            </a:r>
          </a:p>
          <a:p>
            <a:pPr marL="800100" lvl="1" indent="-3429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en-US" altLang="en-US" b="1" dirty="0">
                <a:solidFill>
                  <a:srgbClr val="37464B"/>
                </a:solidFill>
              </a:rPr>
              <a:t>L</a:t>
            </a:r>
            <a:r>
              <a:rPr lang="en-US" altLang="en-US" b="1" dirty="0" smtClean="0">
                <a:solidFill>
                  <a:srgbClr val="37464B"/>
                </a:solidFill>
              </a:rPr>
              <a:t>ike-minded action-researchers (IDS, 2016 - )</a:t>
            </a:r>
          </a:p>
          <a:p>
            <a:pPr marL="800100" lvl="1" indent="-3429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</a:pPr>
            <a:endParaRPr lang="en-US" altLang="en-US" b="1" dirty="0" smtClean="0">
              <a:solidFill>
                <a:srgbClr val="37464B"/>
              </a:solidFill>
            </a:endParaRPr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6080125" y="6248400"/>
            <a:ext cx="3849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en-US" sz="1400"/>
          </a:p>
        </p:txBody>
      </p:sp>
      <p:pic>
        <p:nvPicPr>
          <p:cNvPr id="33800" name="Picture 8" descr="ARC_logo_rgb_300dpi"/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7347" y="6168687"/>
            <a:ext cx="1114425" cy="458788"/>
          </a:xfrm>
          <a:prstGeom prst="rect">
            <a:avLst/>
          </a:prstGeom>
          <a:solidFill>
            <a:srgbClr val="EDB137"/>
          </a:solidFill>
        </p:spPr>
      </p:pic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0" y="6172200"/>
            <a:ext cx="11049000" cy="4572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/>
            <a:r>
              <a:rPr lang="en-US" altLang="en-US" sz="1200" dirty="0">
                <a:solidFill>
                  <a:schemeClr val="bg1"/>
                </a:solidFill>
              </a:rPr>
              <a:t> </a:t>
            </a:r>
            <a:r>
              <a:rPr lang="en-US" altLang="en-US" sz="1200" dirty="0" smtClean="0">
                <a:solidFill>
                  <a:schemeClr val="bg1"/>
                </a:solidFill>
              </a:rPr>
              <a:t>July 5, 2017 </a:t>
            </a:r>
            <a:endParaRPr lang="en-US" alt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6191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0"/>
            <a:ext cx="12161838" cy="6858000"/>
          </a:xfrm>
          <a:prstGeom prst="rect">
            <a:avLst/>
          </a:prstGeom>
          <a:solidFill>
            <a:srgbClr val="EDB137">
              <a:alpha val="3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0"/>
            <a:ext cx="12161838" cy="137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142998" y="381000"/>
            <a:ext cx="11008773" cy="762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16D9E"/>
                </a:solidFill>
              </a14:hiddenFill>
            </a:ext>
          </a:extLst>
        </p:spPr>
        <p:txBody>
          <a:bodyPr anchor="t"/>
          <a:lstStyle/>
          <a:p>
            <a:pPr algn="l"/>
            <a:r>
              <a:rPr lang="en-US" altLang="en-US" sz="2400" b="1" dirty="0" smtClean="0">
                <a:solidFill>
                  <a:srgbClr val="016D9E"/>
                </a:solidFill>
                <a:cs typeface="Leelawadee" panose="020B0502040204020203" pitchFamily="34" charset="-34"/>
              </a:rPr>
              <a:t>Learning investments </a:t>
            </a:r>
            <a:r>
              <a:rPr lang="en-US" altLang="en-US" sz="2400" b="1" dirty="0">
                <a:solidFill>
                  <a:srgbClr val="016D9E"/>
                </a:solidFill>
                <a:cs typeface="Leelawadee" panose="020B0502040204020203" pitchFamily="34" charset="-34"/>
              </a:rPr>
              <a:t>include </a:t>
            </a:r>
            <a:r>
              <a:rPr lang="en-US" altLang="en-US" sz="2400" b="1" dirty="0" smtClean="0">
                <a:solidFill>
                  <a:srgbClr val="016D9E"/>
                </a:solidFill>
                <a:cs typeface="Leelawadee" panose="020B0502040204020203" pitchFamily="34" charset="-34"/>
              </a:rPr>
              <a:t>both </a:t>
            </a:r>
            <a:r>
              <a:rPr lang="en-US" altLang="en-US" sz="2400" b="1" dirty="0">
                <a:solidFill>
                  <a:srgbClr val="016D9E"/>
                </a:solidFill>
                <a:cs typeface="Leelawadee" panose="020B0502040204020203" pitchFamily="34" charset="-34"/>
              </a:rPr>
              <a:t>process and </a:t>
            </a:r>
            <a:r>
              <a:rPr lang="en-US" altLang="en-US" sz="2400" b="1" dirty="0" smtClean="0">
                <a:solidFill>
                  <a:srgbClr val="016D9E"/>
                </a:solidFill>
                <a:cs typeface="Leelawadee" panose="020B0502040204020203" pitchFamily="34" charset="-34"/>
              </a:rPr>
              <a:t>product – </a:t>
            </a:r>
            <a:br>
              <a:rPr lang="en-US" altLang="en-US" sz="2400" b="1" dirty="0" smtClean="0">
                <a:solidFill>
                  <a:srgbClr val="016D9E"/>
                </a:solidFill>
                <a:cs typeface="Leelawadee" panose="020B0502040204020203" pitchFamily="34" charset="-34"/>
              </a:rPr>
            </a:br>
            <a:r>
              <a:rPr lang="en-US" altLang="en-US" sz="2400" b="1" dirty="0" smtClean="0">
                <a:solidFill>
                  <a:srgbClr val="016D9E"/>
                </a:solidFill>
                <a:cs typeface="Leelawadee" panose="020B0502040204020203" pitchFamily="34" charset="-34"/>
              </a:rPr>
              <a:t>but to what end?</a:t>
            </a: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522288"/>
            <a:ext cx="1066800" cy="3810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8" name="Text Box 6"/>
          <p:cNvSpPr txBox="1">
            <a:spLocks noChangeArrowheads="1"/>
          </p:cNvSpPr>
          <p:nvPr/>
        </p:nvSpPr>
        <p:spPr bwMode="auto">
          <a:xfrm>
            <a:off x="288925" y="1447800"/>
            <a:ext cx="11583194" cy="4958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altLang="en-US" sz="2000" b="1" i="1" dirty="0" smtClean="0">
                <a:solidFill>
                  <a:srgbClr val="37464B"/>
                </a:solidFill>
              </a:rPr>
              <a:t>Category can include: evaluation, research, dissemination, training &amp; org learning 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endParaRPr lang="en-US" altLang="en-US" sz="2000" b="1" i="1" dirty="0" smtClean="0">
              <a:solidFill>
                <a:srgbClr val="37464B"/>
              </a:solidFill>
            </a:endParaRPr>
          </a:p>
          <a:p>
            <a:pPr marL="342900" indent="-3429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en-US" altLang="en-US" sz="2000" b="1" dirty="0">
                <a:solidFill>
                  <a:srgbClr val="37464B"/>
                </a:solidFill>
              </a:rPr>
              <a:t>F</a:t>
            </a:r>
            <a:r>
              <a:rPr lang="en-US" altLang="en-US" sz="2000" b="1" dirty="0" smtClean="0">
                <a:solidFill>
                  <a:srgbClr val="37464B"/>
                </a:solidFill>
              </a:rPr>
              <a:t>or more learning? (knowledge for its own sake)</a:t>
            </a:r>
          </a:p>
          <a:p>
            <a:pPr marL="342900" indent="-3429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en-US" altLang="en-US" sz="2000" b="1" dirty="0" smtClean="0">
                <a:solidFill>
                  <a:srgbClr val="37464B"/>
                </a:solidFill>
              </a:rPr>
              <a:t>For </a:t>
            </a:r>
            <a:r>
              <a:rPr lang="en-US" altLang="en-US" sz="2000" b="1" dirty="0">
                <a:solidFill>
                  <a:srgbClr val="37464B"/>
                </a:solidFill>
              </a:rPr>
              <a:t>grantee strategies (what to do and how</a:t>
            </a:r>
            <a:r>
              <a:rPr lang="en-US" altLang="en-US" sz="2000" b="1" dirty="0" smtClean="0">
                <a:solidFill>
                  <a:srgbClr val="37464B"/>
                </a:solidFill>
              </a:rPr>
              <a:t>?)</a:t>
            </a:r>
          </a:p>
          <a:p>
            <a:pPr marL="342900" indent="-3429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en-US" altLang="en-US" sz="2000" b="1" dirty="0" smtClean="0">
                <a:solidFill>
                  <a:srgbClr val="37464B"/>
                </a:solidFill>
              </a:rPr>
              <a:t>For donor strategies (what to fund next?) </a:t>
            </a:r>
          </a:p>
          <a:p>
            <a:pPr marL="342900" indent="-3429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en-US" altLang="en-US" sz="2000" b="1" dirty="0" smtClean="0">
                <a:solidFill>
                  <a:srgbClr val="37464B"/>
                </a:solidFill>
              </a:rPr>
              <a:t>For </a:t>
            </a:r>
            <a:r>
              <a:rPr lang="en-US" altLang="en-US" sz="2000" b="1" dirty="0">
                <a:solidFill>
                  <a:srgbClr val="37464B"/>
                </a:solidFill>
              </a:rPr>
              <a:t>compliance (did grantees do what they said they would</a:t>
            </a:r>
            <a:r>
              <a:rPr lang="en-US" altLang="en-US" sz="2000" b="1" dirty="0" smtClean="0">
                <a:solidFill>
                  <a:srgbClr val="37464B"/>
                </a:solidFill>
              </a:rPr>
              <a:t>?)</a:t>
            </a:r>
          </a:p>
          <a:p>
            <a:pPr marL="342900" indent="-3429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en-US" altLang="en-US" sz="2000" b="1" dirty="0" smtClean="0">
                <a:solidFill>
                  <a:srgbClr val="37464B"/>
                </a:solidFill>
              </a:rPr>
              <a:t>To inform &amp; influence broader communities of practice</a:t>
            </a:r>
          </a:p>
          <a:p>
            <a:pPr marL="342900" indent="-3429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en-US" altLang="en-US" sz="2000" b="1" dirty="0" smtClean="0">
                <a:solidFill>
                  <a:srgbClr val="37464B"/>
                </a:solidFill>
              </a:rPr>
              <a:t>To influence opinion-makers/policy-makers</a:t>
            </a:r>
          </a:p>
          <a:p>
            <a:pPr marL="342900" indent="-3429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en-US" altLang="en-US" sz="2000" b="1" dirty="0" smtClean="0">
                <a:solidFill>
                  <a:srgbClr val="37464B"/>
                </a:solidFill>
              </a:rPr>
              <a:t>To serve academic careers/scholarly prestige</a:t>
            </a:r>
          </a:p>
          <a:p>
            <a:pPr marL="342900" indent="-3429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en-US" altLang="en-US" sz="2000" b="1" dirty="0" smtClean="0">
                <a:solidFill>
                  <a:srgbClr val="37464B"/>
                </a:solidFill>
              </a:rPr>
              <a:t>Cross-cutting issue: are the questions being asked big or small-bore (tactics or strategy?)</a:t>
            </a:r>
          </a:p>
          <a:p>
            <a:pPr marL="342900" indent="-3429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en-US" altLang="en-US" sz="2000" b="1" dirty="0" smtClean="0">
                <a:solidFill>
                  <a:srgbClr val="37464B"/>
                </a:solidFill>
              </a:rPr>
              <a:t>Reframe the question: Learning for </a:t>
            </a:r>
            <a:r>
              <a:rPr lang="en-US" altLang="en-US" sz="2000" b="1" i="1" dirty="0" smtClean="0">
                <a:solidFill>
                  <a:srgbClr val="37464B"/>
                </a:solidFill>
              </a:rPr>
              <a:t>whom</a:t>
            </a:r>
            <a:r>
              <a:rPr lang="en-US" altLang="en-US" sz="2000" b="1" dirty="0" smtClean="0">
                <a:solidFill>
                  <a:srgbClr val="37464B"/>
                </a:solidFill>
              </a:rPr>
              <a:t>?</a:t>
            </a:r>
          </a:p>
          <a:p>
            <a:pPr marL="342900" indent="-3429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</a:pPr>
            <a:endParaRPr lang="en-US" altLang="en-US" b="1" dirty="0" smtClean="0">
              <a:solidFill>
                <a:srgbClr val="37464B"/>
              </a:solidFill>
            </a:endParaRPr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6080125" y="6248400"/>
            <a:ext cx="3849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en-US" sz="1400"/>
          </a:p>
        </p:txBody>
      </p:sp>
      <p:pic>
        <p:nvPicPr>
          <p:cNvPr id="33800" name="Picture 8" descr="ARC_logo_rgb_300dpi"/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7347" y="6168687"/>
            <a:ext cx="1114425" cy="458788"/>
          </a:xfrm>
          <a:prstGeom prst="rect">
            <a:avLst/>
          </a:prstGeom>
          <a:solidFill>
            <a:srgbClr val="EDB137"/>
          </a:solidFill>
        </p:spPr>
      </p:pic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0" y="6172200"/>
            <a:ext cx="11049000" cy="4572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/>
            <a:r>
              <a:rPr lang="en-US" altLang="en-US" sz="1200" dirty="0">
                <a:solidFill>
                  <a:schemeClr val="bg1"/>
                </a:solidFill>
              </a:rPr>
              <a:t> </a:t>
            </a:r>
            <a:r>
              <a:rPr lang="en-US" altLang="en-US" sz="1200" dirty="0" smtClean="0">
                <a:solidFill>
                  <a:schemeClr val="bg1"/>
                </a:solidFill>
              </a:rPr>
              <a:t>July 5, 2017 </a:t>
            </a:r>
            <a:endParaRPr lang="en-US" alt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0820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0"/>
            <a:ext cx="12161838" cy="6858000"/>
          </a:xfrm>
          <a:prstGeom prst="rect">
            <a:avLst/>
          </a:prstGeom>
          <a:solidFill>
            <a:srgbClr val="EDB137">
              <a:alpha val="3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0"/>
            <a:ext cx="12161838" cy="137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142999" y="381000"/>
            <a:ext cx="10424321" cy="762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16D9E"/>
                </a:solidFill>
              </a14:hiddenFill>
            </a:ext>
          </a:extLst>
        </p:spPr>
        <p:txBody>
          <a:bodyPr anchor="t"/>
          <a:lstStyle/>
          <a:p>
            <a:pPr algn="l"/>
            <a:r>
              <a:rPr lang="en-US" altLang="en-US" sz="2400" b="1" dirty="0" smtClean="0">
                <a:solidFill>
                  <a:srgbClr val="016D9E"/>
                </a:solidFill>
                <a:cs typeface="Leelawadee" panose="020B0502040204020203" pitchFamily="34" charset="-34"/>
              </a:rPr>
              <a:t>Transparency, participation &amp; accountability needs learning because we are hitting the wall… </a:t>
            </a: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522288"/>
            <a:ext cx="1066800" cy="3810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8" name="Text Box 6"/>
          <p:cNvSpPr txBox="1">
            <a:spLocks noChangeArrowheads="1"/>
          </p:cNvSpPr>
          <p:nvPr/>
        </p:nvSpPr>
        <p:spPr bwMode="auto">
          <a:xfrm>
            <a:off x="213519" y="1219200"/>
            <a:ext cx="11938254" cy="4570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endParaRPr lang="en-US" altLang="en-US" b="1" dirty="0" smtClean="0">
              <a:solidFill>
                <a:srgbClr val="37464B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altLang="en-US" b="1" dirty="0" smtClean="0">
                <a:solidFill>
                  <a:srgbClr val="37464B"/>
                </a:solidFill>
              </a:rPr>
              <a:t>Challenges specific to the TPA field include (even where civic space </a:t>
            </a:r>
            <a:r>
              <a:rPr lang="en-US" altLang="en-US" b="1" i="1" dirty="0" smtClean="0">
                <a:solidFill>
                  <a:srgbClr val="37464B"/>
                </a:solidFill>
              </a:rPr>
              <a:t>not</a:t>
            </a:r>
            <a:r>
              <a:rPr lang="en-US" altLang="en-US" b="1" dirty="0" smtClean="0">
                <a:solidFill>
                  <a:srgbClr val="37464B"/>
                </a:solidFill>
              </a:rPr>
              <a:t> closing):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endParaRPr lang="en-US" altLang="en-US" b="1" dirty="0" smtClean="0">
              <a:solidFill>
                <a:srgbClr val="37464B"/>
              </a:solidFill>
            </a:endParaRPr>
          </a:p>
          <a:p>
            <a:pPr marL="800100" lvl="1" indent="-342900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en-US" b="1" dirty="0" smtClean="0">
                <a:solidFill>
                  <a:srgbClr val="37464B"/>
                </a:solidFill>
              </a:rPr>
              <a:t>In practice, sunshine </a:t>
            </a:r>
            <a:r>
              <a:rPr lang="en-US" altLang="en-US" b="1" dirty="0">
                <a:solidFill>
                  <a:srgbClr val="37464B"/>
                </a:solidFill>
              </a:rPr>
              <a:t>often fails to </a:t>
            </a:r>
            <a:r>
              <a:rPr lang="en-US" altLang="en-US" b="1" dirty="0" smtClean="0">
                <a:solidFill>
                  <a:srgbClr val="37464B"/>
                </a:solidFill>
              </a:rPr>
              <a:t>disinfect (can’t shame the shameless)</a:t>
            </a:r>
            <a:endParaRPr lang="en-US" altLang="en-US" b="1" dirty="0">
              <a:solidFill>
                <a:srgbClr val="37464B"/>
              </a:solidFill>
            </a:endParaRPr>
          </a:p>
          <a:p>
            <a:pPr marL="800100" lvl="1" indent="-342900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en-US" b="1" dirty="0">
                <a:solidFill>
                  <a:srgbClr val="37464B"/>
                </a:solidFill>
              </a:rPr>
              <a:t>Tool-led approaches lack strategic focus on underlying causes</a:t>
            </a:r>
          </a:p>
          <a:p>
            <a:pPr marL="800100" lvl="1" indent="-342900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en-US" b="1" dirty="0" smtClean="0">
                <a:solidFill>
                  <a:srgbClr val="37464B"/>
                </a:solidFill>
              </a:rPr>
              <a:t>Tech-enabled feedback </a:t>
            </a:r>
            <a:r>
              <a:rPr lang="en-US" altLang="en-US" b="1" dirty="0">
                <a:solidFill>
                  <a:srgbClr val="37464B"/>
                </a:solidFill>
              </a:rPr>
              <a:t>loops often don’t </a:t>
            </a:r>
            <a:r>
              <a:rPr lang="en-US" altLang="en-US" b="1" dirty="0" smtClean="0">
                <a:solidFill>
                  <a:srgbClr val="37464B"/>
                </a:solidFill>
              </a:rPr>
              <a:t>close (voice is ignored)</a:t>
            </a:r>
            <a:endParaRPr lang="en-US" altLang="en-US" b="1" dirty="0">
              <a:solidFill>
                <a:srgbClr val="37464B"/>
              </a:solidFill>
            </a:endParaRPr>
          </a:p>
          <a:p>
            <a:pPr marL="800100" lvl="1" indent="-342900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en-US" b="1" dirty="0">
                <a:solidFill>
                  <a:srgbClr val="37464B"/>
                </a:solidFill>
              </a:rPr>
              <a:t>Change strategies </a:t>
            </a:r>
            <a:r>
              <a:rPr lang="en-US" altLang="en-US" b="1" dirty="0" smtClean="0">
                <a:solidFill>
                  <a:srgbClr val="37464B"/>
                </a:solidFill>
              </a:rPr>
              <a:t>may not </a:t>
            </a:r>
            <a:r>
              <a:rPr lang="en-US" altLang="en-US" b="1" dirty="0">
                <a:solidFill>
                  <a:srgbClr val="37464B"/>
                </a:solidFill>
              </a:rPr>
              <a:t>take vested interests into </a:t>
            </a:r>
            <a:r>
              <a:rPr lang="en-US" altLang="en-US" b="1" dirty="0" smtClean="0">
                <a:solidFill>
                  <a:srgbClr val="37464B"/>
                </a:solidFill>
              </a:rPr>
              <a:t>account</a:t>
            </a:r>
          </a:p>
          <a:p>
            <a:pPr marL="800100" lvl="1" indent="-342900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en-US" b="1" dirty="0" smtClean="0">
                <a:solidFill>
                  <a:srgbClr val="37464B"/>
                </a:solidFill>
              </a:rPr>
              <a:t>Backsliding abounds (e.g., 5 of 8 founding OGP gov’ts)</a:t>
            </a:r>
            <a:endParaRPr lang="en-US" altLang="en-US" b="1" dirty="0">
              <a:solidFill>
                <a:srgbClr val="37464B"/>
              </a:solidFill>
            </a:endParaRPr>
          </a:p>
          <a:p>
            <a:pPr marL="800100" lvl="1" indent="-342900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en-US" b="1" dirty="0">
                <a:solidFill>
                  <a:srgbClr val="37464B"/>
                </a:solidFill>
              </a:rPr>
              <a:t>TPA work often </a:t>
            </a:r>
            <a:r>
              <a:rPr lang="en-US" altLang="en-US" b="1" dirty="0" smtClean="0">
                <a:solidFill>
                  <a:srgbClr val="37464B"/>
                </a:solidFill>
              </a:rPr>
              <a:t>not </a:t>
            </a:r>
            <a:r>
              <a:rPr lang="en-US" altLang="en-US" b="1" dirty="0">
                <a:solidFill>
                  <a:srgbClr val="37464B"/>
                </a:solidFill>
              </a:rPr>
              <a:t>embedded in broad </a:t>
            </a:r>
            <a:r>
              <a:rPr lang="en-US" altLang="en-US" b="1" dirty="0" smtClean="0">
                <a:solidFill>
                  <a:srgbClr val="37464B"/>
                </a:solidFill>
              </a:rPr>
              <a:t>movements with civic muscle</a:t>
            </a:r>
            <a:endParaRPr lang="en-US" altLang="en-US" b="1" dirty="0">
              <a:solidFill>
                <a:srgbClr val="37464B"/>
              </a:solidFill>
            </a:endParaRPr>
          </a:p>
          <a:p>
            <a:pPr lvl="1" eaLnBrk="1" hangingPunct="1">
              <a:lnSpc>
                <a:spcPct val="90000"/>
              </a:lnSpc>
              <a:spcBef>
                <a:spcPts val="1000"/>
              </a:spcBef>
            </a:pPr>
            <a:endParaRPr lang="en-US" altLang="en-US" b="1" dirty="0">
              <a:solidFill>
                <a:srgbClr val="37464B"/>
              </a:solidFill>
            </a:endParaRPr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6080125" y="6248400"/>
            <a:ext cx="3849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en-US" sz="1400"/>
          </a:p>
        </p:txBody>
      </p:sp>
      <p:pic>
        <p:nvPicPr>
          <p:cNvPr id="33800" name="Picture 8" descr="ARC_logo_rgb_300dpi"/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7347" y="6168687"/>
            <a:ext cx="1114425" cy="458788"/>
          </a:xfrm>
          <a:prstGeom prst="rect">
            <a:avLst/>
          </a:prstGeom>
          <a:solidFill>
            <a:srgbClr val="EDB137"/>
          </a:solidFill>
        </p:spPr>
      </p:pic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0" y="6172200"/>
            <a:ext cx="11049000" cy="4572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/>
            <a:r>
              <a:rPr lang="en-US" altLang="en-US" sz="1200" dirty="0">
                <a:solidFill>
                  <a:schemeClr val="bg1"/>
                </a:solidFill>
              </a:rPr>
              <a:t> </a:t>
            </a:r>
            <a:r>
              <a:rPr lang="en-US" altLang="en-US" sz="1200" dirty="0" smtClean="0">
                <a:solidFill>
                  <a:schemeClr val="bg1"/>
                </a:solidFill>
              </a:rPr>
              <a:t>July 5, 2017 </a:t>
            </a:r>
            <a:endParaRPr lang="en-US" alt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5605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61118" y="0"/>
            <a:ext cx="12100719" cy="6858000"/>
          </a:xfrm>
          <a:prstGeom prst="rect">
            <a:avLst/>
          </a:prstGeom>
          <a:solidFill>
            <a:srgbClr val="EDB137">
              <a:alpha val="3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0"/>
            <a:ext cx="12161838" cy="137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142999" y="381000"/>
            <a:ext cx="10424321" cy="762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16D9E"/>
                </a:solidFill>
              </a14:hiddenFill>
            </a:ext>
          </a:extLst>
        </p:spPr>
        <p:txBody>
          <a:bodyPr anchor="t"/>
          <a:lstStyle/>
          <a:p>
            <a:pPr algn="l"/>
            <a:r>
              <a:rPr lang="en-US" altLang="en-US" sz="2800" b="1" dirty="0" smtClean="0">
                <a:solidFill>
                  <a:srgbClr val="016D9E"/>
                </a:solidFill>
                <a:cs typeface="Leelawadee" panose="020B0502040204020203" pitchFamily="34" charset="-34"/>
              </a:rPr>
              <a:t>Reasons for limited traction vary, underscoring need for learning</a:t>
            </a:r>
            <a:endParaRPr lang="en-US" altLang="en-US" sz="2800" b="1" dirty="0">
              <a:solidFill>
                <a:srgbClr val="016D9E"/>
              </a:solidFill>
              <a:cs typeface="Leelawadee" panose="020B0502040204020203" pitchFamily="34" charset="-34"/>
            </a:endParaRP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522288"/>
            <a:ext cx="1066800" cy="3810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8" name="Text Box 6"/>
          <p:cNvSpPr txBox="1">
            <a:spLocks noChangeArrowheads="1"/>
          </p:cNvSpPr>
          <p:nvPr/>
        </p:nvSpPr>
        <p:spPr bwMode="auto">
          <a:xfrm>
            <a:off x="213519" y="1524000"/>
            <a:ext cx="11887200" cy="5144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457200" indent="-4572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en-US" altLang="en-US" sz="2800" b="1" dirty="0" smtClean="0">
                <a:solidFill>
                  <a:srgbClr val="37464B"/>
                </a:solidFill>
              </a:rPr>
              <a:t>Too soon to </a:t>
            </a:r>
            <a:r>
              <a:rPr lang="en-US" altLang="en-US" sz="2800" b="1" dirty="0">
                <a:solidFill>
                  <a:srgbClr val="37464B"/>
                </a:solidFill>
              </a:rPr>
              <a:t>tell? Short timeframes can miss future impacts (“J curve</a:t>
            </a:r>
            <a:r>
              <a:rPr lang="en-US" altLang="en-US" sz="2800" b="1" dirty="0" smtClean="0">
                <a:solidFill>
                  <a:srgbClr val="37464B"/>
                </a:solidFill>
              </a:rPr>
              <a:t>”)</a:t>
            </a:r>
          </a:p>
          <a:p>
            <a:pPr marL="457200" indent="-4572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en-US" altLang="en-US" sz="2800" b="1" dirty="0" smtClean="0">
                <a:solidFill>
                  <a:srgbClr val="37464B"/>
                </a:solidFill>
              </a:rPr>
              <a:t>“</a:t>
            </a:r>
            <a:r>
              <a:rPr lang="en-US" altLang="en-US" sz="2800" b="1" dirty="0">
                <a:solidFill>
                  <a:srgbClr val="37464B"/>
                </a:solidFill>
              </a:rPr>
              <a:t>Light touch” interventions lack leverage, so why expect </a:t>
            </a:r>
            <a:r>
              <a:rPr lang="en-US" altLang="en-US" sz="2800" b="1" dirty="0" smtClean="0">
                <a:solidFill>
                  <a:srgbClr val="37464B"/>
                </a:solidFill>
              </a:rPr>
              <a:t>impact?</a:t>
            </a:r>
          </a:p>
          <a:p>
            <a:pPr marL="457200" indent="-4572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en-US" altLang="en-US" sz="2800" b="1" dirty="0">
                <a:solidFill>
                  <a:srgbClr val="37464B"/>
                </a:solidFill>
              </a:rPr>
              <a:t>If a problem is really hard, why would a solution “work” most of the </a:t>
            </a:r>
            <a:r>
              <a:rPr lang="en-US" altLang="en-US" sz="2800" b="1" dirty="0" smtClean="0">
                <a:solidFill>
                  <a:srgbClr val="37464B"/>
                </a:solidFill>
              </a:rPr>
              <a:t>time</a:t>
            </a:r>
            <a:r>
              <a:rPr lang="en-US" altLang="en-US" sz="2800" b="1" dirty="0">
                <a:solidFill>
                  <a:srgbClr val="37464B"/>
                </a:solidFill>
              </a:rPr>
              <a:t>?</a:t>
            </a:r>
            <a:endParaRPr lang="en-US" altLang="en-US" sz="2800" b="1" dirty="0" smtClean="0">
              <a:solidFill>
                <a:srgbClr val="37464B"/>
              </a:solidFill>
            </a:endParaRPr>
          </a:p>
          <a:p>
            <a:pPr marL="457200" indent="-4572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en-US" altLang="en-US" sz="2800" b="1" dirty="0" smtClean="0">
                <a:solidFill>
                  <a:srgbClr val="37464B"/>
                </a:solidFill>
              </a:rPr>
              <a:t>Looking in the </a:t>
            </a:r>
            <a:r>
              <a:rPr lang="en-US" altLang="en-US" sz="2800" b="1" dirty="0">
                <a:solidFill>
                  <a:srgbClr val="37464B"/>
                </a:solidFill>
              </a:rPr>
              <a:t>wrong place: </a:t>
            </a:r>
            <a:r>
              <a:rPr lang="en-US" altLang="en-US" sz="2800" b="1" dirty="0" smtClean="0">
                <a:solidFill>
                  <a:srgbClr val="37464B"/>
                </a:solidFill>
              </a:rPr>
              <a:t>instead focus on </a:t>
            </a:r>
            <a:r>
              <a:rPr lang="en-US" altLang="en-US" sz="2800" b="1" dirty="0">
                <a:solidFill>
                  <a:srgbClr val="37464B"/>
                </a:solidFill>
              </a:rPr>
              <a:t>“positive deviation” and </a:t>
            </a:r>
            <a:r>
              <a:rPr lang="en-US" altLang="en-US" sz="2800" b="1" dirty="0" smtClean="0">
                <a:solidFill>
                  <a:srgbClr val="37464B"/>
                </a:solidFill>
              </a:rPr>
              <a:t>then analyze </a:t>
            </a:r>
            <a:r>
              <a:rPr lang="en-US" altLang="en-US" sz="2800" b="1" dirty="0">
                <a:solidFill>
                  <a:srgbClr val="37464B"/>
                </a:solidFill>
              </a:rPr>
              <a:t>diffusion &amp; scaling </a:t>
            </a:r>
            <a:r>
              <a:rPr lang="en-US" altLang="en-US" sz="2800" b="1" dirty="0" smtClean="0">
                <a:solidFill>
                  <a:srgbClr val="37464B"/>
                </a:solidFill>
              </a:rPr>
              <a:t>processes</a:t>
            </a:r>
          </a:p>
          <a:p>
            <a:pPr marL="457200" indent="-4572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en-US" altLang="en-US" sz="2800" b="1" dirty="0" smtClean="0">
                <a:solidFill>
                  <a:srgbClr val="37464B"/>
                </a:solidFill>
              </a:rPr>
              <a:t>Mixed results points to the urgency of the “what </a:t>
            </a:r>
            <a:r>
              <a:rPr lang="en-US" altLang="en-US" sz="2800" b="1" dirty="0">
                <a:solidFill>
                  <a:srgbClr val="37464B"/>
                </a:solidFill>
              </a:rPr>
              <a:t>works” </a:t>
            </a:r>
            <a:r>
              <a:rPr lang="en-US" altLang="en-US" sz="2800" b="1" dirty="0" smtClean="0">
                <a:solidFill>
                  <a:srgbClr val="37464B"/>
                </a:solidFill>
              </a:rPr>
              <a:t>question</a:t>
            </a:r>
          </a:p>
          <a:p>
            <a:pPr marL="457200" indent="-4572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en-US" altLang="en-US" sz="2800" b="1" dirty="0" smtClean="0">
                <a:solidFill>
                  <a:srgbClr val="37464B"/>
                </a:solidFill>
              </a:rPr>
              <a:t>…But that question has invisible baggage</a:t>
            </a:r>
          </a:p>
          <a:p>
            <a:pPr marL="342900" indent="-3429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</a:pPr>
            <a:endParaRPr lang="en-US" altLang="en-US" b="1" dirty="0" smtClean="0">
              <a:solidFill>
                <a:srgbClr val="37464B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endParaRPr lang="en-US" altLang="en-US" b="1" dirty="0" smtClean="0">
              <a:solidFill>
                <a:srgbClr val="37464B"/>
              </a:solidFill>
            </a:endParaRPr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6080125" y="6248400"/>
            <a:ext cx="3849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en-US" sz="1400"/>
          </a:p>
        </p:txBody>
      </p:sp>
      <p:pic>
        <p:nvPicPr>
          <p:cNvPr id="33800" name="Picture 8" descr="ARC_logo_rgb_300dpi"/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7347" y="6168687"/>
            <a:ext cx="1114425" cy="458788"/>
          </a:xfrm>
          <a:prstGeom prst="rect">
            <a:avLst/>
          </a:prstGeom>
          <a:solidFill>
            <a:srgbClr val="EDB137"/>
          </a:solidFill>
        </p:spPr>
      </p:pic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0" y="6172200"/>
            <a:ext cx="11049000" cy="4572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/>
            <a:r>
              <a:rPr lang="en-US" altLang="en-US" sz="1200" dirty="0">
                <a:solidFill>
                  <a:schemeClr val="bg1"/>
                </a:solidFill>
              </a:rPr>
              <a:t> </a:t>
            </a:r>
            <a:r>
              <a:rPr lang="en-US" altLang="en-US" sz="1200" dirty="0" smtClean="0">
                <a:solidFill>
                  <a:schemeClr val="bg1"/>
                </a:solidFill>
              </a:rPr>
              <a:t>July 5, 2017 </a:t>
            </a:r>
            <a:endParaRPr lang="en-US" alt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6423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0"/>
            <a:ext cx="12161838" cy="6858000"/>
          </a:xfrm>
          <a:prstGeom prst="rect">
            <a:avLst/>
          </a:prstGeom>
          <a:solidFill>
            <a:srgbClr val="EDB137">
              <a:alpha val="3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0"/>
            <a:ext cx="12161838" cy="137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142999" y="381000"/>
            <a:ext cx="10424321" cy="762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16D9E"/>
                </a:solidFill>
              </a14:hiddenFill>
            </a:ext>
          </a:extLst>
        </p:spPr>
        <p:txBody>
          <a:bodyPr anchor="t"/>
          <a:lstStyle/>
          <a:p>
            <a:pPr algn="l"/>
            <a:r>
              <a:rPr lang="en-US" altLang="en-US" sz="2800" b="1" dirty="0" smtClean="0">
                <a:solidFill>
                  <a:srgbClr val="016D9E"/>
                </a:solidFill>
                <a:cs typeface="Leelawadee" panose="020B0502040204020203" pitchFamily="34" charset="-34"/>
              </a:rPr>
              <a:t>Unpacking the “what works” question</a:t>
            </a:r>
            <a:endParaRPr lang="en-US" altLang="en-US" sz="2800" b="1" dirty="0">
              <a:solidFill>
                <a:srgbClr val="016D9E"/>
              </a:solidFill>
              <a:cs typeface="Leelawadee" panose="020B0502040204020203" pitchFamily="34" charset="-34"/>
            </a:endParaRP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522288"/>
            <a:ext cx="1066800" cy="3810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8" name="Text Box 6"/>
          <p:cNvSpPr txBox="1">
            <a:spLocks noChangeArrowheads="1"/>
          </p:cNvSpPr>
          <p:nvPr/>
        </p:nvSpPr>
        <p:spPr bwMode="auto">
          <a:xfrm>
            <a:off x="137321" y="1675119"/>
            <a:ext cx="11795984" cy="4185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457200" indent="-4572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en-US" altLang="en-US" b="1" dirty="0" smtClean="0">
                <a:solidFill>
                  <a:srgbClr val="37464B"/>
                </a:solidFill>
              </a:rPr>
              <a:t>The </a:t>
            </a:r>
            <a:r>
              <a:rPr lang="en-US" altLang="en-US" b="1" dirty="0">
                <a:solidFill>
                  <a:srgbClr val="37464B"/>
                </a:solidFill>
              </a:rPr>
              <a:t>relevance of the question seems self-evident… </a:t>
            </a:r>
          </a:p>
          <a:p>
            <a:pPr marL="457200" indent="-4572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en-US" altLang="en-US" b="1" dirty="0">
                <a:solidFill>
                  <a:srgbClr val="37464B"/>
                </a:solidFill>
              </a:rPr>
              <a:t>… Until you ask “who decides?”</a:t>
            </a:r>
          </a:p>
          <a:p>
            <a:pPr marL="457200" indent="-4572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en-US" altLang="en-US" b="1" i="1" dirty="0" smtClean="0">
                <a:solidFill>
                  <a:srgbClr val="37464B"/>
                </a:solidFill>
              </a:rPr>
              <a:t>Where </a:t>
            </a:r>
            <a:r>
              <a:rPr lang="en-US" altLang="en-US" b="1" i="1" dirty="0">
                <a:solidFill>
                  <a:srgbClr val="37464B"/>
                </a:solidFill>
              </a:rPr>
              <a:t>you stand depends on where you </a:t>
            </a:r>
            <a:r>
              <a:rPr lang="en-US" altLang="en-US" b="1" i="1" dirty="0" smtClean="0">
                <a:solidFill>
                  <a:srgbClr val="37464B"/>
                </a:solidFill>
              </a:rPr>
              <a:t>sit </a:t>
            </a:r>
            <a:endParaRPr lang="en-US" altLang="en-US" b="1" dirty="0" smtClean="0">
              <a:solidFill>
                <a:srgbClr val="37464B"/>
              </a:solidFill>
            </a:endParaRPr>
          </a:p>
          <a:p>
            <a:pPr marL="457200" indent="-4572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en-US" altLang="en-US" b="1" dirty="0" smtClean="0">
                <a:solidFill>
                  <a:srgbClr val="37464B"/>
                </a:solidFill>
              </a:rPr>
              <a:t>Donors</a:t>
            </a:r>
            <a:r>
              <a:rPr lang="en-US" altLang="en-US" b="1" dirty="0">
                <a:solidFill>
                  <a:srgbClr val="37464B"/>
                </a:solidFill>
              </a:rPr>
              <a:t>, academics, think tanks, action </a:t>
            </a:r>
            <a:r>
              <a:rPr lang="en-US" altLang="en-US" b="1" dirty="0" smtClean="0">
                <a:solidFill>
                  <a:srgbClr val="37464B"/>
                </a:solidFill>
              </a:rPr>
              <a:t>strategist goals overlap only partially</a:t>
            </a:r>
          </a:p>
          <a:p>
            <a:pPr marL="457200" indent="-4572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en-US" altLang="en-US" b="1" i="1" dirty="0" smtClean="0">
                <a:solidFill>
                  <a:srgbClr val="37464B"/>
                </a:solidFill>
              </a:rPr>
              <a:t>What works </a:t>
            </a:r>
            <a:r>
              <a:rPr lang="en-US" altLang="en-US" b="1" dirty="0" smtClean="0">
                <a:solidFill>
                  <a:srgbClr val="37464B"/>
                </a:solidFill>
              </a:rPr>
              <a:t>could be understood as asking </a:t>
            </a:r>
            <a:r>
              <a:rPr lang="en-US" altLang="en-US" b="1" i="1" dirty="0" smtClean="0">
                <a:solidFill>
                  <a:srgbClr val="37464B"/>
                </a:solidFill>
              </a:rPr>
              <a:t>how to do X better</a:t>
            </a:r>
            <a:r>
              <a:rPr lang="en-US" altLang="en-US" b="1" dirty="0" smtClean="0">
                <a:solidFill>
                  <a:srgbClr val="37464B"/>
                </a:solidFill>
              </a:rPr>
              <a:t>, vs considering </a:t>
            </a:r>
            <a:r>
              <a:rPr lang="en-US" altLang="en-US" b="1" i="1" dirty="0" smtClean="0">
                <a:solidFill>
                  <a:srgbClr val="37464B"/>
                </a:solidFill>
              </a:rPr>
              <a:t>whether to drop X in favor of Y?</a:t>
            </a:r>
          </a:p>
          <a:p>
            <a:pPr marL="457200" indent="-4572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en-US" altLang="en-US" b="1" dirty="0" smtClean="0">
                <a:solidFill>
                  <a:srgbClr val="37464B"/>
                </a:solidFill>
              </a:rPr>
              <a:t>Different goals and interests lead to preferences for different </a:t>
            </a:r>
            <a:r>
              <a:rPr lang="en-US" altLang="en-US" b="1" i="1" dirty="0" smtClean="0">
                <a:solidFill>
                  <a:srgbClr val="37464B"/>
                </a:solidFill>
              </a:rPr>
              <a:t>kinds</a:t>
            </a:r>
            <a:r>
              <a:rPr lang="en-US" altLang="en-US" b="1" dirty="0" smtClean="0">
                <a:solidFill>
                  <a:srgbClr val="37464B"/>
                </a:solidFill>
              </a:rPr>
              <a:t> of learning and research (e.g., embedded learning vs external </a:t>
            </a:r>
            <a:r>
              <a:rPr lang="en-US" altLang="en-US" b="1" dirty="0" err="1" smtClean="0">
                <a:solidFill>
                  <a:srgbClr val="37464B"/>
                </a:solidFill>
              </a:rPr>
              <a:t>evals</a:t>
            </a:r>
            <a:r>
              <a:rPr lang="en-US" altLang="en-US" b="1" dirty="0" smtClean="0">
                <a:solidFill>
                  <a:srgbClr val="37464B"/>
                </a:solidFill>
              </a:rPr>
              <a:t>)</a:t>
            </a:r>
          </a:p>
          <a:p>
            <a:pPr marL="457200" indent="-4572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en-US" altLang="en-US" b="1" dirty="0" smtClean="0">
                <a:solidFill>
                  <a:srgbClr val="37464B"/>
                </a:solidFill>
              </a:rPr>
              <a:t>This means big tradeoffs – RCTs, investigative reporting, follow the money or crowdsourcing via civic tech?</a:t>
            </a:r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6080125" y="6248400"/>
            <a:ext cx="3849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en-US" sz="1400"/>
          </a:p>
        </p:txBody>
      </p:sp>
      <p:pic>
        <p:nvPicPr>
          <p:cNvPr id="33800" name="Picture 8" descr="ARC_logo_rgb_300dpi"/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7347" y="6168687"/>
            <a:ext cx="1114425" cy="458788"/>
          </a:xfrm>
          <a:prstGeom prst="rect">
            <a:avLst/>
          </a:prstGeom>
          <a:solidFill>
            <a:srgbClr val="EDB137"/>
          </a:solidFill>
        </p:spPr>
      </p:pic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0" y="6172200"/>
            <a:ext cx="11049000" cy="4572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/>
            <a:r>
              <a:rPr lang="en-US" altLang="en-US" sz="1200" dirty="0">
                <a:solidFill>
                  <a:schemeClr val="bg1"/>
                </a:solidFill>
              </a:rPr>
              <a:t> </a:t>
            </a:r>
            <a:r>
              <a:rPr lang="en-US" altLang="en-US" sz="1200" dirty="0" smtClean="0">
                <a:solidFill>
                  <a:schemeClr val="bg1"/>
                </a:solidFill>
              </a:rPr>
              <a:t>July 5, 2017 </a:t>
            </a:r>
            <a:endParaRPr lang="en-US" alt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0575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0"/>
            <a:ext cx="12161838" cy="6858000"/>
          </a:xfrm>
          <a:prstGeom prst="rect">
            <a:avLst/>
          </a:prstGeom>
          <a:solidFill>
            <a:srgbClr val="EDB137">
              <a:alpha val="3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-10066" y="8512"/>
            <a:ext cx="12161838" cy="137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142999" y="381000"/>
            <a:ext cx="10424321" cy="762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16D9E"/>
                </a:solidFill>
              </a14:hiddenFill>
            </a:ext>
          </a:extLst>
        </p:spPr>
        <p:txBody>
          <a:bodyPr anchor="t"/>
          <a:lstStyle/>
          <a:p>
            <a:pPr algn="l"/>
            <a:r>
              <a:rPr lang="en-US" altLang="en-US" sz="3500" b="1" dirty="0" smtClean="0">
                <a:solidFill>
                  <a:srgbClr val="016D9E"/>
                </a:solidFill>
                <a:cs typeface="Leelawadee" panose="020B0502040204020203" pitchFamily="34" charset="-34"/>
              </a:rPr>
              <a:t>ARC’s approach</a:t>
            </a:r>
            <a:endParaRPr lang="en-US" altLang="en-US" sz="3500" b="1" dirty="0">
              <a:solidFill>
                <a:srgbClr val="016D9E"/>
              </a:solidFill>
              <a:cs typeface="Leelawadee" panose="020B0502040204020203" pitchFamily="34" charset="-34"/>
            </a:endParaRP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522288"/>
            <a:ext cx="1066800" cy="3810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8" name="Text Box 6"/>
          <p:cNvSpPr txBox="1">
            <a:spLocks noChangeArrowheads="1"/>
          </p:cNvSpPr>
          <p:nvPr/>
        </p:nvSpPr>
        <p:spPr bwMode="auto">
          <a:xfrm>
            <a:off x="137320" y="1656776"/>
            <a:ext cx="11658600" cy="4389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lvl="0" indent="-342900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en-US" b="1" dirty="0">
                <a:solidFill>
                  <a:srgbClr val="37464B"/>
                </a:solidFill>
              </a:rPr>
              <a:t>Focus for partnerships: a subset of practitioners called “action </a:t>
            </a:r>
            <a:r>
              <a:rPr lang="en-US" altLang="en-US" b="1" dirty="0" smtClean="0">
                <a:solidFill>
                  <a:srgbClr val="37464B"/>
                </a:solidFill>
              </a:rPr>
              <a:t>strategists,” allied with civic/social movements</a:t>
            </a:r>
            <a:endParaRPr lang="en-US" altLang="en-US" b="1" dirty="0">
              <a:solidFill>
                <a:srgbClr val="37464B"/>
              </a:solidFill>
            </a:endParaRPr>
          </a:p>
          <a:p>
            <a:pPr marL="342900" lvl="0" indent="-342900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en-US" b="1" dirty="0">
                <a:solidFill>
                  <a:srgbClr val="37464B"/>
                </a:solidFill>
              </a:rPr>
              <a:t>Problem statement: Available TPA research &amp; </a:t>
            </a:r>
            <a:r>
              <a:rPr lang="en-US" altLang="en-US" b="1" dirty="0" err="1">
                <a:solidFill>
                  <a:srgbClr val="37464B"/>
                </a:solidFill>
              </a:rPr>
              <a:t>evals</a:t>
            </a:r>
            <a:r>
              <a:rPr lang="en-US" altLang="en-US" b="1" dirty="0">
                <a:solidFill>
                  <a:srgbClr val="37464B"/>
                </a:solidFill>
              </a:rPr>
              <a:t> are rarely taken up by action strategists – mainly because they </a:t>
            </a:r>
            <a:r>
              <a:rPr lang="en-US" altLang="en-US" b="1" dirty="0" smtClean="0">
                <a:solidFill>
                  <a:srgbClr val="37464B"/>
                </a:solidFill>
              </a:rPr>
              <a:t>don’t ask the right questions</a:t>
            </a:r>
          </a:p>
          <a:p>
            <a:pPr marL="342900" lvl="0" indent="-342900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en-US" b="1" dirty="0" smtClean="0">
                <a:solidFill>
                  <a:srgbClr val="37464B"/>
                </a:solidFill>
              </a:rPr>
              <a:t>Proposed alternative: Open a seat at the table for TPA action-strategists to inform research agendas, starting </a:t>
            </a:r>
            <a:r>
              <a:rPr lang="en-US" altLang="en-US" b="1" dirty="0">
                <a:solidFill>
                  <a:srgbClr val="37464B"/>
                </a:solidFill>
              </a:rPr>
              <a:t>with balanced, trust-based </a:t>
            </a:r>
            <a:r>
              <a:rPr lang="en-US" altLang="en-US" b="1" dirty="0" smtClean="0">
                <a:solidFill>
                  <a:srgbClr val="37464B"/>
                </a:solidFill>
              </a:rPr>
              <a:t>partnerships</a:t>
            </a:r>
          </a:p>
          <a:p>
            <a:pPr marL="342900" lvl="0" indent="-342900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en-US" b="1" dirty="0" smtClean="0">
                <a:solidFill>
                  <a:srgbClr val="37464B"/>
                </a:solidFill>
              </a:rPr>
              <a:t>Two </a:t>
            </a:r>
            <a:r>
              <a:rPr lang="en-US" altLang="en-US" b="1" dirty="0">
                <a:solidFill>
                  <a:srgbClr val="37464B"/>
                </a:solidFill>
              </a:rPr>
              <a:t>pathways </a:t>
            </a:r>
            <a:r>
              <a:rPr lang="en-US" altLang="en-US" b="1" dirty="0" smtClean="0">
                <a:solidFill>
                  <a:srgbClr val="37464B"/>
                </a:solidFill>
              </a:rPr>
              <a:t>can link </a:t>
            </a:r>
            <a:r>
              <a:rPr lang="en-US" altLang="en-US" b="1" dirty="0">
                <a:solidFill>
                  <a:srgbClr val="37464B"/>
                </a:solidFill>
              </a:rPr>
              <a:t>research &amp; learning to more effective practice</a:t>
            </a:r>
          </a:p>
          <a:p>
            <a:pPr marL="914400" lvl="1" indent="-457200" eaLnBrk="1" hangingPunct="1">
              <a:lnSpc>
                <a:spcPct val="90000"/>
              </a:lnSpc>
              <a:spcBef>
                <a:spcPts val="1000"/>
              </a:spcBef>
              <a:buFontTx/>
              <a:buAutoNum type="arabicParenR"/>
            </a:pPr>
            <a:r>
              <a:rPr lang="en-US" altLang="en-US" b="1" dirty="0" smtClean="0">
                <a:solidFill>
                  <a:srgbClr val="37464B"/>
                </a:solidFill>
              </a:rPr>
              <a:t>Embed </a:t>
            </a:r>
            <a:r>
              <a:rPr lang="en-US" altLang="en-US" b="1" dirty="0">
                <a:solidFill>
                  <a:srgbClr val="37464B"/>
                </a:solidFill>
              </a:rPr>
              <a:t>research in organizational learning </a:t>
            </a:r>
            <a:r>
              <a:rPr lang="en-US" altLang="en-US" b="1" dirty="0" smtClean="0">
                <a:solidFill>
                  <a:srgbClr val="37464B"/>
                </a:solidFill>
              </a:rPr>
              <a:t>(easy </a:t>
            </a:r>
            <a:r>
              <a:rPr lang="en-US" altLang="en-US" b="1" dirty="0">
                <a:solidFill>
                  <a:srgbClr val="37464B"/>
                </a:solidFill>
              </a:rPr>
              <a:t>to </a:t>
            </a:r>
            <a:r>
              <a:rPr lang="en-US" altLang="en-US" b="1" dirty="0" smtClean="0">
                <a:solidFill>
                  <a:srgbClr val="37464B"/>
                </a:solidFill>
              </a:rPr>
              <a:t>say, but in practice?)</a:t>
            </a:r>
            <a:endParaRPr lang="en-US" altLang="en-US" b="1" dirty="0">
              <a:solidFill>
                <a:srgbClr val="37464B"/>
              </a:solidFill>
            </a:endParaRPr>
          </a:p>
          <a:p>
            <a:pPr marL="914400" lvl="1" indent="-457200" eaLnBrk="1" hangingPunct="1">
              <a:lnSpc>
                <a:spcPct val="90000"/>
              </a:lnSpc>
              <a:spcBef>
                <a:spcPts val="1000"/>
              </a:spcBef>
              <a:buFontTx/>
              <a:buAutoNum type="arabicParenR"/>
            </a:pPr>
            <a:r>
              <a:rPr lang="en-US" altLang="en-US" b="1" dirty="0">
                <a:solidFill>
                  <a:srgbClr val="37464B"/>
                </a:solidFill>
              </a:rPr>
              <a:t>Practitioner-led </a:t>
            </a:r>
            <a:r>
              <a:rPr lang="en-US" altLang="en-US" b="1" dirty="0" smtClean="0">
                <a:solidFill>
                  <a:srgbClr val="37464B"/>
                </a:solidFill>
              </a:rPr>
              <a:t>agendas that </a:t>
            </a:r>
            <a:r>
              <a:rPr lang="en-US" altLang="en-US" b="1" dirty="0">
                <a:solidFill>
                  <a:srgbClr val="37464B"/>
                </a:solidFill>
              </a:rPr>
              <a:t>informs research </a:t>
            </a:r>
            <a:r>
              <a:rPr lang="en-US" altLang="en-US" b="1" dirty="0" smtClean="0">
                <a:solidFill>
                  <a:srgbClr val="37464B"/>
                </a:solidFill>
              </a:rPr>
              <a:t>that contributes </a:t>
            </a:r>
            <a:r>
              <a:rPr lang="en-US" altLang="en-US" b="1" dirty="0">
                <a:solidFill>
                  <a:srgbClr val="37464B"/>
                </a:solidFill>
              </a:rPr>
              <a:t>to broader TPA </a:t>
            </a:r>
            <a:r>
              <a:rPr lang="en-US" altLang="en-US" b="1" dirty="0" smtClean="0">
                <a:solidFill>
                  <a:srgbClr val="37464B"/>
                </a:solidFill>
              </a:rPr>
              <a:t>thinking about how </a:t>
            </a:r>
            <a:r>
              <a:rPr lang="en-US" altLang="en-US" b="1" dirty="0">
                <a:solidFill>
                  <a:srgbClr val="37464B"/>
                </a:solidFill>
              </a:rPr>
              <a:t>to </a:t>
            </a:r>
            <a:r>
              <a:rPr lang="en-US" altLang="en-US" b="1" dirty="0" smtClean="0">
                <a:solidFill>
                  <a:srgbClr val="37464B"/>
                </a:solidFill>
              </a:rPr>
              <a:t>find more </a:t>
            </a:r>
            <a:r>
              <a:rPr lang="en-US" altLang="en-US" b="1" dirty="0">
                <a:solidFill>
                  <a:srgbClr val="37464B"/>
                </a:solidFill>
              </a:rPr>
              <a:t>strategic focus on </a:t>
            </a:r>
            <a:r>
              <a:rPr lang="en-US" altLang="en-US" b="1" dirty="0" smtClean="0">
                <a:solidFill>
                  <a:srgbClr val="37464B"/>
                </a:solidFill>
              </a:rPr>
              <a:t>sustainable power </a:t>
            </a:r>
            <a:r>
              <a:rPr lang="en-US" altLang="en-US" b="1" dirty="0">
                <a:solidFill>
                  <a:srgbClr val="37464B"/>
                </a:solidFill>
              </a:rPr>
              <a:t>shifts</a:t>
            </a:r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6080125" y="6248400"/>
            <a:ext cx="3849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en-US" sz="1400"/>
          </a:p>
        </p:txBody>
      </p:sp>
      <p:pic>
        <p:nvPicPr>
          <p:cNvPr id="33800" name="Picture 8" descr="ARC_logo_rgb_300dpi"/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7347" y="6168687"/>
            <a:ext cx="1114425" cy="458788"/>
          </a:xfrm>
          <a:prstGeom prst="rect">
            <a:avLst/>
          </a:prstGeom>
          <a:solidFill>
            <a:srgbClr val="EDB137"/>
          </a:solidFill>
        </p:spPr>
      </p:pic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0" y="6172200"/>
            <a:ext cx="11049000" cy="4572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/>
            <a:r>
              <a:rPr lang="en-US" altLang="en-US" sz="1200" dirty="0">
                <a:solidFill>
                  <a:schemeClr val="bg1"/>
                </a:solidFill>
              </a:rPr>
              <a:t> </a:t>
            </a:r>
            <a:r>
              <a:rPr lang="en-US" altLang="en-US" sz="1200" dirty="0" smtClean="0">
                <a:solidFill>
                  <a:schemeClr val="bg1"/>
                </a:solidFill>
              </a:rPr>
              <a:t>July 5, 2017 </a:t>
            </a:r>
            <a:endParaRPr lang="en-US" alt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4500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0"/>
            <a:ext cx="12161838" cy="6858000"/>
          </a:xfrm>
          <a:prstGeom prst="rect">
            <a:avLst/>
          </a:prstGeom>
          <a:solidFill>
            <a:srgbClr val="EDB137">
              <a:alpha val="3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0"/>
            <a:ext cx="12161838" cy="137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142999" y="381000"/>
            <a:ext cx="10424321" cy="762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16D9E"/>
                </a:solidFill>
              </a14:hiddenFill>
            </a:ext>
          </a:extLst>
        </p:spPr>
        <p:txBody>
          <a:bodyPr anchor="t"/>
          <a:lstStyle/>
          <a:p>
            <a:pPr algn="l"/>
            <a:r>
              <a:rPr lang="en-US" altLang="en-US" sz="3500" b="1" dirty="0" smtClean="0">
                <a:solidFill>
                  <a:srgbClr val="016D9E"/>
                </a:solidFill>
                <a:cs typeface="Leelawadee" panose="020B0502040204020203" pitchFamily="34" charset="-34"/>
              </a:rPr>
              <a:t>What does this mean in practice?</a:t>
            </a:r>
            <a:endParaRPr lang="en-US" altLang="en-US" sz="3500" b="1" dirty="0">
              <a:solidFill>
                <a:srgbClr val="016D9E"/>
              </a:solidFill>
              <a:cs typeface="Leelawadee" panose="020B0502040204020203" pitchFamily="34" charset="-34"/>
            </a:endParaRP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522288"/>
            <a:ext cx="1066800" cy="3810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8" name="Text Box 6"/>
          <p:cNvSpPr txBox="1">
            <a:spLocks noChangeArrowheads="1"/>
          </p:cNvSpPr>
          <p:nvPr/>
        </p:nvSpPr>
        <p:spPr bwMode="auto">
          <a:xfrm>
            <a:off x="213519" y="2209800"/>
            <a:ext cx="11506200" cy="3136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altLang="en-US" b="1" dirty="0" smtClean="0">
                <a:solidFill>
                  <a:srgbClr val="37464B"/>
                </a:solidFill>
              </a:rPr>
              <a:t>ARC partners </a:t>
            </a:r>
            <a:r>
              <a:rPr lang="en-US" altLang="en-US" b="1" dirty="0">
                <a:solidFill>
                  <a:srgbClr val="37464B"/>
                </a:solidFill>
              </a:rPr>
              <a:t>with public interest groups and policy reformers in the TPA </a:t>
            </a:r>
            <a:r>
              <a:rPr lang="en-US" altLang="en-US" b="1" dirty="0" smtClean="0">
                <a:solidFill>
                  <a:srgbClr val="37464B"/>
                </a:solidFill>
              </a:rPr>
              <a:t>field (broadly defined), </a:t>
            </a:r>
            <a:r>
              <a:rPr lang="en-US" altLang="en-US" b="1" dirty="0">
                <a:solidFill>
                  <a:srgbClr val="37464B"/>
                </a:solidFill>
              </a:rPr>
              <a:t>in order to: </a:t>
            </a:r>
            <a:endParaRPr lang="en-US" altLang="en-US" b="1" dirty="0" smtClean="0">
              <a:solidFill>
                <a:srgbClr val="37464B"/>
              </a:solidFill>
            </a:endParaRPr>
          </a:p>
          <a:p>
            <a:pPr marL="457200" indent="-457200" eaLnBrk="1" hangingPunct="1">
              <a:lnSpc>
                <a:spcPct val="90000"/>
              </a:lnSpc>
              <a:spcBef>
                <a:spcPts val="1000"/>
              </a:spcBef>
              <a:buAutoNum type="arabicParenR"/>
            </a:pPr>
            <a:r>
              <a:rPr lang="en-US" altLang="en-US" b="1" dirty="0" smtClean="0">
                <a:solidFill>
                  <a:srgbClr val="37464B"/>
                </a:solidFill>
              </a:rPr>
              <a:t>Support partner </a:t>
            </a:r>
            <a:r>
              <a:rPr lang="en-US" altLang="en-US" b="1" dirty="0">
                <a:solidFill>
                  <a:srgbClr val="37464B"/>
                </a:solidFill>
              </a:rPr>
              <a:t>learning </a:t>
            </a:r>
            <a:r>
              <a:rPr lang="en-US" altLang="en-US" b="1" dirty="0" smtClean="0">
                <a:solidFill>
                  <a:srgbClr val="37464B"/>
                </a:solidFill>
              </a:rPr>
              <a:t>agendas (“critical friend” role, focused learning exchanges) </a:t>
            </a:r>
          </a:p>
          <a:p>
            <a:pPr marL="457200" indent="-457200" eaLnBrk="1" hangingPunct="1">
              <a:lnSpc>
                <a:spcPct val="90000"/>
              </a:lnSpc>
              <a:spcBef>
                <a:spcPts val="1000"/>
              </a:spcBef>
              <a:buAutoNum type="arabicParenR"/>
            </a:pPr>
            <a:r>
              <a:rPr lang="en-US" altLang="en-US" b="1" dirty="0" smtClean="0">
                <a:solidFill>
                  <a:srgbClr val="37464B"/>
                </a:solidFill>
              </a:rPr>
              <a:t>Invest in exploratory </a:t>
            </a:r>
            <a:r>
              <a:rPr lang="en-US" altLang="en-US" b="1" dirty="0">
                <a:solidFill>
                  <a:srgbClr val="37464B"/>
                </a:solidFill>
              </a:rPr>
              <a:t>research </a:t>
            </a:r>
            <a:r>
              <a:rPr lang="en-US" altLang="en-US" b="1" dirty="0" smtClean="0">
                <a:solidFill>
                  <a:srgbClr val="37464B"/>
                </a:solidFill>
              </a:rPr>
              <a:t>partnerships to inform future research questions that address their strategic TPA challenges </a:t>
            </a:r>
          </a:p>
          <a:p>
            <a:pPr marL="457200" indent="-457200" eaLnBrk="1" hangingPunct="1">
              <a:lnSpc>
                <a:spcPct val="90000"/>
              </a:lnSpc>
              <a:spcBef>
                <a:spcPts val="1000"/>
              </a:spcBef>
              <a:buAutoNum type="arabicParenR"/>
            </a:pPr>
            <a:r>
              <a:rPr lang="en-US" altLang="en-US" b="1" dirty="0" smtClean="0">
                <a:solidFill>
                  <a:srgbClr val="37464B"/>
                </a:solidFill>
              </a:rPr>
              <a:t>Collaborate </a:t>
            </a:r>
            <a:r>
              <a:rPr lang="en-US" altLang="en-US" b="1" dirty="0">
                <a:solidFill>
                  <a:srgbClr val="37464B"/>
                </a:solidFill>
              </a:rPr>
              <a:t>to communicate </a:t>
            </a:r>
            <a:r>
              <a:rPr lang="en-US" altLang="en-US" b="1" dirty="0" smtClean="0">
                <a:solidFill>
                  <a:srgbClr val="37464B"/>
                </a:solidFill>
              </a:rPr>
              <a:t>Southern front-line </a:t>
            </a:r>
            <a:r>
              <a:rPr lang="en-US" altLang="en-US" b="1" dirty="0">
                <a:solidFill>
                  <a:srgbClr val="37464B"/>
                </a:solidFill>
              </a:rPr>
              <a:t>perspectives to global </a:t>
            </a:r>
            <a:r>
              <a:rPr lang="en-US" altLang="en-US" b="1" dirty="0" smtClean="0">
                <a:solidFill>
                  <a:srgbClr val="37464B"/>
                </a:solidFill>
              </a:rPr>
              <a:t>agenda-setters, via curated, crisp writing and images</a:t>
            </a:r>
            <a:endParaRPr lang="en-US" altLang="en-US" b="1" dirty="0">
              <a:solidFill>
                <a:srgbClr val="37464B"/>
              </a:solidFill>
            </a:endParaRPr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6080125" y="6248400"/>
            <a:ext cx="3849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en-US" sz="1400"/>
          </a:p>
        </p:txBody>
      </p:sp>
      <p:pic>
        <p:nvPicPr>
          <p:cNvPr id="33800" name="Picture 8" descr="ARC_logo_rgb_300dpi"/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7347" y="6168687"/>
            <a:ext cx="1114425" cy="458788"/>
          </a:xfrm>
          <a:prstGeom prst="rect">
            <a:avLst/>
          </a:prstGeom>
          <a:solidFill>
            <a:srgbClr val="EDB137"/>
          </a:solidFill>
        </p:spPr>
      </p:pic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0" y="6172200"/>
            <a:ext cx="11049000" cy="4572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/>
            <a:r>
              <a:rPr lang="en-US" altLang="en-US" sz="1200" dirty="0">
                <a:solidFill>
                  <a:schemeClr val="bg1"/>
                </a:solidFill>
              </a:rPr>
              <a:t> </a:t>
            </a:r>
            <a:r>
              <a:rPr lang="en-US" altLang="en-US" sz="1200" dirty="0" smtClean="0">
                <a:solidFill>
                  <a:schemeClr val="bg1"/>
                </a:solidFill>
              </a:rPr>
              <a:t>July 5, 2017 </a:t>
            </a:r>
            <a:endParaRPr lang="en-US" alt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5818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0"/>
            <a:ext cx="12161838" cy="6858000"/>
          </a:xfrm>
          <a:prstGeom prst="rect">
            <a:avLst/>
          </a:prstGeom>
          <a:solidFill>
            <a:srgbClr val="EDB137">
              <a:alpha val="3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0"/>
            <a:ext cx="12161838" cy="137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142999" y="381000"/>
            <a:ext cx="10652920" cy="762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16D9E"/>
                </a:solidFill>
              </a14:hiddenFill>
            </a:ext>
          </a:extLst>
        </p:spPr>
        <p:txBody>
          <a:bodyPr anchor="t"/>
          <a:lstStyle/>
          <a:p>
            <a:pPr algn="l"/>
            <a:r>
              <a:rPr lang="en-US" altLang="en-US" sz="3500" b="1" dirty="0" smtClean="0">
                <a:solidFill>
                  <a:srgbClr val="016D9E"/>
                </a:solidFill>
                <a:cs typeface="Leelawadee" panose="020B0502040204020203" pitchFamily="34" charset="-34"/>
              </a:rPr>
              <a:t>Incubation by threading the needle: Seven steps</a:t>
            </a:r>
            <a:endParaRPr lang="en-US" altLang="en-US" sz="3500" b="1" dirty="0">
              <a:solidFill>
                <a:srgbClr val="016D9E"/>
              </a:solidFill>
              <a:cs typeface="Leelawadee" panose="020B0502040204020203" pitchFamily="34" charset="-34"/>
            </a:endParaRP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522288"/>
            <a:ext cx="1066800" cy="3810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8" name="Text Box 6"/>
          <p:cNvSpPr txBox="1">
            <a:spLocks noChangeArrowheads="1"/>
          </p:cNvSpPr>
          <p:nvPr/>
        </p:nvSpPr>
        <p:spPr bwMode="auto">
          <a:xfrm>
            <a:off x="137320" y="1600200"/>
            <a:ext cx="11658599" cy="4109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altLang="en-US" b="1" i="1" dirty="0" smtClean="0">
                <a:solidFill>
                  <a:srgbClr val="37464B"/>
                </a:solidFill>
              </a:rPr>
              <a:t>How</a:t>
            </a:r>
            <a:r>
              <a:rPr lang="en-US" altLang="en-US" b="1" dirty="0" smtClean="0">
                <a:solidFill>
                  <a:srgbClr val="37464B"/>
                </a:solidFill>
              </a:rPr>
              <a:t> does ARC approach exploratory research?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endParaRPr lang="en-US" altLang="en-US" b="1" dirty="0" smtClean="0">
              <a:solidFill>
                <a:srgbClr val="37464B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altLang="en-US" b="1" dirty="0" smtClean="0">
                <a:solidFill>
                  <a:srgbClr val="37464B"/>
                </a:solidFill>
              </a:rPr>
              <a:t>1</a:t>
            </a:r>
            <a:r>
              <a:rPr lang="en-US" altLang="en-US" b="1" dirty="0">
                <a:solidFill>
                  <a:srgbClr val="37464B"/>
                </a:solidFill>
              </a:rPr>
              <a:t>)	</a:t>
            </a:r>
            <a:r>
              <a:rPr lang="en-US" altLang="en-US" b="1" dirty="0" smtClean="0">
                <a:solidFill>
                  <a:srgbClr val="37464B"/>
                </a:solidFill>
              </a:rPr>
              <a:t>Partner with strategic learning orgs with civic base/allies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altLang="en-US" b="1" dirty="0" smtClean="0">
                <a:solidFill>
                  <a:srgbClr val="37464B"/>
                </a:solidFill>
              </a:rPr>
              <a:t>2) 	Pursue </a:t>
            </a:r>
            <a:r>
              <a:rPr lang="en-US" altLang="en-US" b="1" dirty="0">
                <a:solidFill>
                  <a:srgbClr val="37464B"/>
                </a:solidFill>
              </a:rPr>
              <a:t>questions that </a:t>
            </a:r>
            <a:r>
              <a:rPr lang="en-US" altLang="en-US" b="1" dirty="0" smtClean="0">
                <a:solidFill>
                  <a:srgbClr val="37464B"/>
                </a:solidFill>
              </a:rPr>
              <a:t>directly </a:t>
            </a:r>
            <a:r>
              <a:rPr lang="en-US" altLang="en-US" b="1" dirty="0">
                <a:solidFill>
                  <a:srgbClr val="37464B"/>
                </a:solidFill>
              </a:rPr>
              <a:t>support </a:t>
            </a:r>
            <a:r>
              <a:rPr lang="en-US" altLang="en-US" b="1" dirty="0" smtClean="0">
                <a:solidFill>
                  <a:srgbClr val="37464B"/>
                </a:solidFill>
              </a:rPr>
              <a:t>TPA partner </a:t>
            </a:r>
            <a:r>
              <a:rPr lang="en-US" altLang="en-US" b="1" dirty="0">
                <a:solidFill>
                  <a:srgbClr val="37464B"/>
                </a:solidFill>
              </a:rPr>
              <a:t>change strategies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altLang="en-US" b="1" dirty="0" smtClean="0">
                <a:solidFill>
                  <a:srgbClr val="37464B"/>
                </a:solidFill>
              </a:rPr>
              <a:t>3)</a:t>
            </a:r>
            <a:r>
              <a:rPr lang="en-US" altLang="en-US" b="1" dirty="0">
                <a:solidFill>
                  <a:srgbClr val="37464B"/>
                </a:solidFill>
              </a:rPr>
              <a:t>	</a:t>
            </a:r>
            <a:r>
              <a:rPr lang="en-US" altLang="en-US" b="1" dirty="0" smtClean="0">
                <a:solidFill>
                  <a:srgbClr val="37464B"/>
                </a:solidFill>
              </a:rPr>
              <a:t>Invest in exploratory </a:t>
            </a:r>
            <a:r>
              <a:rPr lang="en-US" altLang="en-US" b="1" dirty="0">
                <a:solidFill>
                  <a:srgbClr val="37464B"/>
                </a:solidFill>
              </a:rPr>
              <a:t>field research </a:t>
            </a:r>
            <a:r>
              <a:rPr lang="en-US" altLang="en-US" b="1" dirty="0" smtClean="0">
                <a:solidFill>
                  <a:srgbClr val="37464B"/>
                </a:solidFill>
              </a:rPr>
              <a:t>to inform </a:t>
            </a:r>
            <a:r>
              <a:rPr lang="en-US" altLang="en-US" b="1" dirty="0">
                <a:solidFill>
                  <a:srgbClr val="37464B"/>
                </a:solidFill>
              </a:rPr>
              <a:t>more ambitious proposals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altLang="en-US" b="1" dirty="0" smtClean="0">
                <a:solidFill>
                  <a:srgbClr val="37464B"/>
                </a:solidFill>
              </a:rPr>
              <a:t>4)</a:t>
            </a:r>
            <a:r>
              <a:rPr lang="en-US" altLang="en-US" b="1" dirty="0">
                <a:solidFill>
                  <a:srgbClr val="37464B"/>
                </a:solidFill>
              </a:rPr>
              <a:t>	Be methodologically credible to relevant audiences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altLang="en-US" b="1" dirty="0" smtClean="0">
                <a:solidFill>
                  <a:srgbClr val="37464B"/>
                </a:solidFill>
              </a:rPr>
              <a:t>5)</a:t>
            </a:r>
            <a:r>
              <a:rPr lang="en-US" altLang="en-US" b="1" dirty="0">
                <a:solidFill>
                  <a:srgbClr val="37464B"/>
                </a:solidFill>
              </a:rPr>
              <a:t>	</a:t>
            </a:r>
            <a:r>
              <a:rPr lang="en-US" altLang="en-US" b="1" dirty="0" smtClean="0">
                <a:solidFill>
                  <a:srgbClr val="37464B"/>
                </a:solidFill>
              </a:rPr>
              <a:t>Embed the research to advance partner’s organizational learning</a:t>
            </a:r>
            <a:endParaRPr lang="en-US" altLang="en-US" b="1" dirty="0">
              <a:solidFill>
                <a:srgbClr val="37464B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altLang="en-US" b="1" dirty="0" smtClean="0">
                <a:solidFill>
                  <a:srgbClr val="37464B"/>
                </a:solidFill>
              </a:rPr>
              <a:t>6)</a:t>
            </a:r>
            <a:r>
              <a:rPr lang="en-US" altLang="en-US" b="1" dirty="0">
                <a:solidFill>
                  <a:srgbClr val="37464B"/>
                </a:solidFill>
              </a:rPr>
              <a:t>	Be potentially fundable – and 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altLang="en-US" b="1" dirty="0" smtClean="0">
                <a:solidFill>
                  <a:srgbClr val="37464B"/>
                </a:solidFill>
              </a:rPr>
              <a:t>7)</a:t>
            </a:r>
            <a:r>
              <a:rPr lang="en-US" altLang="en-US" b="1" dirty="0">
                <a:solidFill>
                  <a:srgbClr val="37464B"/>
                </a:solidFill>
              </a:rPr>
              <a:t>	</a:t>
            </a:r>
            <a:r>
              <a:rPr lang="en-US" altLang="en-US" b="1" dirty="0" smtClean="0">
                <a:solidFill>
                  <a:srgbClr val="37464B"/>
                </a:solidFill>
              </a:rPr>
              <a:t>Frame questions that resonate </a:t>
            </a:r>
            <a:r>
              <a:rPr lang="en-US" altLang="en-US" b="1" dirty="0">
                <a:solidFill>
                  <a:srgbClr val="37464B"/>
                </a:solidFill>
              </a:rPr>
              <a:t>with </a:t>
            </a:r>
            <a:r>
              <a:rPr lang="en-US" altLang="en-US" b="1" dirty="0" smtClean="0">
                <a:solidFill>
                  <a:srgbClr val="37464B"/>
                </a:solidFill>
              </a:rPr>
              <a:t>global </a:t>
            </a:r>
            <a:r>
              <a:rPr lang="en-US" altLang="en-US" b="1" dirty="0">
                <a:solidFill>
                  <a:srgbClr val="37464B"/>
                </a:solidFill>
              </a:rPr>
              <a:t>discussions in the TPA field</a:t>
            </a:r>
            <a:r>
              <a:rPr lang="en-US" altLang="en-US" b="1" dirty="0" smtClean="0">
                <a:solidFill>
                  <a:srgbClr val="37464B"/>
                </a:solidFill>
              </a:rPr>
              <a:t>.</a:t>
            </a:r>
            <a:endParaRPr lang="en-US" altLang="en-US" b="1" dirty="0">
              <a:solidFill>
                <a:srgbClr val="37464B"/>
              </a:solidFill>
            </a:endParaRPr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6080125" y="6248400"/>
            <a:ext cx="3849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en-US" sz="1400"/>
          </a:p>
        </p:txBody>
      </p:sp>
      <p:pic>
        <p:nvPicPr>
          <p:cNvPr id="33800" name="Picture 8" descr="ARC_logo_rgb_300dpi"/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7347" y="6168687"/>
            <a:ext cx="1114425" cy="458788"/>
          </a:xfrm>
          <a:prstGeom prst="rect">
            <a:avLst/>
          </a:prstGeom>
          <a:solidFill>
            <a:srgbClr val="EDB137"/>
          </a:solidFill>
        </p:spPr>
      </p:pic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0" y="6172200"/>
            <a:ext cx="11049000" cy="4572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/>
            <a:r>
              <a:rPr lang="en-US" altLang="en-US" sz="1200" dirty="0">
                <a:solidFill>
                  <a:schemeClr val="bg1"/>
                </a:solidFill>
              </a:rPr>
              <a:t> </a:t>
            </a:r>
            <a:r>
              <a:rPr lang="en-US" altLang="en-US" sz="1200" dirty="0" smtClean="0">
                <a:solidFill>
                  <a:schemeClr val="bg1"/>
                </a:solidFill>
              </a:rPr>
              <a:t>July 5, 2017 </a:t>
            </a:r>
            <a:endParaRPr lang="en-US" alt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2828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152400"/>
            <a:ext cx="12161838" cy="6858000"/>
          </a:xfrm>
          <a:prstGeom prst="rect">
            <a:avLst/>
          </a:prstGeom>
          <a:solidFill>
            <a:srgbClr val="EDB137">
              <a:alpha val="3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0"/>
            <a:ext cx="12161838" cy="137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142999" y="381000"/>
            <a:ext cx="10424321" cy="762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16D9E"/>
                </a:solidFill>
              </a14:hiddenFill>
            </a:ext>
          </a:extLst>
        </p:spPr>
        <p:txBody>
          <a:bodyPr anchor="t"/>
          <a:lstStyle/>
          <a:p>
            <a:pPr algn="l"/>
            <a:r>
              <a:rPr lang="en-US" altLang="en-US" sz="3500" b="1" dirty="0" smtClean="0">
                <a:solidFill>
                  <a:srgbClr val="016D9E"/>
                </a:solidFill>
                <a:cs typeface="Leelawadee" panose="020B0502040204020203" pitchFamily="34" charset="-34"/>
              </a:rPr>
              <a:t>ARC partnership stories</a:t>
            </a:r>
            <a:endParaRPr lang="en-US" altLang="en-US" sz="3500" b="1" dirty="0">
              <a:solidFill>
                <a:srgbClr val="016D9E"/>
              </a:solidFill>
              <a:cs typeface="Leelawadee" panose="020B0502040204020203" pitchFamily="34" charset="-34"/>
            </a:endParaRP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522288"/>
            <a:ext cx="1066800" cy="3810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8" name="Text Box 6"/>
          <p:cNvSpPr txBox="1">
            <a:spLocks noChangeArrowheads="1"/>
          </p:cNvSpPr>
          <p:nvPr/>
        </p:nvSpPr>
        <p:spPr bwMode="auto">
          <a:xfrm>
            <a:off x="137319" y="1893888"/>
            <a:ext cx="11658600" cy="4314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en-US" sz="2000" b="1" dirty="0" smtClean="0">
                <a:solidFill>
                  <a:srgbClr val="37464B"/>
                </a:solidFill>
              </a:rPr>
              <a:t>Society for Social Audit, Accountability and Transparency (state gov’t of Telangana, India)</a:t>
            </a:r>
          </a:p>
          <a:p>
            <a:pPr marL="800100" lvl="1" indent="-342900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en-US" sz="2000" b="1" dirty="0" smtClean="0">
                <a:solidFill>
                  <a:srgbClr val="37464B"/>
                </a:solidFill>
              </a:rPr>
              <a:t>Grassroots movement-inspired policy reformers embed TPA into big anti-poverty programs, impact dilemmas, exploratory research informs open government strategy</a:t>
            </a:r>
          </a:p>
          <a:p>
            <a:pPr marL="342900" indent="-342900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en-US" sz="2000" b="1" dirty="0" smtClean="0">
                <a:solidFill>
                  <a:srgbClr val="37464B"/>
                </a:solidFill>
              </a:rPr>
              <a:t>Government Watch (Philippines)</a:t>
            </a:r>
          </a:p>
          <a:p>
            <a:pPr marL="800100" lvl="1" indent="-342900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en-US" sz="2000" b="1" dirty="0" smtClean="0">
                <a:solidFill>
                  <a:srgbClr val="37464B"/>
                </a:solidFill>
              </a:rPr>
              <a:t>Political defeat of top-down technocratic reformers causes need to reboot TPA strategy, drawing on three years of mutual learning &amp; joint pubs, analysis now looking backwards and forwards grounded in new civic network</a:t>
            </a:r>
          </a:p>
          <a:p>
            <a:pPr marL="342900" indent="-342900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en-US" sz="2000" b="1" dirty="0">
                <a:solidFill>
                  <a:srgbClr val="37464B"/>
                </a:solidFill>
              </a:rPr>
              <a:t>Center for the Study of Equity and Governance in Health Systems (Guatemala</a:t>
            </a:r>
            <a:r>
              <a:rPr lang="en-US" altLang="en-US" sz="2000" b="1" dirty="0" smtClean="0">
                <a:solidFill>
                  <a:srgbClr val="37464B"/>
                </a:solidFill>
              </a:rPr>
              <a:t>)</a:t>
            </a:r>
          </a:p>
          <a:p>
            <a:pPr marL="800100" lvl="1" indent="-342900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en-US" sz="2000" b="1" dirty="0" smtClean="0">
                <a:solidFill>
                  <a:srgbClr val="37464B"/>
                </a:solidFill>
              </a:rPr>
              <a:t>Researcher allies of community health defenders rethink what kinds of evidence really bolsters advocacy leverage, framing lessons for global TPA field</a:t>
            </a:r>
            <a:endParaRPr lang="en-US" altLang="en-US" sz="2000" b="1" dirty="0">
              <a:solidFill>
                <a:srgbClr val="37464B"/>
              </a:solidFill>
            </a:endParaRPr>
          </a:p>
          <a:p>
            <a:pPr marL="342900" indent="-342900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 altLang="en-US" sz="2000" b="1" dirty="0">
              <a:solidFill>
                <a:srgbClr val="37464B"/>
              </a:solidFill>
            </a:endParaRPr>
          </a:p>
          <a:p>
            <a:pPr marL="800100" lvl="1" indent="-342900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 altLang="en-US" sz="2000" b="1" dirty="0" smtClean="0">
              <a:solidFill>
                <a:srgbClr val="37464B"/>
              </a:solidFill>
            </a:endParaRPr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6080125" y="6248400"/>
            <a:ext cx="3849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en-US" sz="1400"/>
          </a:p>
        </p:txBody>
      </p:sp>
      <p:pic>
        <p:nvPicPr>
          <p:cNvPr id="33800" name="Picture 8" descr="ARC_logo_rgb_300dpi"/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7347" y="6168687"/>
            <a:ext cx="1114425" cy="458788"/>
          </a:xfrm>
          <a:prstGeom prst="rect">
            <a:avLst/>
          </a:prstGeom>
          <a:solidFill>
            <a:srgbClr val="EDB137"/>
          </a:solidFill>
        </p:spPr>
      </p:pic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0" y="6172200"/>
            <a:ext cx="11049000" cy="4572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/>
            <a:r>
              <a:rPr lang="en-US" altLang="en-US" sz="1200" dirty="0">
                <a:solidFill>
                  <a:schemeClr val="bg1"/>
                </a:solidFill>
              </a:rPr>
              <a:t> </a:t>
            </a:r>
            <a:r>
              <a:rPr lang="en-US" altLang="en-US" sz="1200" dirty="0" smtClean="0">
                <a:solidFill>
                  <a:schemeClr val="bg1"/>
                </a:solidFill>
              </a:rPr>
              <a:t>July 5, 2017 </a:t>
            </a:r>
            <a:endParaRPr lang="en-US" alt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127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0"/>
            <a:ext cx="12161838" cy="6858000"/>
          </a:xfrm>
          <a:prstGeom prst="rect">
            <a:avLst/>
          </a:prstGeom>
          <a:solidFill>
            <a:srgbClr val="EDB137">
              <a:alpha val="3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0"/>
            <a:ext cx="12161838" cy="137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142999" y="381000"/>
            <a:ext cx="10424321" cy="762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16D9E"/>
                </a:solidFill>
              </a14:hiddenFill>
            </a:ext>
          </a:extLst>
        </p:spPr>
        <p:txBody>
          <a:bodyPr anchor="t"/>
          <a:lstStyle/>
          <a:p>
            <a:pPr algn="l"/>
            <a:r>
              <a:rPr lang="en-US" altLang="en-US" sz="3500" b="1" dirty="0" err="1" smtClean="0">
                <a:solidFill>
                  <a:srgbClr val="016D9E"/>
                </a:solidFill>
                <a:cs typeface="Leelawadee" panose="020B0502040204020203" pitchFamily="34" charset="-34"/>
              </a:rPr>
              <a:t>Wrapup</a:t>
            </a:r>
            <a:r>
              <a:rPr lang="en-US" altLang="en-US" sz="3500" b="1" dirty="0" smtClean="0">
                <a:solidFill>
                  <a:srgbClr val="016D9E"/>
                </a:solidFill>
                <a:cs typeface="Leelawadee" panose="020B0502040204020203" pitchFamily="34" charset="-34"/>
              </a:rPr>
              <a:t>: Incubating an incubator</a:t>
            </a:r>
            <a:endParaRPr lang="en-US" altLang="en-US" sz="3500" b="1" dirty="0">
              <a:solidFill>
                <a:srgbClr val="016D9E"/>
              </a:solidFill>
              <a:cs typeface="Leelawadee" panose="020B0502040204020203" pitchFamily="34" charset="-34"/>
            </a:endParaRP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522288"/>
            <a:ext cx="1066800" cy="3810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8" name="Text Box 6"/>
          <p:cNvSpPr txBox="1">
            <a:spLocks noChangeArrowheads="1"/>
          </p:cNvSpPr>
          <p:nvPr/>
        </p:nvSpPr>
        <p:spPr bwMode="auto">
          <a:xfrm>
            <a:off x="550976" y="2286000"/>
            <a:ext cx="11397343" cy="3465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en-US" b="1" dirty="0" smtClean="0">
                <a:solidFill>
                  <a:srgbClr val="37464B"/>
                </a:solidFill>
              </a:rPr>
              <a:t>ARC is just emerging from “soft launch”</a:t>
            </a:r>
          </a:p>
          <a:p>
            <a:pPr marL="342900" indent="-342900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en-US" b="1" dirty="0" smtClean="0">
                <a:solidFill>
                  <a:srgbClr val="37464B"/>
                </a:solidFill>
              </a:rPr>
              <a:t>2013-2015 - consultation &amp; planning process</a:t>
            </a:r>
          </a:p>
          <a:p>
            <a:pPr marL="342900" indent="-342900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en-US" b="1" dirty="0" smtClean="0">
                <a:solidFill>
                  <a:srgbClr val="37464B"/>
                </a:solidFill>
              </a:rPr>
              <a:t>2016  - “zero year” </a:t>
            </a:r>
          </a:p>
          <a:p>
            <a:pPr marL="342900" indent="-342900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en-US" b="1" dirty="0" smtClean="0">
                <a:solidFill>
                  <a:srgbClr val="37464B"/>
                </a:solidFill>
              </a:rPr>
              <a:t>2017 – consolidate partnerships, 1</a:t>
            </a:r>
            <a:r>
              <a:rPr lang="en-US" altLang="en-US" b="1" baseline="30000" dirty="0" smtClean="0">
                <a:solidFill>
                  <a:srgbClr val="37464B"/>
                </a:solidFill>
              </a:rPr>
              <a:t>st</a:t>
            </a:r>
            <a:r>
              <a:rPr lang="en-US" altLang="en-US" b="1" dirty="0" smtClean="0">
                <a:solidFill>
                  <a:srgbClr val="37464B"/>
                </a:solidFill>
              </a:rPr>
              <a:t> round of pubs, website launch, seek additional core and project-specific funding</a:t>
            </a:r>
          </a:p>
          <a:p>
            <a:pPr marL="342900" indent="-342900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en-US" b="1" dirty="0" smtClean="0">
                <a:solidFill>
                  <a:srgbClr val="37464B"/>
                </a:solidFill>
              </a:rPr>
              <a:t>2018 – institutional consolidation (bolster research team, advisory board)</a:t>
            </a:r>
          </a:p>
          <a:p>
            <a:pPr marL="342900" indent="-342900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en-US" b="1" dirty="0">
                <a:solidFill>
                  <a:srgbClr val="37464B"/>
                </a:solidFill>
              </a:rPr>
              <a:t>?</a:t>
            </a:r>
            <a:endParaRPr lang="en-US" altLang="en-US" b="1" dirty="0" smtClean="0">
              <a:solidFill>
                <a:srgbClr val="37464B"/>
              </a:solidFill>
            </a:endParaRPr>
          </a:p>
          <a:p>
            <a:pPr marL="342900" indent="-342900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 altLang="en-US" sz="2000" b="1" dirty="0" smtClean="0">
              <a:solidFill>
                <a:srgbClr val="37464B"/>
              </a:solidFill>
            </a:endParaRPr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6080125" y="6248400"/>
            <a:ext cx="3849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en-US" sz="1400"/>
          </a:p>
        </p:txBody>
      </p:sp>
      <p:pic>
        <p:nvPicPr>
          <p:cNvPr id="33800" name="Picture 8" descr="ARC_logo_rgb_300dpi"/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7347" y="6168687"/>
            <a:ext cx="1114425" cy="458788"/>
          </a:xfrm>
          <a:prstGeom prst="rect">
            <a:avLst/>
          </a:prstGeom>
          <a:solidFill>
            <a:srgbClr val="EDB137"/>
          </a:solidFill>
        </p:spPr>
      </p:pic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0" y="6172200"/>
            <a:ext cx="11049000" cy="4572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/>
            <a:r>
              <a:rPr lang="en-US" altLang="en-US" sz="1200" dirty="0">
                <a:solidFill>
                  <a:schemeClr val="bg1"/>
                </a:solidFill>
              </a:rPr>
              <a:t> </a:t>
            </a:r>
            <a:r>
              <a:rPr lang="en-US" altLang="en-US" sz="1200" dirty="0" smtClean="0">
                <a:solidFill>
                  <a:schemeClr val="bg1"/>
                </a:solidFill>
              </a:rPr>
              <a:t>July 5, 2017 </a:t>
            </a:r>
            <a:endParaRPr lang="en-US" alt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208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0" y="0"/>
            <a:ext cx="12161838" cy="137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5124" name="Picture 4" descr="ARC_logo_rgb_300dp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378" y="192172"/>
            <a:ext cx="2797175" cy="1146175"/>
          </a:xfrm>
          <a:prstGeom prst="rect">
            <a:avLst/>
          </a:prstGeom>
          <a:solidFill>
            <a:srgbClr val="EDB137"/>
          </a:solidFill>
        </p:spPr>
      </p:pic>
      <p:sp>
        <p:nvSpPr>
          <p:cNvPr id="5129" name="Subtitle 2"/>
          <p:cNvSpPr>
            <a:spLocks/>
          </p:cNvSpPr>
          <p:nvPr/>
        </p:nvSpPr>
        <p:spPr bwMode="auto">
          <a:xfrm>
            <a:off x="1" y="1338347"/>
            <a:ext cx="12161837" cy="5519653"/>
          </a:xfrm>
          <a:prstGeom prst="rect">
            <a:avLst/>
          </a:prstGeom>
          <a:solidFill>
            <a:srgbClr val="EDB137"/>
          </a:solidFill>
          <a:ln>
            <a:noFill/>
          </a:ln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1pPr>
            <a:lvl2pPr marL="37931725" indent="-37474525"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2pPr>
            <a:lvl3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3pPr>
            <a:lvl4pPr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4pPr>
            <a:lvl5pPr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5pPr>
            <a:lvl6pPr marL="45720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6pPr>
            <a:lvl7pPr marL="91440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7pPr>
            <a:lvl8pPr marL="137160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8pPr>
            <a:lvl9pPr marL="182880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endParaRPr lang="en-US" altLang="en-US" sz="3600" dirty="0" smtClean="0">
              <a:solidFill>
                <a:srgbClr val="37464B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endParaRPr lang="en-US" altLang="en-US" sz="3600" dirty="0">
              <a:solidFill>
                <a:srgbClr val="37464B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altLang="en-US" sz="2400" b="1" dirty="0" smtClean="0">
                <a:solidFill>
                  <a:srgbClr val="37464B"/>
                </a:solidFill>
              </a:rPr>
              <a:t>For further discussion &amp; resources: 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altLang="en-US" sz="2400" b="1" dirty="0" smtClean="0">
                <a:solidFill>
                  <a:srgbClr val="37464B"/>
                </a:solidFill>
                <a:hlinkClick r:id="rId4"/>
              </a:rPr>
              <a:t>fox@american.edu</a:t>
            </a:r>
            <a:endParaRPr lang="en-US" altLang="en-US" sz="2400" b="1" dirty="0" smtClean="0">
              <a:solidFill>
                <a:srgbClr val="37464B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altLang="en-US" sz="2400" b="1" dirty="0" smtClean="0">
                <a:solidFill>
                  <a:srgbClr val="37464B"/>
                </a:solidFill>
                <a:hlinkClick r:id="rId5"/>
              </a:rPr>
              <a:t>www.jonathan-fox.org</a:t>
            </a:r>
            <a:endParaRPr lang="en-US" altLang="en-US" sz="2400" b="1" dirty="0" smtClean="0">
              <a:solidFill>
                <a:srgbClr val="37464B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altLang="en-US" sz="2400" b="1" dirty="0" smtClean="0">
                <a:solidFill>
                  <a:srgbClr val="37464B"/>
                </a:solidFill>
                <a:hlinkClick r:id="rId6"/>
              </a:rPr>
              <a:t>www.accountabilityresearch.org</a:t>
            </a:r>
            <a:r>
              <a:rPr lang="en-US" altLang="en-US" sz="2400" b="1" dirty="0" smtClean="0">
                <a:solidFill>
                  <a:srgbClr val="37464B"/>
                </a:solidFill>
              </a:rPr>
              <a:t> (under construction)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endParaRPr lang="en-US" altLang="en-US" sz="3600" b="1" dirty="0" smtClean="0">
              <a:solidFill>
                <a:srgbClr val="37464B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altLang="en-US" sz="4000" b="1" dirty="0" smtClean="0">
                <a:solidFill>
                  <a:srgbClr val="37464B"/>
                </a:solidFill>
              </a:rPr>
              <a:t>Thanks</a:t>
            </a:r>
            <a:endParaRPr lang="en-US" altLang="en-US" sz="4000" dirty="0" smtClean="0">
              <a:solidFill>
                <a:srgbClr val="37464B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endParaRPr lang="en-US" altLang="en-US" sz="2400" dirty="0">
              <a:solidFill>
                <a:srgbClr val="37464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71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ヒラギノ角ゴ Pro W3" pitchFamily="8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ヒラギノ角ゴ Pro W3" pitchFamily="84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10477</TotalTime>
  <Words>961</Words>
  <Application>Microsoft Office PowerPoint</Application>
  <PresentationFormat>Custom</PresentationFormat>
  <Paragraphs>121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Leelawadee</vt:lpstr>
      <vt:lpstr>Wingdings</vt:lpstr>
      <vt:lpstr>ヒラギノ角ゴ Pro W3</vt:lpstr>
      <vt:lpstr>Blank Presentation</vt:lpstr>
      <vt:lpstr>PowerPoint Presentation</vt:lpstr>
      <vt:lpstr>Where is this coming from?</vt:lpstr>
      <vt:lpstr>Learning investments include both process and product –  but to what end?</vt:lpstr>
      <vt:lpstr>Transparency, participation &amp; accountability needs learning because we are hitting the wall… </vt:lpstr>
      <vt:lpstr>Reasons for limited traction vary, underscoring need for learning</vt:lpstr>
      <vt:lpstr>Unpacking the “what works” question</vt:lpstr>
      <vt:lpstr>ARC’s approach</vt:lpstr>
      <vt:lpstr>What does this mean in practice?</vt:lpstr>
      <vt:lpstr>Incubation by threading the needle: Seven steps</vt:lpstr>
      <vt:lpstr>ARC partnership stories</vt:lpstr>
      <vt:lpstr>Wrapup: Incubating an incubator</vt:lpstr>
      <vt:lpstr>PowerPoint Presentation</vt:lpstr>
    </vt:vector>
  </TitlesOfParts>
  <Company>Thomas Klinedinst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Thomas Klinedinst</dc:creator>
  <cp:lastModifiedBy>Jonathan Fox</cp:lastModifiedBy>
  <cp:revision>224</cp:revision>
  <dcterms:created xsi:type="dcterms:W3CDTF">2016-12-07T17:47:42Z</dcterms:created>
  <dcterms:modified xsi:type="dcterms:W3CDTF">2017-10-03T12:43:42Z</dcterms:modified>
</cp:coreProperties>
</file>