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87" r:id="rId2"/>
    <p:sldId id="272" r:id="rId3"/>
    <p:sldId id="324" r:id="rId4"/>
    <p:sldId id="312" r:id="rId5"/>
    <p:sldId id="325" r:id="rId6"/>
    <p:sldId id="298" r:id="rId7"/>
    <p:sldId id="303" r:id="rId8"/>
    <p:sldId id="329" r:id="rId9"/>
    <p:sldId id="327" r:id="rId10"/>
    <p:sldId id="328" r:id="rId11"/>
    <p:sldId id="326" r:id="rId12"/>
    <p:sldId id="331" r:id="rId13"/>
    <p:sldId id="332" r:id="rId14"/>
    <p:sldId id="310" r:id="rId15"/>
    <p:sldId id="315" r:id="rId16"/>
    <p:sldId id="266" r:id="rId17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493"/>
    <a:srgbClr val="EDB137"/>
    <a:srgbClr val="016D9E"/>
    <a:srgbClr val="374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91" autoAdjust="0"/>
    <p:restoredTop sz="89299" autoAdjust="0"/>
  </p:normalViewPr>
  <p:slideViewPr>
    <p:cSldViewPr>
      <p:cViewPr varScale="1">
        <p:scale>
          <a:sx n="88" d="100"/>
          <a:sy n="88" d="100"/>
        </p:scale>
        <p:origin x="204" y="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38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8938" y="685800"/>
            <a:ext cx="60801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8AE349-2AEB-476C-9B28-B1AE8ECA19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63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1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182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769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255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9706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136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515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880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250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211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473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407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556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271F9-6671-4B54-831E-995E092BF27F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520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 smtClean="0"/>
              <a:t>la voz necesita dientes para morder, pero los dientes no pueden morder sin la voz.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1637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A5B0A-6159-4FBD-93CF-DD787CE8320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494B-069B-4104-938B-F60424B58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6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9E675-D6AB-462E-937F-E54C6C4A2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30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8C507-0A67-4209-A982-93B78697D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54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81200"/>
            <a:ext cx="50911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981200"/>
            <a:ext cx="50927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F83C-4962-4D8E-AD27-D646CA17E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3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EC9EC-0B2D-41C7-9B4F-38BB076AC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6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A4E0-0438-49E5-82A2-E289DE4F62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08D05-7B90-4B12-A2DC-97989AC62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51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144B7-50DF-4F5A-B858-F1D9460541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01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A9CD9-E337-4051-8B03-074BE1765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7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51218-DEA6-44D9-B317-68C00B6F2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1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6163" y="609600"/>
            <a:ext cx="258286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609600"/>
            <a:ext cx="76009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F9F87-52E8-49B9-9202-F1CA2C3A25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7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609600"/>
            <a:ext cx="10336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81200"/>
            <a:ext cx="103362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2813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4488" y="6248400"/>
            <a:ext cx="377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459F2-877D-46D2-A611-2CAB316AFF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ccountabilityresearch.org/" TargetMode="External"/><Relationship Id="rId4" Type="http://schemas.openxmlformats.org/officeDocument/2006/relationships/hyperlink" Target="http://www.jonathan-fox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78" y="192172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0" y="1338347"/>
            <a:ext cx="12161837" cy="5519653"/>
          </a:xfrm>
          <a:prstGeom prst="rect">
            <a:avLst/>
          </a:prstGeom>
          <a:solidFill>
            <a:srgbClr val="EDB137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b="1" dirty="0" smtClean="0">
                <a:solidFill>
                  <a:srgbClr val="37464B"/>
                </a:solidFill>
              </a:rPr>
              <a:t>“</a:t>
            </a:r>
            <a:r>
              <a:rPr lang="es-419" altLang="en-US" sz="2400" b="1" dirty="0" smtClean="0">
                <a:solidFill>
                  <a:srgbClr val="37464B"/>
                </a:solidFill>
              </a:rPr>
              <a:t>Estrategas de acción ciudadana: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419" altLang="en-US" sz="2400" b="1" dirty="0" smtClean="0">
                <a:solidFill>
                  <a:srgbClr val="37464B"/>
                </a:solidFill>
              </a:rPr>
              <a:t>La defensa del agua río arriba, desde el ámbito comunitario”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s-419" altLang="en-US" sz="24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419" altLang="en-US" sz="2400" i="1" dirty="0" smtClean="0">
                <a:solidFill>
                  <a:srgbClr val="37464B"/>
                </a:solidFill>
              </a:rPr>
              <a:t>1er Encuentro de Organismos Auxiliares de Cuenca: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419" altLang="en-US" sz="2400" i="1" dirty="0">
                <a:solidFill>
                  <a:srgbClr val="37464B"/>
                </a:solidFill>
              </a:rPr>
              <a:t>Buenas </a:t>
            </a:r>
            <a:r>
              <a:rPr lang="es-419" altLang="en-US" sz="2400" i="1" dirty="0" smtClean="0">
                <a:solidFill>
                  <a:srgbClr val="37464B"/>
                </a:solidFill>
              </a:rPr>
              <a:t>prácticas, limitaciones, aprendizajes y perspectivas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rgbClr val="37464B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rgbClr val="37464B"/>
                </a:solidFill>
              </a:rPr>
              <a:t>Professor of Development Studies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rgbClr val="37464B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rgbClr val="37464B"/>
                </a:solidFill>
              </a:rPr>
              <a:t>5-6 de </a:t>
            </a:r>
            <a:r>
              <a:rPr lang="en-US" altLang="en-US" sz="2000" dirty="0" err="1" smtClean="0">
                <a:solidFill>
                  <a:srgbClr val="37464B"/>
                </a:solidFill>
              </a:rPr>
              <a:t>septiembre</a:t>
            </a:r>
            <a:r>
              <a:rPr lang="en-US" altLang="en-US" sz="2000" dirty="0" smtClean="0">
                <a:solidFill>
                  <a:srgbClr val="37464B"/>
                </a:solidFill>
              </a:rPr>
              <a:t> 2017</a:t>
            </a:r>
            <a:endParaRPr lang="en-US" altLang="en-US" sz="2000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27317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EC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Estrategias de acción ciudadana dependen de </a:t>
            </a:r>
            <a:r>
              <a:rPr lang="es-EC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estrategas</a:t>
            </a:r>
            <a:endParaRPr lang="es-EC" altLang="en-US" sz="2800" b="1" i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5919" y="1981200"/>
            <a:ext cx="11658600" cy="370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>
                <a:solidFill>
                  <a:srgbClr val="37464B"/>
                </a:solidFill>
              </a:rPr>
              <a:t> ¿Que </a:t>
            </a:r>
            <a:r>
              <a:rPr lang="es-MX" altLang="en-US" sz="2800" dirty="0" smtClean="0">
                <a:solidFill>
                  <a:srgbClr val="37464B"/>
                </a:solidFill>
              </a:rPr>
              <a:t>les ofrecen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lxs</a:t>
            </a:r>
            <a:r>
              <a:rPr lang="es-MX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académicxs</a:t>
            </a:r>
            <a:r>
              <a:rPr lang="es-MX" altLang="en-US" sz="2800" dirty="0" smtClean="0">
                <a:solidFill>
                  <a:srgbClr val="37464B"/>
                </a:solidFill>
              </a:rPr>
              <a:t>?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Lxs</a:t>
            </a:r>
            <a:r>
              <a:rPr lang="es-MX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investigadorxs</a:t>
            </a:r>
            <a:r>
              <a:rPr lang="es-MX" altLang="en-US" sz="2800" dirty="0" smtClean="0">
                <a:solidFill>
                  <a:srgbClr val="37464B"/>
                </a:solidFill>
              </a:rPr>
              <a:t> tenemos mucho que ofrecer respecto </a:t>
            </a:r>
            <a:r>
              <a:rPr lang="es-MX" altLang="en-US" sz="2800" dirty="0">
                <a:solidFill>
                  <a:srgbClr val="37464B"/>
                </a:solidFill>
              </a:rPr>
              <a:t>al </a:t>
            </a:r>
            <a:r>
              <a:rPr lang="es-MX" altLang="en-US" sz="2800" i="1" dirty="0" smtClean="0">
                <a:solidFill>
                  <a:srgbClr val="37464B"/>
                </a:solidFill>
              </a:rPr>
              <a:t>diagnóstico</a:t>
            </a:r>
            <a:r>
              <a:rPr lang="es-MX" altLang="en-US" sz="2800" dirty="0" smtClean="0">
                <a:solidFill>
                  <a:srgbClr val="37464B"/>
                </a:solidFill>
              </a:rPr>
              <a:t> de los problemas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>
                <a:solidFill>
                  <a:srgbClr val="37464B"/>
                </a:solidFill>
              </a:rPr>
              <a:t> </a:t>
            </a:r>
            <a:r>
              <a:rPr lang="es-MX" altLang="en-US" sz="2800" dirty="0" smtClean="0">
                <a:solidFill>
                  <a:srgbClr val="37464B"/>
                </a:solidFill>
              </a:rPr>
              <a:t>También ofrecen mucho respecto al </a:t>
            </a:r>
            <a:r>
              <a:rPr lang="es-MX" altLang="en-US" sz="2800" i="1" dirty="0" smtClean="0">
                <a:solidFill>
                  <a:srgbClr val="37464B"/>
                </a:solidFill>
              </a:rPr>
              <a:t>diseño</a:t>
            </a:r>
            <a:r>
              <a:rPr lang="es-MX" altLang="en-US" sz="2800" dirty="0" smtClean="0">
                <a:solidFill>
                  <a:srgbClr val="37464B"/>
                </a:solidFill>
              </a:rPr>
              <a:t> de sistemas </a:t>
            </a:r>
            <a:r>
              <a:rPr lang="es-MX" altLang="en-US" sz="2800" dirty="0">
                <a:solidFill>
                  <a:srgbClr val="37464B"/>
                </a:solidFill>
              </a:rPr>
              <a:t>que </a:t>
            </a:r>
            <a:r>
              <a:rPr lang="es-MX" altLang="en-US" sz="2800" dirty="0" smtClean="0">
                <a:solidFill>
                  <a:srgbClr val="37464B"/>
                </a:solidFill>
              </a:rPr>
              <a:t>funcionarían mejor…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>
                <a:solidFill>
                  <a:srgbClr val="37464B"/>
                </a:solidFill>
              </a:rPr>
              <a:t> ¿Pero </a:t>
            </a:r>
            <a:r>
              <a:rPr lang="es-MX" altLang="en-US" sz="2800" dirty="0" smtClean="0">
                <a:solidFill>
                  <a:srgbClr val="37464B"/>
                </a:solidFill>
              </a:rPr>
              <a:t>como transitamos del problema a la solución?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 smtClean="0">
                <a:solidFill>
                  <a:srgbClr val="37464B"/>
                </a:solidFill>
              </a:rPr>
              <a:t> La respuesta depende más en la acción ciudadana que en el análisis técnico, y ahí ustedes son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lxs</a:t>
            </a:r>
            <a:r>
              <a:rPr lang="es-MX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expertxs</a:t>
            </a:r>
            <a:r>
              <a:rPr lang="es-MX" altLang="en-US" sz="2800" dirty="0" smtClean="0">
                <a:solidFill>
                  <a:srgbClr val="37464B"/>
                </a:solidFill>
              </a:rPr>
              <a:t>…</a:t>
            </a:r>
            <a:endParaRPr lang="es-MX" altLang="en-US" sz="2800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6 de sept,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3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794" y="3048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927558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E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La lucha para el derecho al agua es un problema de rendición de cuentas </a:t>
            </a:r>
            <a:endParaRPr lang="en-US" altLang="en-US" sz="24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18319" y="1905000"/>
            <a:ext cx="11430000" cy="3780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419" altLang="en-US" sz="2800" dirty="0" smtClean="0">
                <a:solidFill>
                  <a:srgbClr val="37464B"/>
                </a:solidFill>
              </a:rPr>
              <a:t> </a:t>
            </a:r>
            <a:r>
              <a:rPr lang="es-419" altLang="en-US" dirty="0" smtClean="0">
                <a:solidFill>
                  <a:srgbClr val="37464B"/>
                </a:solidFill>
              </a:rPr>
              <a:t>¿Cómo hacer que el estado cumple con su compromisos?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419" altLang="en-US" dirty="0" smtClean="0">
                <a:solidFill>
                  <a:srgbClr val="37464B"/>
                </a:solidFill>
              </a:rPr>
              <a:t> ¿Cómo es la rendición de cuentas, en la práctica?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419" altLang="en-US" dirty="0" smtClean="0">
                <a:solidFill>
                  <a:srgbClr val="37464B"/>
                </a:solidFill>
              </a:rPr>
              <a:t> No basta con pensar que “se le conoce con sólo verlo”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419" altLang="en-US" dirty="0" smtClean="0">
                <a:solidFill>
                  <a:srgbClr val="37464B"/>
                </a:solidFill>
              </a:rPr>
              <a:t> La investigación de la rendición de cuentas está retrasada respecto a la diversidad de experiencias prácticas con innovaciones cívicas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419" altLang="en-US" dirty="0" smtClean="0">
                <a:solidFill>
                  <a:srgbClr val="37464B"/>
                </a:solidFill>
              </a:rPr>
              <a:t> Por eso, la investigación sobre ¿Qué funciona? </a:t>
            </a:r>
            <a:r>
              <a:rPr lang="es-419" altLang="en-US" dirty="0" err="1" smtClean="0">
                <a:solidFill>
                  <a:srgbClr val="37464B"/>
                </a:solidFill>
              </a:rPr>
              <a:t>dificilmente</a:t>
            </a:r>
            <a:r>
              <a:rPr lang="es-419" altLang="en-US" dirty="0" smtClean="0">
                <a:solidFill>
                  <a:srgbClr val="37464B"/>
                </a:solidFill>
              </a:rPr>
              <a:t> logra contestar las preguntas de ¿Por qué? y ¿Cómo?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419" altLang="en-US" i="1" dirty="0" smtClean="0">
                <a:solidFill>
                  <a:srgbClr val="37464B"/>
                </a:solidFill>
              </a:rPr>
              <a:t> </a:t>
            </a:r>
            <a:r>
              <a:rPr lang="es-419" altLang="en-US" dirty="0" smtClean="0">
                <a:solidFill>
                  <a:srgbClr val="37464B"/>
                </a:solidFill>
              </a:rPr>
              <a:t>Les ofrezco hoy una reflexión sobre la </a:t>
            </a:r>
            <a:r>
              <a:rPr lang="es-419" altLang="en-US" dirty="0" err="1" smtClean="0">
                <a:solidFill>
                  <a:srgbClr val="37464B"/>
                </a:solidFill>
              </a:rPr>
              <a:t>RdeC</a:t>
            </a:r>
            <a:r>
              <a:rPr lang="es-419" altLang="en-US" dirty="0" smtClean="0">
                <a:solidFill>
                  <a:srgbClr val="37464B"/>
                </a:solidFill>
              </a:rPr>
              <a:t>, seguido por algunas “palabras-clave” relevantes…”</a:t>
            </a:r>
            <a:endParaRPr lang="es-419" altLang="en-US" i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6 de sept.,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MX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Para comenzar, retos en materia de </a:t>
            </a:r>
            <a:r>
              <a:rPr lang="es-MX" altLang="en-US" sz="3500" b="1" dirty="0">
                <a:solidFill>
                  <a:srgbClr val="016D9E"/>
                </a:solidFill>
                <a:cs typeface="Leelawadee" panose="020B0502040204020203" pitchFamily="34" charset="-34"/>
              </a:rPr>
              <a:t>definiciones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89719" y="1981200"/>
            <a:ext cx="11314907" cy="385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s-MX" altLang="en-US" dirty="0">
                <a:solidFill>
                  <a:srgbClr val="37464B"/>
                </a:solidFill>
              </a:rPr>
              <a:t>El concepto de </a:t>
            </a:r>
            <a:r>
              <a:rPr lang="es-MX" altLang="en-US" b="1" dirty="0">
                <a:solidFill>
                  <a:srgbClr val="37464B"/>
                </a:solidFill>
              </a:rPr>
              <a:t>rendición de cuentas </a:t>
            </a:r>
            <a:r>
              <a:rPr lang="es-MX" altLang="en-US" dirty="0" smtClean="0">
                <a:solidFill>
                  <a:srgbClr val="37464B"/>
                </a:solidFill>
              </a:rPr>
              <a:t>– al </a:t>
            </a:r>
            <a:r>
              <a:rPr lang="es-MX" altLang="en-US" dirty="0">
                <a:solidFill>
                  <a:srgbClr val="37464B"/>
                </a:solidFill>
              </a:rPr>
              <a:t>igual que el de </a:t>
            </a:r>
            <a:r>
              <a:rPr lang="es-MX" altLang="en-US" dirty="0" smtClean="0">
                <a:solidFill>
                  <a:srgbClr val="37464B"/>
                </a:solidFill>
              </a:rPr>
              <a:t>transparencia - </a:t>
            </a:r>
            <a:r>
              <a:rPr lang="es-MX" altLang="en-US" dirty="0">
                <a:solidFill>
                  <a:srgbClr val="37464B"/>
                </a:solidFill>
              </a:rPr>
              <a:t>puede querer significar todo tipo de cosas para todo tipo de </a:t>
            </a:r>
            <a:r>
              <a:rPr lang="es-MX" altLang="en-US" dirty="0" smtClean="0">
                <a:solidFill>
                  <a:srgbClr val="37464B"/>
                </a:solidFill>
              </a:rPr>
              <a:t>gente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en-US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37464B"/>
                </a:solidFill>
              </a:rPr>
              <a:t> “</a:t>
            </a:r>
            <a:r>
              <a:rPr lang="es-MX" altLang="en-US" dirty="0" smtClean="0">
                <a:solidFill>
                  <a:srgbClr val="37464B"/>
                </a:solidFill>
              </a:rPr>
              <a:t>Lo </a:t>
            </a:r>
            <a:r>
              <a:rPr lang="es-MX" altLang="en-US" dirty="0">
                <a:solidFill>
                  <a:srgbClr val="37464B"/>
                </a:solidFill>
              </a:rPr>
              <a:t>que sí vale” como rendición de cuentas es algo tan disputado como </a:t>
            </a:r>
            <a:r>
              <a:rPr lang="es-MX" altLang="en-US" dirty="0" smtClean="0">
                <a:solidFill>
                  <a:srgbClr val="37464B"/>
                </a:solidFill>
              </a:rPr>
              <a:t>ambiguo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 dirty="0" smtClean="0">
                <a:solidFill>
                  <a:srgbClr val="37464B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dirty="0">
                <a:solidFill>
                  <a:srgbClr val="37464B"/>
                </a:solidFill>
              </a:rPr>
              <a:t> </a:t>
            </a:r>
            <a:r>
              <a:rPr lang="es-MX" altLang="en-US" dirty="0" smtClean="0">
                <a:solidFill>
                  <a:srgbClr val="37464B"/>
                </a:solidFill>
              </a:rPr>
              <a:t>Se </a:t>
            </a:r>
            <a:r>
              <a:rPr lang="es-MX" altLang="en-US" dirty="0">
                <a:solidFill>
                  <a:srgbClr val="37464B"/>
                </a:solidFill>
              </a:rPr>
              <a:t>puede empezar por una definición sencilla: </a:t>
            </a:r>
            <a:endParaRPr lang="es-MX" altLang="en-US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s-MX" altLang="en-US" b="1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 b="1" dirty="0" smtClean="0">
                <a:solidFill>
                  <a:srgbClr val="37464B"/>
                </a:solidFill>
              </a:rPr>
              <a:t>“</a:t>
            </a:r>
            <a:r>
              <a:rPr lang="es-MX" altLang="en-US" b="1" dirty="0">
                <a:solidFill>
                  <a:srgbClr val="37464B"/>
                </a:solidFill>
              </a:rPr>
              <a:t>La rendición de cuentas se refiere al proceso por el cual se va logrando que un actor sea responsable por sus acciones”</a:t>
            </a:r>
            <a:r>
              <a:rPr lang="es-MX" altLang="en-US" dirty="0">
                <a:solidFill>
                  <a:srgbClr val="37464B"/>
                </a:solidFill>
              </a:rPr>
              <a:t> </a:t>
            </a:r>
            <a:endParaRPr lang="es-MX" altLang="en-US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6 de sept.,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2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2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La idea de </a:t>
            </a:r>
            <a:r>
              <a:rPr lang="en-US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  <a:t>la </a:t>
            </a:r>
            <a:r>
              <a:rPr lang="en-US" altLang="en-US" sz="3200" b="1" dirty="0" err="1">
                <a:solidFill>
                  <a:srgbClr val="016D9E"/>
                </a:solidFill>
                <a:cs typeface="Leelawadee" panose="020B0502040204020203" pitchFamily="34" charset="-34"/>
              </a:rPr>
              <a:t>rendición</a:t>
            </a:r>
            <a:r>
              <a:rPr lang="en-US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32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de </a:t>
            </a:r>
            <a:r>
              <a:rPr lang="en-US" altLang="en-US" sz="32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cuentas</a:t>
            </a:r>
            <a:r>
              <a:rPr lang="en-US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32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está</a:t>
            </a:r>
            <a:r>
              <a:rPr lang="en-US" altLang="en-US" sz="32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32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en</a:t>
            </a:r>
            <a:r>
              <a:rPr lang="en-US" altLang="en-US" sz="32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32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disputa</a:t>
            </a: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5919" y="1893888"/>
            <a:ext cx="11277600" cy="339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37464B"/>
                </a:solidFill>
              </a:rPr>
              <a:t> La idea de </a:t>
            </a:r>
            <a:r>
              <a:rPr lang="en-US" altLang="en-US" dirty="0">
                <a:solidFill>
                  <a:srgbClr val="37464B"/>
                </a:solidFill>
              </a:rPr>
              <a:t>la </a:t>
            </a:r>
            <a:r>
              <a:rPr lang="en-US" altLang="en-US" dirty="0" err="1" smtClean="0">
                <a:solidFill>
                  <a:srgbClr val="37464B"/>
                </a:solidFill>
              </a:rPr>
              <a:t>rendición</a:t>
            </a:r>
            <a:r>
              <a:rPr lang="en-US" altLang="en-US" dirty="0" smtClean="0">
                <a:solidFill>
                  <a:srgbClr val="37464B"/>
                </a:solidFill>
              </a:rPr>
              <a:t> de </a:t>
            </a:r>
            <a:r>
              <a:rPr lang="en-US" altLang="en-US" dirty="0" err="1" smtClean="0">
                <a:solidFill>
                  <a:srgbClr val="37464B"/>
                </a:solidFill>
              </a:rPr>
              <a:t>cuentas</a:t>
            </a:r>
            <a:r>
              <a:rPr lang="en-US" altLang="en-US" dirty="0" smtClean="0">
                <a:solidFill>
                  <a:srgbClr val="37464B"/>
                </a:solidFill>
              </a:rPr>
              <a:t> (</a:t>
            </a:r>
            <a:r>
              <a:rPr lang="en-US" altLang="en-US" dirty="0" err="1" smtClean="0">
                <a:solidFill>
                  <a:srgbClr val="37464B"/>
                </a:solidFill>
              </a:rPr>
              <a:t>RdeC</a:t>
            </a:r>
            <a:r>
              <a:rPr lang="en-US" altLang="en-US" dirty="0" smtClean="0">
                <a:solidFill>
                  <a:srgbClr val="37464B"/>
                </a:solidFill>
              </a:rPr>
              <a:t>) se </a:t>
            </a:r>
            <a:r>
              <a:rPr lang="en-US" altLang="en-US" dirty="0" err="1" smtClean="0">
                <a:solidFill>
                  <a:srgbClr val="37464B"/>
                </a:solidFill>
              </a:rPr>
              <a:t>refiere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claramente</a:t>
            </a:r>
            <a:r>
              <a:rPr lang="en-US" altLang="en-US" dirty="0" smtClean="0">
                <a:solidFill>
                  <a:srgbClr val="37464B"/>
                </a:solidFill>
              </a:rPr>
              <a:t> a un </a:t>
            </a:r>
            <a:r>
              <a:rPr lang="en-US" altLang="en-US" dirty="0" err="1" smtClean="0">
                <a:solidFill>
                  <a:srgbClr val="37464B"/>
                </a:solidFill>
              </a:rPr>
              <a:t>ejercicio</a:t>
            </a:r>
            <a:r>
              <a:rPr lang="en-US" altLang="en-US" dirty="0" smtClean="0">
                <a:solidFill>
                  <a:srgbClr val="37464B"/>
                </a:solidFill>
              </a:rPr>
              <a:t> de </a:t>
            </a:r>
            <a:r>
              <a:rPr lang="en-US" altLang="en-US" dirty="0" err="1" smtClean="0">
                <a:solidFill>
                  <a:srgbClr val="37464B"/>
                </a:solidFill>
              </a:rPr>
              <a:t>poder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>
                <a:solidFill>
                  <a:srgbClr val="37464B"/>
                </a:solidFill>
              </a:rPr>
              <a:t>– </a:t>
            </a:r>
            <a:r>
              <a:rPr lang="en-US" altLang="en-US" dirty="0" smtClean="0">
                <a:solidFill>
                  <a:srgbClr val="37464B"/>
                </a:solidFill>
              </a:rPr>
              <a:t>¿</a:t>
            </a:r>
            <a:r>
              <a:rPr lang="en-US" altLang="en-US" dirty="0" err="1" smtClean="0">
                <a:solidFill>
                  <a:srgbClr val="37464B"/>
                </a:solidFill>
              </a:rPr>
              <a:t>pero</a:t>
            </a:r>
            <a:r>
              <a:rPr lang="en-US" altLang="en-US" dirty="0" smtClean="0">
                <a:solidFill>
                  <a:srgbClr val="37464B"/>
                </a:solidFill>
              </a:rPr>
              <a:t> un </a:t>
            </a:r>
            <a:r>
              <a:rPr lang="en-US" altLang="en-US" dirty="0" err="1" smtClean="0">
                <a:solidFill>
                  <a:srgbClr val="37464B"/>
                </a:solidFill>
              </a:rPr>
              <a:t>poder</a:t>
            </a:r>
            <a:r>
              <a:rPr lang="en-US" altLang="en-US" dirty="0" smtClean="0">
                <a:solidFill>
                  <a:srgbClr val="37464B"/>
                </a:solidFill>
              </a:rPr>
              <a:t> civil o un </a:t>
            </a:r>
            <a:r>
              <a:rPr lang="en-US" altLang="en-US" dirty="0" err="1" smtClean="0">
                <a:solidFill>
                  <a:srgbClr val="37464B"/>
                </a:solidFill>
              </a:rPr>
              <a:t>poder</a:t>
            </a:r>
            <a:r>
              <a:rPr lang="en-US" altLang="en-US" dirty="0" smtClean="0">
                <a:solidFill>
                  <a:srgbClr val="37464B"/>
                </a:solidFill>
              </a:rPr>
              <a:t> official?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smtClean="0">
                <a:solidFill>
                  <a:srgbClr val="37464B"/>
                </a:solidFill>
              </a:rPr>
              <a:t>Su “</a:t>
            </a:r>
            <a:r>
              <a:rPr lang="en-US" altLang="en-US" dirty="0" err="1" smtClean="0">
                <a:solidFill>
                  <a:srgbClr val="37464B"/>
                </a:solidFill>
              </a:rPr>
              <a:t>direccionalidad</a:t>
            </a:r>
            <a:r>
              <a:rPr lang="en-US" altLang="en-US" dirty="0" smtClean="0">
                <a:solidFill>
                  <a:srgbClr val="37464B"/>
                </a:solidFill>
              </a:rPr>
              <a:t>” </a:t>
            </a:r>
            <a:r>
              <a:rPr lang="en-US" altLang="en-US" dirty="0" err="1" smtClean="0">
                <a:solidFill>
                  <a:srgbClr val="37464B"/>
                </a:solidFill>
              </a:rPr>
              <a:t>resulta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ambigua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37464B"/>
                </a:solidFill>
              </a:rPr>
              <a:t> ¿</a:t>
            </a:r>
            <a:r>
              <a:rPr lang="en-US" altLang="en-US" dirty="0" err="1" smtClean="0">
                <a:solidFill>
                  <a:srgbClr val="37464B"/>
                </a:solidFill>
              </a:rPr>
              <a:t>Quien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debería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rendir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cuentas</a:t>
            </a:r>
            <a:r>
              <a:rPr lang="en-US" altLang="en-US" dirty="0" smtClean="0">
                <a:solidFill>
                  <a:srgbClr val="37464B"/>
                </a:solidFill>
              </a:rPr>
              <a:t> a </a:t>
            </a:r>
            <a:r>
              <a:rPr lang="en-US" altLang="en-US" dirty="0" err="1" smtClean="0">
                <a:solidFill>
                  <a:srgbClr val="37464B"/>
                </a:solidFill>
              </a:rPr>
              <a:t>quien</a:t>
            </a:r>
            <a:r>
              <a:rPr lang="en-US" altLang="en-US" dirty="0" smtClean="0">
                <a:solidFill>
                  <a:srgbClr val="37464B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Por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ejemplo</a:t>
            </a:r>
            <a:r>
              <a:rPr lang="en-US" altLang="en-US" dirty="0" smtClean="0">
                <a:solidFill>
                  <a:srgbClr val="37464B"/>
                </a:solidFill>
              </a:rPr>
              <a:t>: ¿Del </a:t>
            </a:r>
            <a:r>
              <a:rPr lang="en-US" altLang="en-US" dirty="0" err="1" smtClean="0">
                <a:solidFill>
                  <a:srgbClr val="37464B"/>
                </a:solidFill>
              </a:rPr>
              <a:t>proveedor</a:t>
            </a:r>
            <a:r>
              <a:rPr lang="en-US" altLang="en-US" dirty="0" smtClean="0">
                <a:solidFill>
                  <a:srgbClr val="37464B"/>
                </a:solidFill>
              </a:rPr>
              <a:t> de </a:t>
            </a:r>
            <a:r>
              <a:rPr lang="en-US" altLang="en-US" dirty="0" err="1" smtClean="0">
                <a:solidFill>
                  <a:srgbClr val="37464B"/>
                </a:solidFill>
              </a:rPr>
              <a:t>servicios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>
                <a:solidFill>
                  <a:srgbClr val="37464B"/>
                </a:solidFill>
              </a:rPr>
              <a:t>al </a:t>
            </a:r>
            <a:r>
              <a:rPr lang="en-US" altLang="en-US" dirty="0" err="1" smtClean="0">
                <a:solidFill>
                  <a:srgbClr val="37464B"/>
                </a:solidFill>
              </a:rPr>
              <a:t>público</a:t>
            </a:r>
            <a:r>
              <a:rPr lang="en-US" altLang="en-US" dirty="0" smtClean="0">
                <a:solidFill>
                  <a:srgbClr val="37464B"/>
                </a:solidFill>
              </a:rPr>
              <a:t>? (</a:t>
            </a:r>
            <a:r>
              <a:rPr lang="en-US" altLang="en-US" dirty="0" err="1" smtClean="0">
                <a:solidFill>
                  <a:srgbClr val="37464B"/>
                </a:solidFill>
              </a:rPr>
              <a:t>RdeC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hacia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i="1" dirty="0" err="1" smtClean="0">
                <a:solidFill>
                  <a:srgbClr val="37464B"/>
                </a:solidFill>
              </a:rPr>
              <a:t>abajo</a:t>
            </a:r>
            <a:r>
              <a:rPr lang="en-US" altLang="en-US" dirty="0" smtClean="0">
                <a:solidFill>
                  <a:srgbClr val="37464B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smtClean="0">
                <a:solidFill>
                  <a:srgbClr val="37464B"/>
                </a:solidFill>
              </a:rPr>
              <a:t>¿O del </a:t>
            </a:r>
            <a:r>
              <a:rPr lang="en-US" altLang="en-US" dirty="0" err="1" smtClean="0">
                <a:solidFill>
                  <a:srgbClr val="37464B"/>
                </a:solidFill>
              </a:rPr>
              <a:t>consumidor</a:t>
            </a:r>
            <a:r>
              <a:rPr lang="en-US" altLang="en-US" dirty="0" smtClean="0">
                <a:solidFill>
                  <a:srgbClr val="37464B"/>
                </a:solidFill>
              </a:rPr>
              <a:t> al </a:t>
            </a:r>
            <a:r>
              <a:rPr lang="en-US" altLang="en-US" dirty="0" err="1" smtClean="0">
                <a:solidFill>
                  <a:srgbClr val="37464B"/>
                </a:solidFill>
              </a:rPr>
              <a:t>proveedor</a:t>
            </a:r>
            <a:r>
              <a:rPr lang="en-US" altLang="en-US" dirty="0" smtClean="0">
                <a:solidFill>
                  <a:srgbClr val="37464B"/>
                </a:solidFill>
              </a:rPr>
              <a:t> del </a:t>
            </a:r>
            <a:r>
              <a:rPr lang="en-US" altLang="en-US" dirty="0" err="1" smtClean="0">
                <a:solidFill>
                  <a:srgbClr val="37464B"/>
                </a:solidFill>
              </a:rPr>
              <a:t>servicios</a:t>
            </a:r>
            <a:r>
              <a:rPr lang="en-US" altLang="en-US" dirty="0" smtClean="0">
                <a:solidFill>
                  <a:srgbClr val="37464B"/>
                </a:solidFill>
              </a:rPr>
              <a:t>? (</a:t>
            </a:r>
            <a:r>
              <a:rPr lang="en-US" altLang="en-US" dirty="0" err="1" smtClean="0">
                <a:solidFill>
                  <a:srgbClr val="37464B"/>
                </a:solidFill>
              </a:rPr>
              <a:t>RdeC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hacia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i="1" dirty="0" err="1" smtClean="0">
                <a:solidFill>
                  <a:srgbClr val="37464B"/>
                </a:solidFill>
              </a:rPr>
              <a:t>arriba</a:t>
            </a:r>
            <a:r>
              <a:rPr lang="en-US" altLang="en-US" dirty="0" smtClean="0">
                <a:solidFill>
                  <a:srgbClr val="37464B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smtClean="0">
                <a:solidFill>
                  <a:srgbClr val="37464B"/>
                </a:solidFill>
              </a:rPr>
              <a:t>¿</a:t>
            </a:r>
            <a:r>
              <a:rPr lang="en-US" altLang="en-US" dirty="0" err="1" smtClean="0">
                <a:solidFill>
                  <a:srgbClr val="37464B"/>
                </a:solidFill>
              </a:rPr>
              <a:t>Representa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>
                <a:solidFill>
                  <a:srgbClr val="37464B"/>
                </a:solidFill>
              </a:rPr>
              <a:t>el </a:t>
            </a:r>
            <a:r>
              <a:rPr lang="en-US" altLang="en-US" dirty="0" err="1" smtClean="0">
                <a:solidFill>
                  <a:srgbClr val="37464B"/>
                </a:solidFill>
              </a:rPr>
              <a:t>término</a:t>
            </a:r>
            <a:r>
              <a:rPr lang="en-US" altLang="en-US" dirty="0" smtClean="0">
                <a:solidFill>
                  <a:srgbClr val="37464B"/>
                </a:solidFill>
              </a:rPr>
              <a:t> “</a:t>
            </a:r>
            <a:r>
              <a:rPr lang="en-US" altLang="en-US" dirty="0" err="1" smtClean="0">
                <a:solidFill>
                  <a:srgbClr val="37464B"/>
                </a:solidFill>
              </a:rPr>
              <a:t>RdeC</a:t>
            </a:r>
            <a:r>
              <a:rPr lang="en-US" altLang="en-US" dirty="0" smtClean="0">
                <a:solidFill>
                  <a:srgbClr val="37464B"/>
                </a:solidFill>
              </a:rPr>
              <a:t>” </a:t>
            </a:r>
            <a:r>
              <a:rPr lang="en-US" altLang="en-US" dirty="0" err="1" smtClean="0">
                <a:solidFill>
                  <a:srgbClr val="37464B"/>
                </a:solidFill>
              </a:rPr>
              <a:t>una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imposición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tecnocrática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desde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arriba</a:t>
            </a:r>
            <a:r>
              <a:rPr lang="en-US" altLang="en-US" dirty="0" smtClean="0">
                <a:solidFill>
                  <a:srgbClr val="37464B"/>
                </a:solidFill>
              </a:rPr>
              <a:t>, o </a:t>
            </a:r>
            <a:r>
              <a:rPr lang="en-US" altLang="en-US" dirty="0" err="1" smtClean="0">
                <a:solidFill>
                  <a:srgbClr val="37464B"/>
                </a:solidFill>
              </a:rPr>
              <a:t>sirve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como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bandera</a:t>
            </a:r>
            <a:r>
              <a:rPr lang="en-US" altLang="en-US" dirty="0" smtClean="0">
                <a:solidFill>
                  <a:srgbClr val="37464B"/>
                </a:solidFill>
              </a:rPr>
              <a:t> de </a:t>
            </a:r>
            <a:r>
              <a:rPr lang="en-US" altLang="en-US" dirty="0" err="1" smtClean="0">
                <a:solidFill>
                  <a:srgbClr val="37464B"/>
                </a:solidFill>
              </a:rPr>
              <a:t>lucha</a:t>
            </a:r>
            <a:r>
              <a:rPr lang="en-US" altLang="en-US" dirty="0" smtClean="0">
                <a:solidFill>
                  <a:srgbClr val="37464B"/>
                </a:solidFill>
              </a:rPr>
              <a:t> para </a:t>
            </a:r>
            <a:r>
              <a:rPr lang="en-US" altLang="en-US" dirty="0" err="1" smtClean="0">
                <a:solidFill>
                  <a:srgbClr val="37464B"/>
                </a:solidFill>
              </a:rPr>
              <a:t>revindicar</a:t>
            </a:r>
            <a:r>
              <a:rPr lang="en-US" altLang="en-US" dirty="0" smtClean="0">
                <a:solidFill>
                  <a:srgbClr val="37464B"/>
                </a:solidFill>
              </a:rPr>
              <a:t> derechos?</a:t>
            </a:r>
            <a:endParaRPr lang="es-MX" altLang="en-US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6 de sept.,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84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161838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2286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152400"/>
            <a:ext cx="10119520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ES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  <a:t>“¿Qué cuenta” como rendición de cuentas?</a:t>
            </a:r>
            <a:br>
              <a:rPr lang="es-ES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</a:b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285480"/>
            <a:ext cx="1066800" cy="40032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sept.,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13518" y="1371600"/>
            <a:ext cx="11734801" cy="45181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dirty="0" smtClean="0"/>
              <a:t>Tiene dos dimensiones distintas: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s-MX" altLang="en-US" dirty="0" smtClean="0"/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b="1" dirty="0" smtClean="0"/>
              <a:t>“</a:t>
            </a:r>
            <a:r>
              <a:rPr lang="es-MX" altLang="en-US" b="1" dirty="0" err="1" smtClean="0"/>
              <a:t>Respondabilidad</a:t>
            </a:r>
            <a:r>
              <a:rPr lang="es-MX" altLang="en-US" b="1" dirty="0" smtClean="0"/>
              <a:t>:” </a:t>
            </a:r>
            <a:r>
              <a:rPr lang="es-MX" altLang="en-US" dirty="0" smtClean="0"/>
              <a:t>Las </a:t>
            </a:r>
            <a:r>
              <a:rPr lang="es-MX" altLang="en-US" dirty="0"/>
              <a:t>autoridades deben explicar sus acciones al público y/o a las instituciones de pesos y contrapesos </a:t>
            </a:r>
            <a:r>
              <a:rPr lang="es-MX" altLang="en-US" dirty="0" smtClean="0"/>
              <a:t>(p.ej., </a:t>
            </a:r>
            <a:r>
              <a:rPr lang="es-MX" altLang="en-US" dirty="0"/>
              <a:t>la rama legislativa, las dependencias de auditorías, </a:t>
            </a:r>
            <a:r>
              <a:rPr lang="es-MX" altLang="en-US" dirty="0" err="1"/>
              <a:t>ombuds</a:t>
            </a:r>
            <a:r>
              <a:rPr lang="es-MX" altLang="en-US" dirty="0"/>
              <a:t>, comisiones de derechos humanos</a:t>
            </a:r>
            <a:r>
              <a:rPr lang="es-MX" altLang="en-US" dirty="0" smtClean="0"/>
              <a:t>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s-MX" altLang="en-US" dirty="0"/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b="1" dirty="0" smtClean="0"/>
              <a:t>Sanciones</a:t>
            </a:r>
            <a:r>
              <a:rPr lang="es-MX" altLang="en-US" dirty="0" smtClean="0"/>
              <a:t>: </a:t>
            </a:r>
            <a:r>
              <a:rPr lang="es-MX" altLang="en-US" dirty="0"/>
              <a:t>C</a:t>
            </a:r>
            <a:r>
              <a:rPr lang="es-MX" altLang="en-US" dirty="0" smtClean="0"/>
              <a:t>onsecuencias para individuos, empresas o dependencias específicas </a:t>
            </a:r>
            <a:r>
              <a:rPr lang="es-MX" altLang="en-US" dirty="0"/>
              <a:t>por </a:t>
            </a:r>
            <a:r>
              <a:rPr lang="es-MX" altLang="en-US" dirty="0" smtClean="0"/>
              <a:t>infracciones</a:t>
            </a:r>
            <a:r>
              <a:rPr lang="es-MX" altLang="en-US" dirty="0"/>
              <a:t>, </a:t>
            </a:r>
            <a:r>
              <a:rPr lang="es-MX" altLang="en-US" dirty="0" smtClean="0"/>
              <a:t>crímenes </a:t>
            </a:r>
            <a:r>
              <a:rPr lang="es-MX" altLang="en-US" dirty="0"/>
              <a:t>o fallas </a:t>
            </a:r>
            <a:r>
              <a:rPr lang="es-MX" altLang="en-US" dirty="0" smtClean="0"/>
              <a:t>específicas (p.ej., PROFEPA)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s-MX" altLang="en-US" dirty="0"/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 b="1" dirty="0" smtClean="0"/>
              <a:t>&gt; Desafío </a:t>
            </a:r>
            <a:r>
              <a:rPr lang="es-MX" altLang="en-US" b="1" dirty="0"/>
              <a:t>clave </a:t>
            </a:r>
            <a:r>
              <a:rPr lang="es-MX" altLang="en-US" dirty="0"/>
              <a:t>para identificar responsabilidades- “el problema de las muchas manos</a:t>
            </a:r>
            <a:r>
              <a:rPr lang="es-MX" altLang="en-US" dirty="0" smtClean="0"/>
              <a:t>” </a:t>
            </a:r>
            <a:endParaRPr lang="es-MX" altLang="en-US" dirty="0"/>
          </a:p>
        </p:txBody>
      </p:sp>
    </p:spTree>
    <p:extLst>
      <p:ext uri="{BB962C8B-B14F-4D97-AF65-F5344CB8AC3E}">
        <p14:creationId xmlns:p14="http://schemas.microsoft.com/office/powerpoint/2010/main" val="1528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2657"/>
            <a:ext cx="12161839" cy="138634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Palabras-clave para </a:t>
            </a:r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la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rendición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de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cuentas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sept.,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-3" y="1697945"/>
            <a:ext cx="12100722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La </a:t>
            </a:r>
            <a:r>
              <a:rPr lang="es-ES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construcción difícil de la </a:t>
            </a:r>
            <a:r>
              <a:rPr lang="es-ES" kern="0" dirty="0" err="1">
                <a:solidFill>
                  <a:srgbClr val="004C52"/>
                </a:solidFill>
                <a:latin typeface="+mn-lt"/>
                <a:ea typeface="Karla"/>
                <a:sym typeface="Karla"/>
              </a:rPr>
              <a:t>RdeC</a:t>
            </a:r>
            <a:r>
              <a:rPr lang="es-ES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nos plantea el reto de inventar conceptos mas aptas y cotidianas para informar </a:t>
            </a:r>
            <a:r>
              <a:rPr lang="es-E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estrategias..</a:t>
            </a:r>
            <a:endParaRPr lang="es-ES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endParaRPr lang="es-ES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1. Contrapartes</a:t>
            </a:r>
            <a:endParaRPr lang="es-ES" b="1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2. El derecho </a:t>
            </a:r>
            <a:r>
              <a:rPr lang="es-ES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 saber 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3. El </a:t>
            </a:r>
            <a:r>
              <a:rPr lang="es-ES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fin de la tubería 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4. Río </a:t>
            </a:r>
            <a:r>
              <a:rPr lang="es-ES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arriba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5. Efecto </a:t>
            </a:r>
            <a:r>
              <a:rPr lang="es-ES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globo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6. Integración </a:t>
            </a:r>
            <a:r>
              <a:rPr lang="es-ES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vertical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7. Estrategas </a:t>
            </a:r>
            <a:r>
              <a:rPr lang="es-ES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 acción </a:t>
            </a:r>
            <a:r>
              <a:rPr lang="es-ES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ciudadana</a:t>
            </a:r>
            <a:endParaRPr lang="es-ES" b="1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n" sz="2800" kern="0" dirty="0" smtClean="0">
                <a:solidFill>
                  <a:srgbClr val="004C52"/>
                </a:solidFill>
                <a:latin typeface="Karla"/>
                <a:ea typeface="Karla"/>
                <a:sym typeface="Karla"/>
              </a:rPr>
              <a:t>							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" sz="2800" kern="0" dirty="0">
              <a:solidFill>
                <a:srgbClr val="004C52"/>
              </a:solidFill>
              <a:latin typeface="Karla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57340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-38100"/>
            <a:ext cx="12161839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11952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1. </a:t>
            </a:r>
            <a:r>
              <a:rPr lang="en-US" altLang="en-US" sz="2800" b="1" i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Contrapartes</a:t>
            </a:r>
            <a:r>
              <a:rPr lang="en-US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: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Juntos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pero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no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revueltos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19" y="1463676"/>
            <a:ext cx="118872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Contrapartes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son organizaciones sociales o civiles que enfrenten retos similares, desde lugares distintos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Ya que cada uno tiene su propia trayectoria, con sus propios estilos de trabajo o ideologías, no se puede suponer que vayan a ser aliados automáticos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Al mismo tiempo, el hecho de que ellos enfrentan problemas parecidos, desde trincheras similares, implica que tienen mucho que aprender entre unos y otros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Tres pasos hacia la construcción de contrapesos democráticos desde organizaciones regionales: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b="1" i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Intercambio de experiencias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b="1" i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Apoyo mutuo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b="1" i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Acción conjunta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(con cada paso necesario pero no suficiente para el otro)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228600"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122284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-38100"/>
            <a:ext cx="12161839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95772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2</a:t>
            </a:r>
            <a:r>
              <a:rPr lang="en-US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. El derecho a saber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va</a:t>
            </a:r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más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allá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de la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transparencia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sept.,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-3581" y="1409700"/>
            <a:ext cx="1172329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Karla"/>
                <a:ea typeface="Karla"/>
                <a:sym typeface="Karla"/>
              </a:rPr>
              <a:t>El derecho a saber no es el mismo que la transparencia, que suele referirse a acceso público a datos gubernamentales. 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Karla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Karla"/>
                <a:ea typeface="Karla"/>
                <a:sym typeface="Karla"/>
              </a:rPr>
              <a:t>Mucha información oficial no es confiable o es incompleta (como datos sobre la contaminación, o las auditorías oficiales que señalan que plantas que no funcionan están en operación)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Karla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Karla"/>
                <a:ea typeface="Karla"/>
                <a:sym typeface="Karla"/>
              </a:rPr>
              <a:t>O el gobierno simplemente no produce, o no requiere que el sector privado divulga, la información mas relevante – por ejemplo, sobre la cantidad y toxicidad de emisiones contaminantes 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Karla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Karla"/>
                <a:ea typeface="Karla"/>
                <a:sym typeface="Karla"/>
              </a:rPr>
              <a:t>Así que “el derecho a saber” es mucho más amplio que la transparencia </a:t>
            </a:r>
          </a:p>
          <a:p>
            <a:pPr marL="228600" lvl="0" eaLnBrk="1" fontAlgn="auto" hangingPunct="1">
              <a:spcBef>
                <a:spcPts val="0"/>
              </a:spcBef>
              <a:spcAft>
                <a:spcPts val="0"/>
              </a:spcAft>
              <a:buSzPct val="100000"/>
            </a:pPr>
            <a:endParaRPr lang="en" kern="0" dirty="0" smtClean="0">
              <a:solidFill>
                <a:srgbClr val="004C52"/>
              </a:solidFill>
              <a:latin typeface="Karla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37179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-38100"/>
            <a:ext cx="12161839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11952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3. </a:t>
            </a:r>
            <a:r>
              <a:rPr lang="es-CO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?</a:t>
            </a:r>
            <a:r>
              <a:rPr lang="es-CO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Qúe</a:t>
            </a:r>
            <a:r>
              <a:rPr lang="es-CO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quiere decir “</a:t>
            </a:r>
            <a:r>
              <a:rPr lang="es-CO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el fin de la tubería</a:t>
            </a:r>
            <a:r>
              <a:rPr lang="es-CO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?”</a:t>
            </a:r>
            <a:endParaRPr lang="es-CO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20" y="1524000"/>
            <a:ext cx="11429999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Se usa esta frase en las luchas en contra de los desechos tóxicos, al menos en otros países, para distinguir entre dos enfoques distintos: 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b="1" i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Reactiva: 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Uno que intenta </a:t>
            </a:r>
            <a:r>
              <a:rPr lang="es-MX" sz="20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mitigar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la dispersión de los desechos tóxicos en el aire o el agua con tecnología instalada “al fin de la tubería”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b="1" i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Preventiva: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El otro promueve la </a:t>
            </a:r>
            <a:r>
              <a:rPr lang="es-MX" sz="20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reducción en el uso 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y producción de los tóxicos – un enfoque que mira </a:t>
            </a:r>
            <a:r>
              <a:rPr lang="es-MX" sz="20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río arriba”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Esta distinción práctica ofrece una metáfora para una cuestión estratégica mas amplia: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¿Cómo vamos a enfrentar no solo las </a:t>
            </a:r>
            <a:r>
              <a:rPr lang="es-MX" sz="20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consecuencias de las fallas en 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los servicios públicos, sino </a:t>
            </a:r>
            <a:r>
              <a:rPr lang="es-MX" sz="20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las causas </a:t>
            </a:r>
            <a:r>
              <a:rPr lang="es-MX" sz="20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también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75450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-38100"/>
            <a:ext cx="12161839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80532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4. </a:t>
            </a:r>
            <a:r>
              <a:rPr lang="es-CO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Miremos </a:t>
            </a:r>
            <a:r>
              <a:rPr lang="es-CO" altLang="en-US" sz="24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río arriba</a:t>
            </a:r>
            <a:r>
              <a:rPr lang="es-CO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: En busca de las causas de las fallas sistémicas…</a:t>
            </a:r>
            <a:endParaRPr lang="es-CO" altLang="en-US" sz="24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20" y="1562100"/>
            <a:ext cx="1158239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Esa distinción entre esfuerzos por reducir la producción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tóxicos vs intentos para mitigarlos nos lleva a buscar las causas de los problemas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río arriba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”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Nos sirve no solo para entender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dónde viene nuestra agua, sino también orienta nuestro análisis de los proceso de toma de decisiones oficiales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Frente a una planta de tratamiento de agua que funciona mal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,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¿Como vamos a entender las causas de esa falla en el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sector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público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</a:t>
            </a: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¿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Dónde tomaron las decisiones más importantes, en qué instancia oficial?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Al jalar ese hilo, de pronto vamos a encontrar un nuevo problema…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422055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-38100"/>
            <a:ext cx="12161839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11952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5. </a:t>
            </a:r>
            <a:r>
              <a:rPr lang="es-419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El efecto globo: ¿Dónde queda la bolita?</a:t>
            </a:r>
            <a:br>
              <a:rPr lang="es-419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</a:br>
            <a:endParaRPr lang="es-419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19" y="1981200"/>
            <a:ext cx="11811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El efecto globo se refiere a las reacciones de los funcionarios cuando las organizaciones sociales y civiles intentan averiguar donde se tomaron las decisiones…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Seguramente muchos ya tienen experiencia de “apretar el globo,” con los pretextos oficiales para deslindar responsabilidades y apuntar el dedo hacia otras dependencias (entre municipio, estado y federación).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El efecto globo también se refiere a </a:t>
            </a:r>
            <a:r>
              <a:rPr lang="es-MX" sz="20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las 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mañas de los corruptos, y su capacidad para adaptarse a  las leyes de transparencia. 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s-MX" sz="2000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Aún cuando se logra echar la </a:t>
            </a:r>
            <a:r>
              <a:rPr lang="es-MX" sz="20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luz pública </a:t>
            </a:r>
            <a:r>
              <a:rPr lang="es-MX" sz="20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para dificultar la corrupción, los corruptos son muy capaces de trasladar sus actividades a ámbitos todavía en la oscuridad…</a:t>
            </a:r>
          </a:p>
        </p:txBody>
      </p:sp>
    </p:spTree>
    <p:extLst>
      <p:ext uri="{BB962C8B-B14F-4D97-AF65-F5344CB8AC3E}">
        <p14:creationId xmlns:p14="http://schemas.microsoft.com/office/powerpoint/2010/main" val="319161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91281" y="2286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927558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E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6</a:t>
            </a:r>
            <a:r>
              <a:rPr lang="es-E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. </a:t>
            </a:r>
            <a:r>
              <a:rPr lang="es-E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Integración vertical: La fiscalización autónoma de todas las dimensiones de los </a:t>
            </a:r>
            <a:r>
              <a:rPr lang="es-E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servicios </a:t>
            </a:r>
            <a:r>
              <a:rPr lang="es-ES" altLang="en-US" sz="24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públicos</a:t>
            </a:r>
            <a:endParaRPr lang="en-US" altLang="en-US" sz="24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18319" y="1905000"/>
            <a:ext cx="11049000" cy="396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La combinación de estos conceptos nos lleva a proponer: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Que la </a:t>
            </a:r>
            <a:r>
              <a:rPr lang="es-ES" altLang="en-US" sz="2800" dirty="0">
                <a:solidFill>
                  <a:srgbClr val="37464B"/>
                </a:solidFill>
              </a:rPr>
              <a:t>supervisión por parte de la sociedad civil </a:t>
            </a:r>
            <a:r>
              <a:rPr lang="es-ES" altLang="en-US" sz="2800" dirty="0" smtClean="0">
                <a:solidFill>
                  <a:srgbClr val="37464B"/>
                </a:solidFill>
              </a:rPr>
              <a:t>del desempeño del </a:t>
            </a:r>
            <a:r>
              <a:rPr lang="es-ES" altLang="en-US" sz="2800" dirty="0">
                <a:solidFill>
                  <a:srgbClr val="37464B"/>
                </a:solidFill>
              </a:rPr>
              <a:t>sector </a:t>
            </a:r>
            <a:r>
              <a:rPr lang="es-ES" altLang="en-US" sz="2800" dirty="0" smtClean="0">
                <a:solidFill>
                  <a:srgbClr val="37464B"/>
                </a:solidFill>
              </a:rPr>
              <a:t>público </a:t>
            </a:r>
            <a:r>
              <a:rPr lang="es-ES" altLang="en-US" sz="2800" dirty="0">
                <a:solidFill>
                  <a:srgbClr val="37464B"/>
                </a:solidFill>
              </a:rPr>
              <a:t>necesita una </a:t>
            </a:r>
            <a:r>
              <a:rPr lang="es-ES" altLang="en-US" sz="2800" b="1" dirty="0">
                <a:solidFill>
                  <a:srgbClr val="37464B"/>
                </a:solidFill>
              </a:rPr>
              <a:t>integración </a:t>
            </a:r>
            <a:r>
              <a:rPr lang="es-ES" altLang="en-US" sz="2800" b="1" dirty="0" smtClean="0">
                <a:solidFill>
                  <a:srgbClr val="37464B"/>
                </a:solidFill>
              </a:rPr>
              <a:t>vertical </a:t>
            </a:r>
            <a:r>
              <a:rPr lang="es-ES" altLang="en-US" sz="2800" dirty="0" smtClean="0">
                <a:solidFill>
                  <a:srgbClr val="37464B"/>
                </a:solidFill>
              </a:rPr>
              <a:t>para identificar las principales causas de los problemas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Quiere decir que la fiscalización debería cubrir todos los niveles y instancias en un </a:t>
            </a:r>
            <a:r>
              <a:rPr lang="es-ES" altLang="en-US" sz="2800" dirty="0">
                <a:solidFill>
                  <a:srgbClr val="37464B"/>
                </a:solidFill>
              </a:rPr>
              <a:t>servicio </a:t>
            </a:r>
            <a:r>
              <a:rPr lang="es-ES" altLang="en-US" sz="2800" dirty="0" smtClean="0">
                <a:solidFill>
                  <a:srgbClr val="37464B"/>
                </a:solidFill>
              </a:rPr>
              <a:t>público, de la comunidad </a:t>
            </a:r>
            <a:r>
              <a:rPr lang="es-ES" altLang="en-US" sz="2800" dirty="0">
                <a:solidFill>
                  <a:srgbClr val="37464B"/>
                </a:solidFill>
              </a:rPr>
              <a:t>hasta </a:t>
            </a:r>
            <a:r>
              <a:rPr lang="es-ES" altLang="en-US" sz="2800" dirty="0" smtClean="0">
                <a:solidFill>
                  <a:srgbClr val="37464B"/>
                </a:solidFill>
              </a:rPr>
              <a:t>río arriba… </a:t>
            </a:r>
            <a:endParaRPr lang="es-ES" altLang="en-US" sz="2800" dirty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Desde el municipio al estado a la federación – y de arriba para abajo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6 de sept.,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6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-794" y="0"/>
            <a:ext cx="12161838" cy="6858000"/>
          </a:xfrm>
          <a:prstGeom prst="rect">
            <a:avLst/>
          </a:prstGeom>
          <a:solidFill>
            <a:srgbClr val="37464B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142999" y="379412"/>
            <a:ext cx="10576719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l" eaLnBrk="1" hangingPunct="1"/>
            <a:r>
              <a:rPr lang="es-MX" altLang="en-US" sz="32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Integración </a:t>
            </a:r>
            <a:r>
              <a:rPr lang="es-MX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  <a:t>vertical del monitoreo y la incidencia</a:t>
            </a: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  <a:p>
            <a:pPr algn="l" eaLnBrk="1" hangingPunct="1"/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3328" name="Picture 16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38096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11883" y="6139684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/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6 de sept.,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1883" y="1676400"/>
            <a:ext cx="545943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 dirty="0"/>
              <a:t>Detener las fugas a lo largo de la “cadena de suministro</a:t>
            </a:r>
            <a:r>
              <a:rPr lang="es-ES_tradnl" sz="1800" dirty="0" smtClean="0"/>
              <a:t>” de servicios</a:t>
            </a:r>
            <a:endParaRPr lang="es-MX" sz="18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1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 dirty="0"/>
              <a:t>Enfrentar los problemas en la parte alta de la </a:t>
            </a:r>
            <a:r>
              <a:rPr lang="es-ES_tradnl" sz="1800" dirty="0" smtClean="0"/>
              <a:t>cadena </a:t>
            </a:r>
            <a:r>
              <a:rPr lang="es-ES_tradnl" sz="1800" dirty="0"/>
              <a:t>(río </a:t>
            </a:r>
            <a:r>
              <a:rPr lang="es-ES_tradnl" sz="1800" dirty="0" smtClean="0"/>
              <a:t>arriba)</a:t>
            </a:r>
            <a:endParaRPr lang="es-MX" sz="18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1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 dirty="0"/>
              <a:t>Enfrentar los problemas en la parte baja de la cadena </a:t>
            </a:r>
            <a:r>
              <a:rPr lang="es-ES_tradnl" sz="1800" dirty="0" smtClean="0"/>
              <a:t>(río abajo)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1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 dirty="0"/>
              <a:t>Contrarrestar el problema de “apretar el globo</a:t>
            </a:r>
            <a:r>
              <a:rPr lang="es-ES_tradnl" sz="1800" dirty="0" smtClean="0"/>
              <a:t>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1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dirty="0" smtClean="0"/>
              <a:t>Fuente: Fox &amp; Aceron, “</a:t>
            </a:r>
            <a:r>
              <a:rPr lang="en-US" sz="1800" dirty="0" err="1" smtClean="0"/>
              <a:t>Constuyendo</a:t>
            </a:r>
            <a:r>
              <a:rPr lang="en-US" sz="1800" dirty="0" smtClean="0"/>
              <a:t> la </a:t>
            </a:r>
            <a:r>
              <a:rPr lang="en-US" sz="1800" dirty="0" err="1" smtClean="0"/>
              <a:t>RdeC</a:t>
            </a:r>
            <a:r>
              <a:rPr lang="en-US" sz="1800" dirty="0" smtClean="0"/>
              <a:t> de </a:t>
            </a:r>
            <a:r>
              <a:rPr lang="en-US" sz="1800" dirty="0" err="1" smtClean="0"/>
              <a:t>manera</a:t>
            </a:r>
            <a:r>
              <a:rPr lang="en-US" sz="1800" dirty="0" smtClean="0"/>
              <a:t> </a:t>
            </a:r>
            <a:r>
              <a:rPr lang="en-US" sz="1800" dirty="0" err="1" smtClean="0"/>
              <a:t>diferente</a:t>
            </a:r>
            <a:r>
              <a:rPr lang="en-US" sz="1800" dirty="0" smtClean="0"/>
              <a:t>,” </a:t>
            </a:r>
            <a:r>
              <a:rPr lang="en-US" sz="1800" i="1" dirty="0" smtClean="0"/>
              <a:t>U4 Issue Paper</a:t>
            </a:r>
            <a:r>
              <a:rPr lang="en-US" sz="1800" dirty="0" smtClean="0"/>
              <a:t>, </a:t>
            </a:r>
            <a:r>
              <a:rPr lang="en-US" sz="1800" dirty="0" err="1" smtClean="0"/>
              <a:t>feb</a:t>
            </a:r>
            <a:r>
              <a:rPr lang="en-US" sz="1800" dirty="0" smtClean="0"/>
              <a:t>, 2017</a:t>
            </a:r>
            <a:endParaRPr lang="es-ES_tradnl" sz="1800" dirty="0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12" name="Picture 2" descr="C:\Users\jafox\AppData\Local\Temp\Vertical Integration-Spanis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919" y="1371600"/>
            <a:ext cx="6461919" cy="476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2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794" y="-762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794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424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7.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Estrategas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de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acción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ciudadana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110119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6 de sept.,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19" y="2209800"/>
            <a:ext cx="11811000" cy="319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Concluyo </a:t>
            </a:r>
            <a:r>
              <a:rPr lang="es-ES" altLang="en-US" sz="2800" dirty="0">
                <a:solidFill>
                  <a:srgbClr val="37464B"/>
                </a:solidFill>
              </a:rPr>
              <a:t>con una frase nueva, a ver que opinan</a:t>
            </a:r>
            <a:r>
              <a:rPr lang="es-ES" altLang="en-US" sz="2800" dirty="0" smtClean="0">
                <a:solidFill>
                  <a:srgbClr val="37464B"/>
                </a:solidFill>
              </a:rPr>
              <a:t>…</a:t>
            </a:r>
          </a:p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Se refiere a los activistas sociales y civiles</a:t>
            </a:r>
            <a:r>
              <a:rPr lang="es-ES" altLang="en-US" sz="2800" dirty="0">
                <a:solidFill>
                  <a:srgbClr val="37464B"/>
                </a:solidFill>
              </a:rPr>
              <a:t> </a:t>
            </a:r>
            <a:r>
              <a:rPr lang="es-ES" altLang="en-US" sz="2800" dirty="0" smtClean="0">
                <a:solidFill>
                  <a:srgbClr val="37464B"/>
                </a:solidFill>
              </a:rPr>
              <a:t>- y los funcionarios comprometidos - que están intentando </a:t>
            </a:r>
            <a:r>
              <a:rPr lang="es-ES" altLang="en-US" sz="2800" b="1" i="1" dirty="0" smtClean="0">
                <a:solidFill>
                  <a:srgbClr val="37464B"/>
                </a:solidFill>
              </a:rPr>
              <a:t>transformar el estado a través de la acción ciudadana autónoma </a:t>
            </a:r>
            <a:endParaRPr lang="es-ES" altLang="en-US" sz="2800" i="1" dirty="0">
              <a:solidFill>
                <a:srgbClr val="37464B"/>
              </a:solidFill>
            </a:endParaRPr>
          </a:p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Este compromiso requiere estrategias, que a su vez depende del </a:t>
            </a:r>
            <a:r>
              <a:rPr lang="es-ES" altLang="en-US" sz="2800" i="1" dirty="0" smtClean="0">
                <a:solidFill>
                  <a:srgbClr val="37464B"/>
                </a:solidFill>
              </a:rPr>
              <a:t>análisis</a:t>
            </a:r>
            <a:r>
              <a:rPr lang="es-ES" altLang="en-US" sz="2800" dirty="0" smtClean="0">
                <a:solidFill>
                  <a:srgbClr val="37464B"/>
                </a:solidFill>
              </a:rPr>
              <a:t> para navegar los caminos mas prometedores</a:t>
            </a:r>
          </a:p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ES" altLang="en-US" sz="2800" dirty="0" smtClean="0">
                <a:solidFill>
                  <a:srgbClr val="37464B"/>
                </a:solidFill>
              </a:rPr>
              <a:t>De eso se trata el resto del encuentro…</a:t>
            </a:r>
          </a:p>
        </p:txBody>
      </p:sp>
    </p:spTree>
    <p:extLst>
      <p:ext uri="{BB962C8B-B14F-4D97-AF65-F5344CB8AC3E}">
        <p14:creationId xmlns:p14="http://schemas.microsoft.com/office/powerpoint/2010/main" val="35335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30896" y="0"/>
            <a:ext cx="12161838" cy="6858000"/>
          </a:xfrm>
          <a:prstGeom prst="rect">
            <a:avLst/>
          </a:prstGeom>
          <a:solidFill>
            <a:srgbClr val="EDB13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-30896" y="0"/>
            <a:ext cx="12192734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560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166688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25605" name="Subtitle 2"/>
          <p:cNvSpPr>
            <a:spLocks/>
          </p:cNvSpPr>
          <p:nvPr/>
        </p:nvSpPr>
        <p:spPr bwMode="auto">
          <a:xfrm>
            <a:off x="2971800" y="3200400"/>
            <a:ext cx="6248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29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Professor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chemeClr val="bg1"/>
                </a:solidFill>
              </a:rPr>
              <a:t>fox@american.edu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chemeClr val="bg1"/>
                </a:solidFill>
                <a:hlinkClick r:id="rId4"/>
              </a:rPr>
              <a:t>www.jonathan-fox.org</a:t>
            </a:r>
            <a:endParaRPr lang="en-US" altLang="en-US" sz="20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chemeClr val="bg1"/>
                </a:solidFill>
                <a:hlinkClick r:id="rId5"/>
              </a:rPr>
              <a:t>www.accountabilityresearch.org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971800" y="2159000"/>
            <a:ext cx="6248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DB13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3200" b="1" smtClean="0">
                <a:solidFill>
                  <a:schemeClr val="bg1"/>
                </a:solidFill>
                <a:cs typeface="Leelawadee" panose="020B0502040204020203" pitchFamily="34" charset="-34"/>
              </a:rPr>
              <a:t>Muchas gracias</a:t>
            </a:r>
            <a:endParaRPr lang="en-US" altLang="en-US" sz="3200" b="1" dirty="0">
              <a:solidFill>
                <a:schemeClr val="bg1"/>
              </a:solidFill>
              <a:cs typeface="Leelawadee" panose="020B05020402040202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11183</TotalTime>
  <Words>1542</Words>
  <Application>Microsoft Office PowerPoint</Application>
  <PresentationFormat>Custom</PresentationFormat>
  <Paragraphs>165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Candara</vt:lpstr>
      <vt:lpstr>Karla</vt:lpstr>
      <vt:lpstr>Leelawadee</vt:lpstr>
      <vt:lpstr>Wingdings</vt:lpstr>
      <vt:lpstr>ヒラギノ角ゴ Pro W3</vt:lpstr>
      <vt:lpstr>Blank Presentation</vt:lpstr>
      <vt:lpstr>PowerPoint Presentation</vt:lpstr>
      <vt:lpstr>Estrategias de acción ciudadana dependen de estrategas</vt:lpstr>
      <vt:lpstr>La lucha para el derecho al agua es un problema de rendición de cuentas </vt:lpstr>
      <vt:lpstr>Para comenzar, retos en materia de definiciones</vt:lpstr>
      <vt:lpstr>La idea de la rendición de cuentas está en disputa</vt:lpstr>
      <vt:lpstr>“¿Qué cuenta” como rendición de cuentas? </vt:lpstr>
      <vt:lpstr>Palabras-clave para la rendición de cuentas</vt:lpstr>
      <vt:lpstr>1. Contrapartes: Juntos pero no revueltos</vt:lpstr>
      <vt:lpstr>2. El derecho a saber va más allá de la transparencia</vt:lpstr>
      <vt:lpstr>3. ?Qúe quiere decir “el fin de la tubería?”</vt:lpstr>
      <vt:lpstr>4. Miremos río arriba: En busca de las causas de las fallas sistémicas…</vt:lpstr>
      <vt:lpstr>5. El efecto globo: ¿Dónde queda la bolita? </vt:lpstr>
      <vt:lpstr>6. Integración vertical: La fiscalización autónoma de todas las dimensiones de los servicios públicos</vt:lpstr>
      <vt:lpstr>PowerPoint Presentation</vt:lpstr>
      <vt:lpstr> 7. Estrategas de acción ciudadana </vt:lpstr>
      <vt:lpstr>PowerPoint Presentation</vt:lpstr>
    </vt:vector>
  </TitlesOfParts>
  <Company>Thomas Klinedinst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Klinedinst</dc:creator>
  <cp:lastModifiedBy>Jonathan Fox</cp:lastModifiedBy>
  <cp:revision>267</cp:revision>
  <dcterms:created xsi:type="dcterms:W3CDTF">2016-12-07T17:47:42Z</dcterms:created>
  <dcterms:modified xsi:type="dcterms:W3CDTF">2017-09-10T20:13:20Z</dcterms:modified>
</cp:coreProperties>
</file>