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60" r:id="rId4"/>
    <p:sldId id="263" r:id="rId5"/>
    <p:sldId id="261" r:id="rId6"/>
    <p:sldId id="266" r:id="rId7"/>
    <p:sldId id="268" r:id="rId8"/>
    <p:sldId id="264" r:id="rId9"/>
    <p:sldId id="269" r:id="rId10"/>
    <p:sldId id="256" r:id="rId11"/>
    <p:sldId id="262" r:id="rId12"/>
    <p:sldId id="270" r:id="rId13"/>
    <p:sldId id="259" r:id="rId14"/>
    <p:sldId id="271" r:id="rId15"/>
    <p:sldId id="272" r:id="rId16"/>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04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2DE63D5-997A-4646-A377-4702673A728D}" styleName="Estilo claro 2 - Énfasi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Estilo claro 2 - Énfasi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673" autoAdjust="0"/>
  </p:normalViewPr>
  <p:slideViewPr>
    <p:cSldViewPr snapToGrid="0" snapToObjects="1">
      <p:cViewPr varScale="1">
        <p:scale>
          <a:sx n="68" d="100"/>
          <a:sy n="68" d="100"/>
        </p:scale>
        <p:origin x="-117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_tradnl"/>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_tradnl"/>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_tradnl"/>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8" name="Marcador de pie de página 7"/>
          <p:cNvSpPr>
            <a:spLocks noGrp="1"/>
          </p:cNvSpPr>
          <p:nvPr>
            <p:ph type="ftr" sz="quarter" idx="11"/>
          </p:nvPr>
        </p:nvSpPr>
        <p:spPr/>
        <p:txBody>
          <a:bodyPr/>
          <a:lstStyle/>
          <a:p>
            <a:endParaRPr lang="es-ES_tradnl"/>
          </a:p>
        </p:txBody>
      </p:sp>
      <p:sp>
        <p:nvSpPr>
          <p:cNvPr id="9" name="Marcador de número de diapositiva 8"/>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4" name="Marcador de pie de página 3"/>
          <p:cNvSpPr>
            <a:spLocks noGrp="1"/>
          </p:cNvSpPr>
          <p:nvPr>
            <p:ph type="ftr" sz="quarter" idx="11"/>
          </p:nvPr>
        </p:nvSpPr>
        <p:spPr/>
        <p:txBody>
          <a:bodyPr/>
          <a:lstStyle/>
          <a:p>
            <a:endParaRPr lang="es-ES_tradnl"/>
          </a:p>
        </p:txBody>
      </p:sp>
      <p:sp>
        <p:nvSpPr>
          <p:cNvPr id="5" name="Marcador de número de diapositiva 4"/>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3" name="Marcador de pie de página 2"/>
          <p:cNvSpPr>
            <a:spLocks noGrp="1"/>
          </p:cNvSpPr>
          <p:nvPr>
            <p:ph type="ftr" sz="quarter" idx="11"/>
          </p:nvPr>
        </p:nvSpPr>
        <p:spPr/>
        <p:txBody>
          <a:bodyPr/>
          <a:lstStyle/>
          <a:p>
            <a:endParaRPr lang="es-ES_tradnl"/>
          </a:p>
        </p:txBody>
      </p:sp>
      <p:sp>
        <p:nvSpPr>
          <p:cNvPr id="4" name="Marcador de número de diapositiva 3"/>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_tradnl"/>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_tradnl"/>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D4AF0ACB-7A9E-FC4A-AB8F-E9402F71AB20}" type="datetimeFigureOut">
              <a:rPr lang="es-ES_tradnl" smtClean="0"/>
              <a:pPr/>
              <a:t>12/03/2017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0364E04E-AD89-BA4F-B403-1C462268EC3C}" type="slidenum">
              <a:rPr lang="es-ES_tradnl" smtClean="0"/>
              <a:pPr/>
              <a:t>‹#›</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AF0ACB-7A9E-FC4A-AB8F-E9402F71AB20}" type="datetimeFigureOut">
              <a:rPr lang="es-ES_tradnl" smtClean="0"/>
              <a:pPr/>
              <a:t>12/03/2017</a:t>
            </a:fld>
            <a:endParaRPr lang="es-ES_tradnl"/>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4E04E-AD89-BA4F-B403-1C462268EC3C}" type="slidenum">
              <a:rPr lang="es-ES_tradnl" smtClean="0"/>
              <a:pPr/>
              <a:t>‹#›</a:t>
            </a:fld>
            <a:endParaRPr lang="es-ES_trad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43300" y="3803294"/>
            <a:ext cx="7301799" cy="1354217"/>
          </a:xfrm>
          <a:prstGeom prst="rect">
            <a:avLst/>
          </a:prstGeom>
          <a:noFill/>
        </p:spPr>
        <p:txBody>
          <a:bodyPr wrap="none" rtlCol="0">
            <a:spAutoFit/>
          </a:bodyPr>
          <a:lstStyle/>
          <a:p>
            <a:pPr algn="ctr"/>
            <a:r>
              <a:rPr lang="es-ES_tradnl" sz="3200" b="1" dirty="0">
                <a:solidFill>
                  <a:srgbClr val="008000"/>
                </a:solidFill>
                <a:latin typeface="Helvetica"/>
                <a:cs typeface="Helvetica"/>
              </a:rPr>
              <a:t>AUDITORÍA SOCIAL: </a:t>
            </a:r>
            <a:r>
              <a:rPr lang="es-ES_tradnl" sz="3200" b="1" dirty="0">
                <a:latin typeface="Times"/>
                <a:cs typeface="Times"/>
              </a:rPr>
              <a:t/>
            </a:r>
            <a:br>
              <a:rPr lang="es-ES_tradnl" sz="3200" b="1" dirty="0">
                <a:latin typeface="Times"/>
                <a:cs typeface="Times"/>
              </a:rPr>
            </a:br>
            <a:r>
              <a:rPr lang="es-ES_tradnl" sz="3200" dirty="0" smtClean="0">
                <a:latin typeface="Hek"/>
                <a:cs typeface="Hek"/>
              </a:rPr>
              <a:t>¿Qué nos dice realmente la evidencia?</a:t>
            </a:r>
            <a:endParaRPr lang="es-ES_tradnl" sz="3200" dirty="0">
              <a:latin typeface="Hek"/>
              <a:cs typeface="Hek"/>
            </a:endParaRPr>
          </a:p>
          <a:p>
            <a:endParaRPr lang="es-ES_tradnl" dirty="0"/>
          </a:p>
        </p:txBody>
      </p:sp>
      <p:sp>
        <p:nvSpPr>
          <p:cNvPr id="3" name="CuadroTexto 2"/>
          <p:cNvSpPr txBox="1"/>
          <p:nvPr/>
        </p:nvSpPr>
        <p:spPr>
          <a:xfrm>
            <a:off x="1726144" y="5157511"/>
            <a:ext cx="5519460" cy="1323439"/>
          </a:xfrm>
          <a:prstGeom prst="rect">
            <a:avLst/>
          </a:prstGeom>
          <a:noFill/>
        </p:spPr>
        <p:txBody>
          <a:bodyPr wrap="none" rtlCol="0">
            <a:spAutoFit/>
          </a:bodyPr>
          <a:lstStyle/>
          <a:p>
            <a:pPr algn="ctr"/>
            <a:r>
              <a:rPr lang="es-ES_tradnl" sz="2000" b="1" dirty="0" smtClean="0">
                <a:solidFill>
                  <a:srgbClr val="890424"/>
                </a:solidFill>
                <a:latin typeface="Helvetica"/>
                <a:cs typeface="Helvetica"/>
              </a:rPr>
              <a:t>Jonathan Fox</a:t>
            </a:r>
          </a:p>
          <a:p>
            <a:pPr algn="ctr"/>
            <a:r>
              <a:rPr lang="es-ES_tradnl" dirty="0" err="1" smtClean="0">
                <a:latin typeface="Helvetica"/>
                <a:cs typeface="Helvetica"/>
              </a:rPr>
              <a:t>School</a:t>
            </a:r>
            <a:r>
              <a:rPr lang="es-ES_tradnl" dirty="0" smtClean="0">
                <a:latin typeface="Helvetica"/>
                <a:cs typeface="Helvetica"/>
              </a:rPr>
              <a:t> </a:t>
            </a:r>
            <a:r>
              <a:rPr lang="es-ES_tradnl" dirty="0" err="1" smtClean="0">
                <a:latin typeface="Helvetica"/>
                <a:cs typeface="Helvetica"/>
              </a:rPr>
              <a:t>of</a:t>
            </a:r>
            <a:r>
              <a:rPr lang="es-ES_tradnl" dirty="0" smtClean="0">
                <a:latin typeface="Helvetica"/>
                <a:cs typeface="Helvetica"/>
              </a:rPr>
              <a:t> International </a:t>
            </a:r>
            <a:r>
              <a:rPr lang="es-ES_tradnl" dirty="0" err="1" smtClean="0">
                <a:latin typeface="Helvetica"/>
                <a:cs typeface="Helvetica"/>
              </a:rPr>
              <a:t>Service</a:t>
            </a:r>
            <a:r>
              <a:rPr lang="es-ES_tradnl" dirty="0" smtClean="0">
                <a:latin typeface="Helvetica"/>
                <a:cs typeface="Helvetica"/>
              </a:rPr>
              <a:t>- American </a:t>
            </a:r>
            <a:r>
              <a:rPr lang="es-ES_tradnl" dirty="0" err="1" smtClean="0">
                <a:latin typeface="Helvetica"/>
                <a:cs typeface="Helvetica"/>
              </a:rPr>
              <a:t>Universit</a:t>
            </a:r>
            <a:r>
              <a:rPr lang="es-ES_tradnl" sz="2000" dirty="0" err="1" smtClean="0">
                <a:latin typeface="Helvetica"/>
                <a:cs typeface="Helvetica"/>
              </a:rPr>
              <a:t>y</a:t>
            </a:r>
            <a:endParaRPr lang="es-ES_tradnl" sz="2000" dirty="0" smtClean="0">
              <a:latin typeface="Helvetica"/>
              <a:cs typeface="Helvetica"/>
            </a:endParaRPr>
          </a:p>
          <a:p>
            <a:pPr algn="ctr"/>
            <a:endParaRPr lang="es-ES_tradnl" sz="2000" dirty="0" smtClean="0">
              <a:latin typeface="Helvetica"/>
              <a:cs typeface="Helvetica"/>
            </a:endParaRPr>
          </a:p>
          <a:p>
            <a:pPr algn="ctr"/>
            <a:r>
              <a:rPr lang="es-ES_tradnl" dirty="0" smtClean="0">
                <a:latin typeface="Helvetica"/>
                <a:cs typeface="Helvetica"/>
              </a:rPr>
              <a:t>Octubre de 2015</a:t>
            </a:r>
            <a:endParaRPr lang="es-ES_tradnl" dirty="0">
              <a:latin typeface="Helvetica"/>
              <a:cs typeface="Helvetica"/>
            </a:endParaRPr>
          </a:p>
        </p:txBody>
      </p:sp>
      <p:pic>
        <p:nvPicPr>
          <p:cNvPr id="14" name="Imagen 13" descr="Campesino, caballo y fique 2.JPG"/>
          <p:cNvPicPr>
            <a:picLocks noChangeAspect="1"/>
          </p:cNvPicPr>
          <p:nvPr/>
        </p:nvPicPr>
        <p:blipFill>
          <a:blip r:embed="rId2"/>
          <a:stretch>
            <a:fillRect/>
          </a:stretch>
        </p:blipFill>
        <p:spPr>
          <a:xfrm>
            <a:off x="1243706" y="739430"/>
            <a:ext cx="1705493" cy="2473669"/>
          </a:xfrm>
          <a:prstGeom prst="rect">
            <a:avLst/>
          </a:prstGeom>
        </p:spPr>
      </p:pic>
      <p:pic>
        <p:nvPicPr>
          <p:cNvPr id="18" name="Imagen 17" descr="Niña sanandresana.JPG"/>
          <p:cNvPicPr>
            <a:picLocks noChangeAspect="1"/>
          </p:cNvPicPr>
          <p:nvPr/>
        </p:nvPicPr>
        <p:blipFill>
          <a:blip r:embed="rId3"/>
          <a:stretch>
            <a:fillRect/>
          </a:stretch>
        </p:blipFill>
        <p:spPr>
          <a:xfrm>
            <a:off x="3235217" y="914400"/>
            <a:ext cx="2433746" cy="1739899"/>
          </a:xfrm>
          <a:prstGeom prst="rect">
            <a:avLst/>
          </a:prstGeom>
        </p:spPr>
      </p:pic>
      <p:pic>
        <p:nvPicPr>
          <p:cNvPr id="22" name="Imagen 21" descr="Rusio Torres 1 copia.JPG"/>
          <p:cNvPicPr>
            <a:picLocks noChangeAspect="1"/>
          </p:cNvPicPr>
          <p:nvPr/>
        </p:nvPicPr>
        <p:blipFill>
          <a:blip r:embed="rId4"/>
          <a:stretch>
            <a:fillRect/>
          </a:stretch>
        </p:blipFill>
        <p:spPr>
          <a:xfrm>
            <a:off x="6020464" y="690562"/>
            <a:ext cx="1677326" cy="25352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06963" y="466175"/>
            <a:ext cx="5862602" cy="461665"/>
          </a:xfrm>
          <a:prstGeom prst="rect">
            <a:avLst/>
          </a:prstGeom>
          <a:noFill/>
        </p:spPr>
        <p:txBody>
          <a:bodyPr wrap="none" rtlCol="0">
            <a:spAutoFit/>
          </a:bodyPr>
          <a:lstStyle/>
          <a:p>
            <a:r>
              <a:rPr lang="es-ES_tradnl" sz="2400" b="1" dirty="0" smtClean="0">
                <a:latin typeface="Helvetica"/>
                <a:cs typeface="Helvetica"/>
              </a:rPr>
              <a:t>¿Qué se entiende por </a:t>
            </a:r>
            <a:r>
              <a:rPr lang="es-ES_tradnl" sz="2400" b="1" dirty="0" smtClean="0">
                <a:solidFill>
                  <a:srgbClr val="008000"/>
                </a:solidFill>
                <a:latin typeface="Helvetica"/>
                <a:cs typeface="Helvetica"/>
              </a:rPr>
              <a:t>auditoría social</a:t>
            </a:r>
            <a:r>
              <a:rPr lang="es-ES_tradnl" sz="2400" b="1" dirty="0" smtClean="0">
                <a:latin typeface="Helvetica"/>
                <a:cs typeface="Helvetica"/>
              </a:rPr>
              <a:t>?</a:t>
            </a:r>
            <a:endParaRPr lang="es-ES_tradnl" sz="2400" b="1" dirty="0">
              <a:latin typeface="Helvetica"/>
              <a:cs typeface="Helvetica"/>
            </a:endParaRPr>
          </a:p>
        </p:txBody>
      </p:sp>
      <p:sp>
        <p:nvSpPr>
          <p:cNvPr id="3" name="CuadroTexto 2"/>
          <p:cNvSpPr txBox="1"/>
          <p:nvPr/>
        </p:nvSpPr>
        <p:spPr>
          <a:xfrm>
            <a:off x="418980" y="1197922"/>
            <a:ext cx="8472770" cy="923330"/>
          </a:xfrm>
          <a:prstGeom prst="rect">
            <a:avLst/>
          </a:prstGeom>
          <a:noFill/>
        </p:spPr>
        <p:txBody>
          <a:bodyPr wrap="square" rtlCol="0">
            <a:spAutoFit/>
          </a:bodyPr>
          <a:lstStyle/>
          <a:p>
            <a:r>
              <a:rPr lang="es-ES_tradnl" dirty="0">
                <a:latin typeface="Helvetica"/>
                <a:cs typeface="Helvetica"/>
              </a:rPr>
              <a:t>Las estrategias de auditoría social</a:t>
            </a:r>
            <a:r>
              <a:rPr lang="es-ES_tradnl" dirty="0" smtClean="0">
                <a:latin typeface="Helvetica"/>
                <a:cs typeface="Helvetica"/>
              </a:rPr>
              <a:t> [</a:t>
            </a:r>
            <a:r>
              <a:rPr lang="es-ES_tradnl" i="1" dirty="0" smtClean="0">
                <a:latin typeface="Helvetica"/>
                <a:cs typeface="Helvetica"/>
              </a:rPr>
              <a:t>social </a:t>
            </a:r>
            <a:r>
              <a:rPr lang="es-ES_tradnl" i="1" dirty="0" err="1" smtClean="0">
                <a:latin typeface="Helvetica"/>
                <a:cs typeface="Helvetica"/>
              </a:rPr>
              <a:t>accountability</a:t>
            </a:r>
            <a:r>
              <a:rPr lang="es-ES_tradnl" dirty="0" smtClean="0">
                <a:latin typeface="Helvetica"/>
                <a:cs typeface="Helvetica"/>
              </a:rPr>
              <a:t>] procuran </a:t>
            </a:r>
            <a:r>
              <a:rPr lang="es-ES_tradnl" dirty="0">
                <a:latin typeface="Helvetica"/>
                <a:cs typeface="Helvetica"/>
              </a:rPr>
              <a:t>mejorar el </a:t>
            </a:r>
            <a:r>
              <a:rPr lang="es-ES_tradnl" dirty="0" smtClean="0">
                <a:latin typeface="Helvetica"/>
                <a:cs typeface="Helvetica"/>
              </a:rPr>
              <a:t>desempeño de </a:t>
            </a:r>
            <a:r>
              <a:rPr lang="es-ES_tradnl" dirty="0">
                <a:latin typeface="Helvetica"/>
                <a:cs typeface="Helvetica"/>
              </a:rPr>
              <a:t>las </a:t>
            </a:r>
            <a:r>
              <a:rPr lang="es-ES_tradnl" dirty="0" smtClean="0">
                <a:latin typeface="Helvetica"/>
                <a:cs typeface="Helvetica"/>
              </a:rPr>
              <a:t>instituciones, impulsando </a:t>
            </a:r>
            <a:r>
              <a:rPr lang="es-ES_tradnl" dirty="0">
                <a:latin typeface="Helvetica"/>
                <a:cs typeface="Helvetica"/>
              </a:rPr>
              <a:t>tanto la participación ciudadana </a:t>
            </a:r>
            <a:r>
              <a:rPr lang="es-ES_tradnl" dirty="0" smtClean="0">
                <a:latin typeface="Helvetica"/>
                <a:cs typeface="Helvetica"/>
              </a:rPr>
              <a:t>como </a:t>
            </a:r>
            <a:r>
              <a:rPr lang="es-ES_tradnl" dirty="0">
                <a:latin typeface="Helvetica"/>
                <a:cs typeface="Helvetica"/>
              </a:rPr>
              <a:t>la </a:t>
            </a:r>
            <a:r>
              <a:rPr lang="es-ES_tradnl" dirty="0" smtClean="0">
                <a:latin typeface="Helvetica"/>
                <a:cs typeface="Helvetica"/>
              </a:rPr>
              <a:t>receptividad de </a:t>
            </a:r>
            <a:r>
              <a:rPr lang="es-ES_tradnl" dirty="0">
                <a:latin typeface="Helvetica"/>
                <a:cs typeface="Helvetica"/>
              </a:rPr>
              <a:t>los </a:t>
            </a:r>
            <a:r>
              <a:rPr lang="es-ES_tradnl" dirty="0" smtClean="0">
                <a:latin typeface="Helvetica"/>
                <a:cs typeface="Helvetica"/>
              </a:rPr>
              <a:t>Estados y </a:t>
            </a:r>
            <a:r>
              <a:rPr lang="es-ES_tradnl" dirty="0">
                <a:latin typeface="Helvetica"/>
                <a:cs typeface="Helvetica"/>
              </a:rPr>
              <a:t>las empresas. </a:t>
            </a:r>
          </a:p>
        </p:txBody>
      </p:sp>
      <p:sp>
        <p:nvSpPr>
          <p:cNvPr id="4" name="CuadroTexto 3"/>
          <p:cNvSpPr txBox="1"/>
          <p:nvPr/>
        </p:nvSpPr>
        <p:spPr>
          <a:xfrm>
            <a:off x="637073" y="2237878"/>
            <a:ext cx="8073255" cy="5109092"/>
          </a:xfrm>
          <a:prstGeom prst="rect">
            <a:avLst/>
          </a:prstGeom>
          <a:noFill/>
        </p:spPr>
        <p:txBody>
          <a:bodyPr wrap="square" rtlCol="0" anchor="t">
            <a:spAutoFit/>
          </a:bodyPr>
          <a:lstStyle/>
          <a:p>
            <a:r>
              <a:rPr lang="es-ES_tradnl" dirty="0" smtClean="0"/>
              <a:t>En la práctica, la auditoría social es una </a:t>
            </a:r>
            <a:r>
              <a:rPr lang="es-ES_tradnl" b="1" dirty="0" smtClean="0">
                <a:solidFill>
                  <a:srgbClr val="890424"/>
                </a:solidFill>
              </a:rPr>
              <a:t>categoría paraguas </a:t>
            </a:r>
            <a:r>
              <a:rPr lang="es-ES_tradnl" dirty="0" smtClean="0"/>
              <a:t>en construcción:</a:t>
            </a:r>
          </a:p>
          <a:p>
            <a:endParaRPr lang="es-ES_tradnl" dirty="0" smtClean="0"/>
          </a:p>
          <a:p>
            <a:pPr>
              <a:buFontTx/>
              <a:buChar char="-"/>
            </a:pPr>
            <a:r>
              <a:rPr lang="es-ES_tradnl" dirty="0" smtClean="0"/>
              <a:t> Monitoreo/ vigilancia/ retroalimentación ciudadana sobre el desempeño</a:t>
            </a:r>
          </a:p>
          <a:p>
            <a:r>
              <a:rPr lang="es-ES_tradnl" dirty="0" smtClean="0"/>
              <a:t>  del sector público</a:t>
            </a:r>
          </a:p>
          <a:p>
            <a:endParaRPr lang="es-ES_tradnl" dirty="0" smtClean="0"/>
          </a:p>
          <a:p>
            <a:pPr>
              <a:buFontTx/>
              <a:buChar char="-"/>
            </a:pPr>
            <a:r>
              <a:rPr lang="es-ES_tradnl" dirty="0" smtClean="0"/>
              <a:t> Acceso y divulgación de información pública - centradas en el usuario</a:t>
            </a:r>
          </a:p>
          <a:p>
            <a:pPr>
              <a:buFontTx/>
              <a:buChar char="-"/>
            </a:pPr>
            <a:endParaRPr lang="es-ES_tradnl" dirty="0" smtClean="0"/>
          </a:p>
          <a:p>
            <a:pPr>
              <a:buFontTx/>
              <a:buChar char="-"/>
            </a:pPr>
            <a:r>
              <a:rPr lang="es-ES_tradnl" dirty="0" smtClean="0"/>
              <a:t> Mecanismos para presentación de quejas y compensación de agravios por parte de</a:t>
            </a:r>
          </a:p>
          <a:p>
            <a:r>
              <a:rPr lang="es-ES_tradnl" dirty="0" smtClean="0"/>
              <a:t>la ciudadanía</a:t>
            </a:r>
          </a:p>
          <a:p>
            <a:endParaRPr lang="es-ES_tradnl" dirty="0" smtClean="0"/>
          </a:p>
          <a:p>
            <a:pPr>
              <a:buFontTx/>
              <a:buChar char="-"/>
            </a:pPr>
            <a:r>
              <a:rPr lang="es-ES_tradnl" dirty="0" smtClean="0"/>
              <a:t>Participación ciudadana en decisiones sobre distribución de recursos (como </a:t>
            </a:r>
          </a:p>
          <a:p>
            <a:r>
              <a:rPr lang="es-ES_tradnl" dirty="0" smtClean="0"/>
              <a:t>   presupuesto participativo)</a:t>
            </a:r>
          </a:p>
          <a:p>
            <a:r>
              <a:rPr lang="es-ES_tradnl" dirty="0" smtClean="0"/>
              <a:t> </a:t>
            </a:r>
          </a:p>
          <a:p>
            <a:r>
              <a:rPr lang="es-ES_tradnl" sz="2000" dirty="0" smtClean="0"/>
              <a:t>Hay un menú de opciones, pero ¿</a:t>
            </a:r>
            <a:r>
              <a:rPr lang="es-ES_tradnl" sz="2000" b="1" dirty="0" smtClean="0"/>
              <a:t>cómo sabemos qué funciona y qué no</a:t>
            </a:r>
            <a:r>
              <a:rPr lang="es-ES_tradnl" sz="2000" dirty="0" smtClean="0"/>
              <a:t>?</a:t>
            </a:r>
          </a:p>
          <a:p>
            <a:endParaRPr lang="es-ES_tradnl" dirty="0" smtClean="0"/>
          </a:p>
          <a:p>
            <a:endParaRPr lang="es-ES_tradnl" dirty="0" smtClean="0"/>
          </a:p>
          <a:p>
            <a:endParaRPr lang="es-ES_tradnl" dirty="0" smtClean="0"/>
          </a:p>
          <a:p>
            <a:r>
              <a:rPr lang="es-ES_tradnl" dirty="0" smtClean="0"/>
              <a:t> </a:t>
            </a:r>
            <a:endParaRPr lang="es-ES_tradn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03593" y="768389"/>
            <a:ext cx="7909261" cy="400110"/>
          </a:xfrm>
          <a:prstGeom prst="rect">
            <a:avLst/>
          </a:prstGeom>
          <a:noFill/>
        </p:spPr>
        <p:txBody>
          <a:bodyPr wrap="none" rtlCol="0">
            <a:spAutoFit/>
          </a:bodyPr>
          <a:lstStyle/>
          <a:p>
            <a:r>
              <a:rPr lang="es-ES_tradnl" sz="2000" b="1" dirty="0" smtClean="0">
                <a:latin typeface="Helvetica"/>
                <a:cs typeface="Helvetica"/>
              </a:rPr>
              <a:t>¿Según la evidencia, qué impacto ha tenido la auditoría social? </a:t>
            </a:r>
            <a:endParaRPr lang="es-ES_tradnl" sz="2000" b="1" dirty="0">
              <a:latin typeface="Helvetica"/>
              <a:cs typeface="Helvetica"/>
            </a:endParaRPr>
          </a:p>
        </p:txBody>
      </p:sp>
      <p:sp>
        <p:nvSpPr>
          <p:cNvPr id="3" name="CuadroTexto 2"/>
          <p:cNvSpPr txBox="1"/>
          <p:nvPr/>
        </p:nvSpPr>
        <p:spPr>
          <a:xfrm>
            <a:off x="898033" y="1409700"/>
            <a:ext cx="7716578" cy="4985980"/>
          </a:xfrm>
          <a:prstGeom prst="rect">
            <a:avLst/>
          </a:prstGeom>
          <a:noFill/>
        </p:spPr>
        <p:txBody>
          <a:bodyPr wrap="square" rtlCol="0">
            <a:spAutoFit/>
          </a:bodyPr>
          <a:lstStyle/>
          <a:p>
            <a:r>
              <a:rPr lang="es-ES_tradnl" dirty="0" smtClean="0"/>
              <a:t>- Ya hay mucha literatura de primer nivel (con cada vez mas estudios cuantitativos sobre experiencias en Asia y </a:t>
            </a:r>
            <a:r>
              <a:rPr lang="es-ES_tradnl" dirty="0" err="1" smtClean="0"/>
              <a:t>Africa</a:t>
            </a:r>
            <a:r>
              <a:rPr lang="es-ES_tradnl" dirty="0" smtClean="0"/>
              <a:t>)</a:t>
            </a:r>
          </a:p>
          <a:p>
            <a:pPr marL="285750" indent="-285750">
              <a:buFontTx/>
              <a:buChar char="-"/>
            </a:pPr>
            <a:endParaRPr lang="es-ES_tradnl" dirty="0" smtClean="0"/>
          </a:p>
          <a:p>
            <a:r>
              <a:rPr lang="es-ES_tradnl" dirty="0" smtClean="0"/>
              <a:t>- Para muchos, hasta ahora la evidencia no permite sacar conclusiones</a:t>
            </a:r>
          </a:p>
          <a:p>
            <a:r>
              <a:rPr lang="es-ES_tradnl" dirty="0" smtClean="0"/>
              <a:t>  definitivas. ¿Y ahora, qué?</a:t>
            </a:r>
          </a:p>
          <a:p>
            <a:endParaRPr lang="es-ES_tradnl" dirty="0" smtClean="0"/>
          </a:p>
          <a:p>
            <a:pPr>
              <a:buFontTx/>
              <a:buChar char="-"/>
            </a:pPr>
            <a:r>
              <a:rPr lang="es-ES_tradnl" dirty="0" smtClean="0"/>
              <a:t> Algo para tener en cuenta: las expectativas varían, desde “la poción mágica”</a:t>
            </a:r>
          </a:p>
          <a:p>
            <a:r>
              <a:rPr lang="es-ES_tradnl" dirty="0" smtClean="0"/>
              <a:t>  hasta “mucho ruido y pocas nueces”.</a:t>
            </a:r>
          </a:p>
          <a:p>
            <a:endParaRPr lang="es-ES_tradnl" dirty="0" smtClean="0"/>
          </a:p>
          <a:p>
            <a:r>
              <a:rPr lang="es-ES_tradnl" sz="2400" b="1" dirty="0" smtClean="0">
                <a:solidFill>
                  <a:srgbClr val="008000"/>
                </a:solidFill>
              </a:rPr>
              <a:t>Replanteemos la pregunta:</a:t>
            </a:r>
          </a:p>
          <a:p>
            <a:endParaRPr lang="es-ES_tradnl" sz="2000" b="1" dirty="0" smtClean="0">
              <a:solidFill>
                <a:srgbClr val="008000"/>
              </a:solidFill>
            </a:endParaRPr>
          </a:p>
          <a:p>
            <a:r>
              <a:rPr lang="es-ES_tradnl" sz="2000" dirty="0" smtClean="0"/>
              <a:t>¿Cómo abordamos las interrogantes relativas a </a:t>
            </a:r>
            <a:r>
              <a:rPr lang="es-ES_tradnl" sz="2000" b="1" dirty="0" smtClean="0">
                <a:solidFill>
                  <a:srgbClr val="890424"/>
                </a:solidFill>
              </a:rPr>
              <a:t>qué sigue </a:t>
            </a:r>
            <a:r>
              <a:rPr lang="es-ES_tradnl" sz="2000" dirty="0" smtClean="0"/>
              <a:t>tras</a:t>
            </a:r>
            <a:endParaRPr lang="es-ES_tradnl" sz="2000" b="1" dirty="0" smtClean="0">
              <a:solidFill>
                <a:srgbClr val="890424"/>
              </a:solidFill>
            </a:endParaRPr>
          </a:p>
          <a:p>
            <a:r>
              <a:rPr lang="es-ES_tradnl" sz="2000" dirty="0" smtClean="0"/>
              <a:t>re-pensar la evidencia?</a:t>
            </a:r>
          </a:p>
          <a:p>
            <a:endParaRPr lang="es-ES_tradnl" dirty="0" smtClean="0"/>
          </a:p>
          <a:p>
            <a:endParaRPr lang="es-ES_tradnl" dirty="0" smtClean="0"/>
          </a:p>
          <a:p>
            <a:endParaRPr lang="es-ES_tradnl" dirty="0" smtClean="0"/>
          </a:p>
          <a:p>
            <a:endParaRPr lang="es-ES_tradn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60437" y="359299"/>
            <a:ext cx="4595403" cy="523220"/>
          </a:xfrm>
          <a:prstGeom prst="rect">
            <a:avLst/>
          </a:prstGeom>
          <a:noFill/>
        </p:spPr>
        <p:txBody>
          <a:bodyPr wrap="none" rtlCol="0">
            <a:spAutoFit/>
          </a:bodyPr>
          <a:lstStyle/>
          <a:p>
            <a:r>
              <a:rPr lang="es-ES_tradnl" sz="2800" dirty="0" smtClean="0">
                <a:latin typeface="Helvetica"/>
                <a:cs typeface="Helvetica"/>
              </a:rPr>
              <a:t>El argumento principal es…</a:t>
            </a:r>
            <a:endParaRPr lang="es-ES_tradnl" sz="2800" dirty="0">
              <a:latin typeface="Helvetica"/>
              <a:cs typeface="Helvetica"/>
            </a:endParaRPr>
          </a:p>
        </p:txBody>
      </p:sp>
      <p:sp>
        <p:nvSpPr>
          <p:cNvPr id="3" name="CuadroTexto 2"/>
          <p:cNvSpPr txBox="1"/>
          <p:nvPr/>
        </p:nvSpPr>
        <p:spPr>
          <a:xfrm>
            <a:off x="190215" y="1049844"/>
            <a:ext cx="9023023" cy="6186310"/>
          </a:xfrm>
          <a:prstGeom prst="rect">
            <a:avLst/>
          </a:prstGeom>
          <a:noFill/>
        </p:spPr>
        <p:txBody>
          <a:bodyPr wrap="none" rtlCol="0">
            <a:spAutoFit/>
          </a:bodyPr>
          <a:lstStyle/>
          <a:p>
            <a:r>
              <a:rPr lang="es-ES_tradnl" b="1" dirty="0" smtClean="0">
                <a:latin typeface="Helvetica"/>
                <a:cs typeface="Helvetica"/>
              </a:rPr>
              <a:t>Al deconstruir la evidencia relativa al impacto, bajo el paraguas realmente</a:t>
            </a:r>
          </a:p>
          <a:p>
            <a:r>
              <a:rPr lang="es-ES_tradnl" b="1" dirty="0" smtClean="0">
                <a:latin typeface="Helvetica"/>
                <a:cs typeface="Helvetica"/>
              </a:rPr>
              <a:t>hay dos enfoques muy diferentes para poner a prueba:</a:t>
            </a:r>
            <a:r>
              <a:rPr lang="es-ES_tradnl" b="1" dirty="0" smtClean="0">
                <a:solidFill>
                  <a:srgbClr val="008000"/>
                </a:solidFill>
                <a:latin typeface="Helvetica"/>
                <a:cs typeface="Helvetica"/>
              </a:rPr>
              <a:t> </a:t>
            </a:r>
            <a:r>
              <a:rPr lang="es-ES_tradnl" b="1" dirty="0" smtClean="0">
                <a:solidFill>
                  <a:srgbClr val="000000"/>
                </a:solidFill>
                <a:latin typeface="Helvetica"/>
                <a:cs typeface="Helvetica"/>
              </a:rPr>
              <a:t>el</a:t>
            </a:r>
            <a:r>
              <a:rPr lang="es-ES_tradnl" b="1" dirty="0" smtClean="0">
                <a:solidFill>
                  <a:srgbClr val="008000"/>
                </a:solidFill>
                <a:latin typeface="Helvetica"/>
                <a:cs typeface="Helvetica"/>
              </a:rPr>
              <a:t> táctico </a:t>
            </a:r>
            <a:r>
              <a:rPr lang="es-ES_tradnl" b="1" dirty="0" smtClean="0">
                <a:latin typeface="Helvetica"/>
                <a:cs typeface="Helvetica"/>
              </a:rPr>
              <a:t>y el </a:t>
            </a:r>
            <a:r>
              <a:rPr lang="es-ES_tradnl" b="1" dirty="0" smtClean="0">
                <a:solidFill>
                  <a:srgbClr val="890424"/>
                </a:solidFill>
                <a:latin typeface="Helvetica"/>
                <a:cs typeface="Helvetica"/>
              </a:rPr>
              <a:t>estratégico</a:t>
            </a:r>
          </a:p>
          <a:p>
            <a:endParaRPr lang="es-ES_tradnl" dirty="0" smtClean="0">
              <a:latin typeface="Helvetica"/>
              <a:cs typeface="Helvetica"/>
            </a:endParaRPr>
          </a:p>
          <a:p>
            <a:r>
              <a:rPr lang="es-ES_tradnl" b="1" dirty="0" smtClean="0">
                <a:latin typeface="Helvetica"/>
                <a:cs typeface="Helvetica"/>
              </a:rPr>
              <a:t>Los </a:t>
            </a:r>
            <a:r>
              <a:rPr lang="es-ES_tradnl" b="1" dirty="0" smtClean="0">
                <a:solidFill>
                  <a:srgbClr val="008000"/>
                </a:solidFill>
                <a:latin typeface="Helvetica"/>
                <a:cs typeface="Helvetica"/>
              </a:rPr>
              <a:t>enfoques tácticos </a:t>
            </a:r>
            <a:r>
              <a:rPr lang="es-ES_tradnl" b="1" dirty="0" smtClean="0">
                <a:latin typeface="Helvetica"/>
                <a:cs typeface="Helvetica"/>
              </a:rPr>
              <a:t>de auditoría socia</a:t>
            </a:r>
            <a:r>
              <a:rPr lang="es-ES_tradnl" dirty="0" smtClean="0">
                <a:latin typeface="Helvetica"/>
                <a:cs typeface="Helvetica"/>
              </a:rPr>
              <a:t>l:</a:t>
            </a:r>
          </a:p>
          <a:p>
            <a:pPr>
              <a:buFontTx/>
              <a:buChar char="-"/>
            </a:pPr>
            <a:r>
              <a:rPr lang="es-ES_tradnl" dirty="0" smtClean="0">
                <a:latin typeface="Helvetica"/>
                <a:cs typeface="Helvetica"/>
              </a:rPr>
              <a:t> Son intervenciones acotadas</a:t>
            </a:r>
          </a:p>
          <a:p>
            <a:pPr>
              <a:buFontTx/>
              <a:buChar char="-"/>
            </a:pPr>
            <a:r>
              <a:rPr lang="es-ES_tradnl" dirty="0" smtClean="0">
                <a:latin typeface="Helvetica"/>
                <a:cs typeface="Helvetica"/>
              </a:rPr>
              <a:t> Se limitan a esfuerzos realizados desde la sociedad</a:t>
            </a:r>
          </a:p>
          <a:p>
            <a:pPr>
              <a:buFontTx/>
              <a:buChar char="-"/>
            </a:pPr>
            <a:r>
              <a:rPr lang="es-ES_tradnl" dirty="0" smtClean="0">
                <a:latin typeface="Helvetica"/>
                <a:cs typeface="Helvetica"/>
              </a:rPr>
              <a:t> Suponen que el solo suministro de información puede inspirar la acción colectiva</a:t>
            </a:r>
          </a:p>
          <a:p>
            <a:r>
              <a:rPr lang="es-ES_tradnl" dirty="0" smtClean="0">
                <a:latin typeface="Helvetica"/>
                <a:cs typeface="Helvetica"/>
              </a:rPr>
              <a:t>  con el poder suficiente para influir en el desempeño del sector público</a:t>
            </a:r>
          </a:p>
          <a:p>
            <a:endParaRPr lang="es-ES_tradnl" dirty="0" smtClean="0">
              <a:latin typeface="Helvetica"/>
              <a:cs typeface="Helvetica"/>
            </a:endParaRPr>
          </a:p>
          <a:p>
            <a:r>
              <a:rPr lang="es-ES_tradnl" b="1" dirty="0" smtClean="0">
                <a:latin typeface="Helvetica"/>
                <a:cs typeface="Helvetica"/>
              </a:rPr>
              <a:t>Los </a:t>
            </a:r>
            <a:r>
              <a:rPr lang="es-ES_tradnl" b="1" dirty="0" smtClean="0">
                <a:solidFill>
                  <a:srgbClr val="890424"/>
                </a:solidFill>
                <a:latin typeface="Helvetica"/>
                <a:cs typeface="Helvetica"/>
              </a:rPr>
              <a:t>enfoques estratégicos </a:t>
            </a:r>
            <a:r>
              <a:rPr lang="es-ES_tradnl" b="1" dirty="0" smtClean="0">
                <a:latin typeface="Helvetica"/>
                <a:cs typeface="Helvetica"/>
              </a:rPr>
              <a:t>de auditoría social:</a:t>
            </a:r>
          </a:p>
          <a:p>
            <a:pPr>
              <a:buFontTx/>
              <a:buChar char="-"/>
            </a:pPr>
            <a:r>
              <a:rPr lang="es-ES_tradnl" dirty="0" smtClean="0">
                <a:latin typeface="Helvetica"/>
                <a:cs typeface="Helvetica"/>
              </a:rPr>
              <a:t> Despliegan múltiples tácticas</a:t>
            </a:r>
          </a:p>
          <a:p>
            <a:pPr>
              <a:buFontTx/>
              <a:buChar char="-"/>
            </a:pPr>
            <a:r>
              <a:rPr lang="es-ES_tradnl" dirty="0" smtClean="0">
                <a:latin typeface="Helvetica"/>
                <a:cs typeface="Helvetica"/>
              </a:rPr>
              <a:t> Promueven entornos propicios para la acción colectiva</a:t>
            </a:r>
          </a:p>
          <a:p>
            <a:pPr>
              <a:buFontTx/>
              <a:buChar char="-"/>
            </a:pPr>
            <a:r>
              <a:rPr lang="es-ES_tradnl" dirty="0" smtClean="0">
                <a:latin typeface="Helvetica"/>
                <a:cs typeface="Helvetica"/>
              </a:rPr>
              <a:t> Coordinan iniciativas de voz ciudadanas con reformas gubernamentales que</a:t>
            </a:r>
          </a:p>
          <a:p>
            <a:r>
              <a:rPr lang="es-ES_tradnl" dirty="0" smtClean="0">
                <a:latin typeface="Helvetica"/>
                <a:cs typeface="Helvetica"/>
              </a:rPr>
              <a:t>   fortalecen la capacidad de respuesta institucional</a:t>
            </a:r>
          </a:p>
          <a:p>
            <a:endParaRPr lang="es-ES_tradnl" dirty="0" smtClean="0">
              <a:latin typeface="Helvetica"/>
              <a:cs typeface="Helvetica"/>
            </a:endParaRPr>
          </a:p>
          <a:p>
            <a:r>
              <a:rPr lang="es-ES_tradnl" b="1" dirty="0" smtClean="0">
                <a:latin typeface="Helvetica"/>
                <a:cs typeface="Helvetica"/>
              </a:rPr>
              <a:t>Una re-lectura de las evaluaciones con estas nuevas perspectivas indica que</a:t>
            </a:r>
            <a:r>
              <a:rPr lang="es-ES_tradnl" dirty="0" smtClean="0">
                <a:solidFill>
                  <a:srgbClr val="008000"/>
                </a:solidFill>
                <a:latin typeface="Helvetica"/>
                <a:cs typeface="Helvetica"/>
              </a:rPr>
              <a:t>:</a:t>
            </a:r>
          </a:p>
          <a:p>
            <a:pPr>
              <a:buFontTx/>
              <a:buChar char="-"/>
            </a:pPr>
            <a:r>
              <a:rPr lang="es-ES_tradnl" dirty="0" smtClean="0">
                <a:latin typeface="Helvetica"/>
                <a:cs typeface="Helvetica"/>
              </a:rPr>
              <a:t> La evidencia sobre los enfoques tácticos muestra resultados encontrados</a:t>
            </a:r>
          </a:p>
          <a:p>
            <a:r>
              <a:rPr lang="es-ES_tradnl" dirty="0" smtClean="0">
                <a:latin typeface="Helvetica"/>
                <a:cs typeface="Helvetica"/>
              </a:rPr>
              <a:t>- La evidencia sobre los enfoques estratégicos es mucho más promisoria </a:t>
            </a:r>
          </a:p>
          <a:p>
            <a:pPr>
              <a:buFontTx/>
              <a:buChar char="-"/>
            </a:pPr>
            <a:endParaRPr lang="es-ES_tradnl" dirty="0" smtClean="0">
              <a:latin typeface="Helvetica"/>
              <a:cs typeface="Helvetica"/>
            </a:endParaRPr>
          </a:p>
          <a:p>
            <a:pPr>
              <a:buFontTx/>
              <a:buChar char="-"/>
            </a:pPr>
            <a:endParaRPr lang="es-ES_tradnl" dirty="0" smtClean="0">
              <a:latin typeface="Helvetica"/>
              <a:cs typeface="Helvetica"/>
            </a:endParaRPr>
          </a:p>
          <a:p>
            <a:r>
              <a:rPr lang="es-ES_tradnl" dirty="0" smtClean="0">
                <a:latin typeface="Helvetica"/>
                <a:cs typeface="Helvetica"/>
              </a:rPr>
              <a:t> </a:t>
            </a:r>
          </a:p>
          <a:p>
            <a:pPr>
              <a:buFontTx/>
              <a:buChar char="-"/>
            </a:pPr>
            <a:endParaRPr lang="es-ES_tradnl" dirty="0">
              <a:latin typeface="Helvetica"/>
              <a:cs typeface="Helvetic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12010" y="1035635"/>
            <a:ext cx="7869447" cy="6370976"/>
          </a:xfrm>
          <a:prstGeom prst="rect">
            <a:avLst/>
          </a:prstGeom>
          <a:noFill/>
        </p:spPr>
        <p:txBody>
          <a:bodyPr wrap="square" rtlCol="0">
            <a:spAutoFit/>
          </a:bodyPr>
          <a:lstStyle/>
          <a:p>
            <a:r>
              <a:rPr lang="es-ES_tradnl" sz="1600" b="1" dirty="0" smtClean="0">
                <a:solidFill>
                  <a:srgbClr val="008000"/>
                </a:solidFill>
                <a:latin typeface="Helvetica"/>
                <a:cs typeface="Helvetica"/>
              </a:rPr>
              <a:t>No basta con informar</a:t>
            </a:r>
            <a:r>
              <a:rPr lang="es-ES_tradnl" sz="1600" b="1" dirty="0" smtClean="0">
                <a:latin typeface="Helvetica"/>
                <a:cs typeface="Helvetica"/>
              </a:rPr>
              <a:t>. </a:t>
            </a:r>
            <a:r>
              <a:rPr lang="es-ES_tradnl" sz="1600" dirty="0" smtClean="0">
                <a:latin typeface="Helvetica"/>
                <a:cs typeface="Helvetica"/>
              </a:rPr>
              <a:t>Las evaluaciones de impacto han puesto a prueba la hipótesis de que la divulgación de información local de datos sobre resultados</a:t>
            </a:r>
          </a:p>
          <a:p>
            <a:r>
              <a:rPr lang="es-ES_tradnl" sz="1600" dirty="0" smtClean="0">
                <a:latin typeface="Helvetica"/>
                <a:cs typeface="Helvetica"/>
              </a:rPr>
              <a:t>de desempeño de servicio propicia la acción colectiva, que, a su vez, mejora la capacidad de respuesta institucional.</a:t>
            </a:r>
          </a:p>
          <a:p>
            <a:endParaRPr lang="es-ES_tradnl" sz="1600" dirty="0" smtClean="0">
              <a:latin typeface="Helvetica"/>
              <a:cs typeface="Helvetica"/>
            </a:endParaRPr>
          </a:p>
          <a:p>
            <a:r>
              <a:rPr lang="es-ES_tradnl" sz="1600" dirty="0" smtClean="0">
                <a:latin typeface="Helvetica"/>
                <a:cs typeface="Helvetica"/>
              </a:rPr>
              <a:t>    	- Varios estudios influyentes han encontrado que no ha habido impactos</a:t>
            </a:r>
          </a:p>
          <a:p>
            <a:r>
              <a:rPr lang="es-ES_tradnl" sz="1600" dirty="0" smtClean="0">
                <a:latin typeface="Helvetica"/>
                <a:cs typeface="Helvetica"/>
              </a:rPr>
              <a:t>           (</a:t>
            </a:r>
            <a:r>
              <a:rPr lang="es-ES_tradnl" sz="1600" dirty="0" err="1" smtClean="0">
                <a:latin typeface="Helvetica"/>
                <a:cs typeface="Helvetica"/>
              </a:rPr>
              <a:t>Banerjee</a:t>
            </a:r>
            <a:r>
              <a:rPr lang="es-ES_tradnl" sz="1600" dirty="0" smtClean="0">
                <a:latin typeface="Helvetica"/>
                <a:cs typeface="Helvetica"/>
              </a:rPr>
              <a:t> et al 2010, Lieberman, </a:t>
            </a:r>
            <a:r>
              <a:rPr lang="es-ES_tradnl" sz="1600" dirty="0" err="1" smtClean="0">
                <a:latin typeface="Helvetica"/>
                <a:cs typeface="Helvetica"/>
              </a:rPr>
              <a:t>Posner</a:t>
            </a:r>
            <a:r>
              <a:rPr lang="es-ES_tradnl" sz="1600" dirty="0" smtClean="0">
                <a:latin typeface="Helvetica"/>
                <a:cs typeface="Helvetica"/>
              </a:rPr>
              <a:t> y </a:t>
            </a:r>
            <a:r>
              <a:rPr lang="es-ES_tradnl" sz="1600" dirty="0" err="1" smtClean="0">
                <a:latin typeface="Helvetica"/>
                <a:cs typeface="Helvetica"/>
              </a:rPr>
              <a:t>Tsai</a:t>
            </a:r>
            <a:r>
              <a:rPr lang="es-ES_tradnl" sz="1600" dirty="0" smtClean="0">
                <a:latin typeface="Helvetica"/>
                <a:cs typeface="Helvetica"/>
              </a:rPr>
              <a:t> 2013, </a:t>
            </a:r>
            <a:r>
              <a:rPr lang="es-ES_tradnl" sz="1600" dirty="0" err="1" smtClean="0">
                <a:latin typeface="Helvetica"/>
                <a:cs typeface="Helvetica"/>
              </a:rPr>
              <a:t>Keefer</a:t>
            </a:r>
            <a:r>
              <a:rPr lang="es-ES_tradnl" sz="1600" dirty="0" smtClean="0">
                <a:latin typeface="Helvetica"/>
                <a:cs typeface="Helvetica"/>
              </a:rPr>
              <a:t> y </a:t>
            </a:r>
            <a:r>
              <a:rPr lang="es-ES_tradnl" sz="1600" dirty="0" err="1" smtClean="0">
                <a:latin typeface="Helvetica"/>
                <a:cs typeface="Helvetica"/>
              </a:rPr>
              <a:t>Khemani</a:t>
            </a:r>
            <a:r>
              <a:rPr lang="es-ES_tradnl" sz="1600" dirty="0" smtClean="0">
                <a:latin typeface="Helvetica"/>
                <a:cs typeface="Helvetica"/>
              </a:rPr>
              <a:t> 2012)</a:t>
            </a:r>
          </a:p>
          <a:p>
            <a:endParaRPr lang="es-ES_tradnl" sz="1600" dirty="0" smtClean="0">
              <a:latin typeface="Helvetica"/>
              <a:cs typeface="Helvetica"/>
            </a:endParaRPr>
          </a:p>
          <a:p>
            <a:r>
              <a:rPr lang="es-ES_tradnl" sz="1600" b="1" dirty="0" smtClean="0">
                <a:solidFill>
                  <a:srgbClr val="890424"/>
                </a:solidFill>
                <a:latin typeface="Helvetica"/>
                <a:cs typeface="Helvetica"/>
              </a:rPr>
              <a:t>El monitoreo “de abajo para arriba” a menudo es inefectivo. </a:t>
            </a:r>
            <a:r>
              <a:rPr lang="es-ES_tradnl" sz="1600" dirty="0" smtClean="0">
                <a:latin typeface="Helvetica"/>
                <a:cs typeface="Helvetica"/>
              </a:rPr>
              <a:t>Las evaluaciones de impacto han puesto a prueba la hipótesis de que la supervisión local de obras públicas, por sí sola, puede limitar la corrupción. </a:t>
            </a:r>
          </a:p>
          <a:p>
            <a:endParaRPr lang="es-ES_tradnl" sz="1600" dirty="0" smtClean="0">
              <a:latin typeface="Helvetica"/>
              <a:cs typeface="Helvetica"/>
            </a:endParaRPr>
          </a:p>
          <a:p>
            <a:r>
              <a:rPr lang="es-ES_tradnl" sz="1600" dirty="0" smtClean="0">
                <a:latin typeface="Helvetica"/>
                <a:cs typeface="Helvetica"/>
              </a:rPr>
              <a:t>    	- El monitoreo comunitario puede no tener impacto (</a:t>
            </a:r>
            <a:r>
              <a:rPr lang="es-ES_tradnl" sz="1600" dirty="0" err="1" smtClean="0">
                <a:latin typeface="Helvetica"/>
                <a:cs typeface="Helvetica"/>
              </a:rPr>
              <a:t>Olken</a:t>
            </a:r>
            <a:r>
              <a:rPr lang="es-ES_tradnl" sz="1600" dirty="0" smtClean="0">
                <a:latin typeface="Helvetica"/>
                <a:cs typeface="Helvetica"/>
              </a:rPr>
              <a:t> 2007)</a:t>
            </a:r>
          </a:p>
          <a:p>
            <a:endParaRPr lang="es-ES_tradnl" sz="1600" dirty="0" smtClean="0">
              <a:latin typeface="Helvetica"/>
              <a:cs typeface="Helvetica"/>
            </a:endParaRPr>
          </a:p>
          <a:p>
            <a:r>
              <a:rPr lang="es-ES_tradnl" sz="1600" b="1" dirty="0" smtClean="0">
                <a:solidFill>
                  <a:srgbClr val="008000"/>
                </a:solidFill>
                <a:latin typeface="Helvetica"/>
                <a:cs typeface="Helvetica"/>
              </a:rPr>
              <a:t>La participación inducida a menudo está cooptada.</a:t>
            </a:r>
            <a:r>
              <a:rPr lang="es-ES_tradnl" sz="1600" b="1" dirty="0" smtClean="0">
                <a:latin typeface="Helvetica"/>
                <a:cs typeface="Helvetica"/>
              </a:rPr>
              <a:t> </a:t>
            </a:r>
            <a:r>
              <a:rPr lang="es-ES_tradnl" sz="1600" dirty="0" smtClean="0">
                <a:latin typeface="Helvetica"/>
                <a:cs typeface="Helvetica"/>
              </a:rPr>
              <a:t>Muchos estudios han documentado resultados de procesos de desarrollo en inversiones 1) impulsadas</a:t>
            </a:r>
          </a:p>
          <a:p>
            <a:r>
              <a:rPr lang="es-ES_tradnl" sz="1600" dirty="0" smtClean="0">
                <a:latin typeface="Helvetica"/>
                <a:cs typeface="Helvetica"/>
              </a:rPr>
              <a:t>por comunidades y 2) socialmente descentralizadas y que suelen relacionarse con auditoría social.</a:t>
            </a:r>
          </a:p>
          <a:p>
            <a:endParaRPr lang="es-ES_tradnl" sz="1600" dirty="0" smtClean="0">
              <a:latin typeface="Helvetica"/>
              <a:cs typeface="Helvetica"/>
            </a:endParaRPr>
          </a:p>
          <a:p>
            <a:r>
              <a:rPr lang="es-ES_tradnl" sz="1600" dirty="0" smtClean="0">
                <a:latin typeface="Helvetica"/>
                <a:cs typeface="Helvetica"/>
              </a:rPr>
              <a:t>	- Un meta análisis de desarrollo de “arriba para abajo” halló resultados muy 		  contradictorios  (</a:t>
            </a:r>
            <a:r>
              <a:rPr lang="es-ES_tradnl" sz="1600" dirty="0" err="1" smtClean="0">
                <a:latin typeface="Helvetica"/>
                <a:cs typeface="Helvetica"/>
              </a:rPr>
              <a:t>Mansuri</a:t>
            </a:r>
            <a:r>
              <a:rPr lang="es-ES_tradnl" sz="1600" dirty="0" smtClean="0">
                <a:latin typeface="Helvetica"/>
                <a:cs typeface="Helvetica"/>
              </a:rPr>
              <a:t> y </a:t>
            </a:r>
            <a:r>
              <a:rPr lang="es-ES_tradnl" sz="1600" dirty="0" err="1" smtClean="0">
                <a:latin typeface="Helvetica"/>
                <a:cs typeface="Helvetica"/>
              </a:rPr>
              <a:t>Rao</a:t>
            </a:r>
            <a:r>
              <a:rPr lang="es-ES_tradnl" sz="1600" dirty="0" smtClean="0">
                <a:latin typeface="Helvetica"/>
                <a:cs typeface="Helvetica"/>
              </a:rPr>
              <a:t> 2013).</a:t>
            </a:r>
          </a:p>
          <a:p>
            <a:endParaRPr lang="es-ES_tradnl" dirty="0" smtClean="0">
              <a:latin typeface="Helvetica"/>
              <a:cs typeface="Helvetica"/>
            </a:endParaRPr>
          </a:p>
          <a:p>
            <a:r>
              <a:rPr lang="es-ES_tradnl" dirty="0" smtClean="0">
                <a:latin typeface="Helvetica"/>
                <a:cs typeface="Helvetica"/>
              </a:rPr>
              <a:t> </a:t>
            </a:r>
          </a:p>
          <a:p>
            <a:endParaRPr lang="es-ES_tradnl" dirty="0" smtClean="0">
              <a:latin typeface="Helvetica"/>
              <a:cs typeface="Helvetica"/>
            </a:endParaRPr>
          </a:p>
          <a:p>
            <a:endParaRPr lang="es-ES_tradnl" dirty="0">
              <a:latin typeface="Helvetica"/>
              <a:cs typeface="Helvetica"/>
            </a:endParaRPr>
          </a:p>
        </p:txBody>
      </p:sp>
      <p:sp>
        <p:nvSpPr>
          <p:cNvPr id="3" name="CuadroTexto 2"/>
          <p:cNvSpPr txBox="1"/>
          <p:nvPr/>
        </p:nvSpPr>
        <p:spPr>
          <a:xfrm>
            <a:off x="715123" y="210937"/>
            <a:ext cx="8035561" cy="923330"/>
          </a:xfrm>
          <a:prstGeom prst="rect">
            <a:avLst/>
          </a:prstGeom>
          <a:noFill/>
        </p:spPr>
        <p:txBody>
          <a:bodyPr wrap="none" rtlCol="0">
            <a:spAutoFit/>
          </a:bodyPr>
          <a:lstStyle/>
          <a:p>
            <a:pPr algn="ctr"/>
            <a:r>
              <a:rPr lang="es-ES_tradnl" b="1" dirty="0" smtClean="0">
                <a:solidFill>
                  <a:srgbClr val="000000"/>
                </a:solidFill>
                <a:latin typeface="Helvetica"/>
                <a:cs typeface="Helvetica"/>
              </a:rPr>
              <a:t>Las evaluaciones </a:t>
            </a:r>
            <a:r>
              <a:rPr lang="es-ES_tradnl" b="1" dirty="0" smtClean="0">
                <a:latin typeface="Helvetica"/>
                <a:cs typeface="Helvetica"/>
              </a:rPr>
              <a:t>de intervenciones de auditoría social de bajo impacto</a:t>
            </a:r>
          </a:p>
          <a:p>
            <a:pPr algn="ctr"/>
            <a:r>
              <a:rPr lang="es-ES_tradnl" b="1" dirty="0" smtClean="0">
                <a:solidFill>
                  <a:srgbClr val="000000"/>
                </a:solidFill>
                <a:latin typeface="Helvetica"/>
                <a:cs typeface="Helvetica"/>
              </a:rPr>
              <a:t>sugieren ampliar el abanico de las hipótesis </a:t>
            </a:r>
            <a:r>
              <a:rPr lang="es-ES_tradnl" b="1" dirty="0" smtClean="0">
                <a:latin typeface="Helvetica"/>
                <a:cs typeface="Helvetica"/>
              </a:rPr>
              <a:t>a considerar</a:t>
            </a:r>
          </a:p>
          <a:p>
            <a:endParaRPr lang="es-ES_tradn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347510" y="138920"/>
            <a:ext cx="6307135" cy="646331"/>
          </a:xfrm>
          <a:prstGeom prst="rect">
            <a:avLst/>
          </a:prstGeom>
          <a:noFill/>
        </p:spPr>
        <p:txBody>
          <a:bodyPr wrap="none" rtlCol="0">
            <a:spAutoFit/>
          </a:bodyPr>
          <a:lstStyle/>
          <a:p>
            <a:r>
              <a:rPr lang="es-ES_tradnl" b="1" dirty="0" smtClean="0"/>
              <a:t>LAS EVALUACIONES INFLUYENTES A VECES SE MALINTERPRETAN</a:t>
            </a:r>
          </a:p>
          <a:p>
            <a:endParaRPr lang="es-ES_tradnl" dirty="0"/>
          </a:p>
        </p:txBody>
      </p:sp>
      <p:graphicFrame>
        <p:nvGraphicFramePr>
          <p:cNvPr id="4" name="Tabla 3"/>
          <p:cNvGraphicFramePr>
            <a:graphicFrameLocks noGrp="1"/>
          </p:cNvGraphicFramePr>
          <p:nvPr/>
        </p:nvGraphicFramePr>
        <p:xfrm>
          <a:off x="349414" y="741477"/>
          <a:ext cx="8259860" cy="5470953"/>
        </p:xfrm>
        <a:graphic>
          <a:graphicData uri="http://schemas.openxmlformats.org/drawingml/2006/table">
            <a:tbl>
              <a:tblPr firstRow="1" bandRow="1">
                <a:tableStyleId>{EB344D84-9AFB-497E-A393-DC336BA19D2E}</a:tableStyleId>
              </a:tblPr>
              <a:tblGrid>
                <a:gridCol w="1468691"/>
                <a:gridCol w="1782162"/>
                <a:gridCol w="2402154"/>
                <a:gridCol w="2606853"/>
              </a:tblGrid>
              <a:tr h="768612">
                <a:tc>
                  <a:txBody>
                    <a:bodyPr/>
                    <a:lstStyle/>
                    <a:p>
                      <a:pPr algn="ctr"/>
                      <a:r>
                        <a:rPr lang="es-ES_tradnl" sz="1400" dirty="0" smtClean="0"/>
                        <a:t>Estudio icónico</a:t>
                      </a:r>
                      <a:endParaRPr lang="es-ES_tradnl" sz="1400" dirty="0"/>
                    </a:p>
                  </a:txBody>
                  <a:tcPr/>
                </a:tc>
                <a:tc>
                  <a:txBody>
                    <a:bodyPr/>
                    <a:lstStyle/>
                    <a:p>
                      <a:pPr algn="ctr"/>
                      <a:r>
                        <a:rPr lang="es-ES_tradnl" sz="1400" dirty="0" smtClean="0"/>
                        <a:t>Versión “pop” </a:t>
                      </a:r>
                    </a:p>
                    <a:p>
                      <a:pPr algn="ctr"/>
                      <a:r>
                        <a:rPr lang="es-ES_tradnl" sz="1400" dirty="0" smtClean="0"/>
                        <a:t>del mensaje</a:t>
                      </a:r>
                      <a:endParaRPr lang="es-ES_tradnl" sz="1400" dirty="0"/>
                    </a:p>
                  </a:txBody>
                  <a:tcPr/>
                </a:tc>
                <a:tc>
                  <a:txBody>
                    <a:bodyPr/>
                    <a:lstStyle/>
                    <a:p>
                      <a:pPr algn="ctr"/>
                      <a:r>
                        <a:rPr lang="es-ES_tradnl" sz="1400" dirty="0" smtClean="0"/>
                        <a:t>Detrás del mensaje: ¿qué muestran los</a:t>
                      </a:r>
                    </a:p>
                    <a:p>
                      <a:pPr algn="ctr"/>
                      <a:r>
                        <a:rPr lang="es-ES_tradnl" sz="1400" dirty="0" smtClean="0"/>
                        <a:t>resultados?</a:t>
                      </a:r>
                      <a:endParaRPr lang="es-ES_tradnl" sz="1400" dirty="0"/>
                    </a:p>
                  </a:txBody>
                  <a:tcPr/>
                </a:tc>
                <a:tc>
                  <a:txBody>
                    <a:bodyPr/>
                    <a:lstStyle/>
                    <a:p>
                      <a:pPr algn="ctr"/>
                      <a:r>
                        <a:rPr lang="es-ES_tradnl" sz="1400" dirty="0" smtClean="0"/>
                        <a:t>Replanteamiento: ¿con qué nos podemos quedar?</a:t>
                      </a:r>
                      <a:endParaRPr lang="es-ES_tradnl" sz="1400" dirty="0"/>
                    </a:p>
                  </a:txBody>
                  <a:tcPr/>
                </a:tc>
              </a:tr>
              <a:tr h="181864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baseline="0" dirty="0" err="1" smtClean="0">
                          <a:solidFill>
                            <a:schemeClr val="dk1"/>
                          </a:solidFill>
                          <a:latin typeface="+mn-lt"/>
                          <a:ea typeface="+mn-ea"/>
                          <a:cs typeface="+mn-cs"/>
                        </a:rPr>
                        <a:t>Olken</a:t>
                      </a:r>
                      <a:r>
                        <a:rPr lang="es-ES_tradnl" sz="1200" kern="1200" baseline="0" dirty="0" smtClean="0">
                          <a:solidFill>
                            <a:schemeClr val="dk1"/>
                          </a:solidFill>
                          <a:latin typeface="+mn-lt"/>
                          <a:ea typeface="+mn-ea"/>
                          <a:cs typeface="+mn-cs"/>
                        </a:rPr>
                        <a:t> (2007)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kern="1200" baseline="0" dirty="0" smtClean="0">
                        <a:solidFill>
                          <a:schemeClr val="dk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baseline="0" dirty="0" smtClean="0">
                          <a:solidFill>
                            <a:schemeClr val="dk1"/>
                          </a:solidFill>
                          <a:latin typeface="+mn-lt"/>
                          <a:ea typeface="+mn-ea"/>
                          <a:cs typeface="+mn-cs"/>
                        </a:rPr>
                        <a:t>Obras públicas (caminos) en una aldea de Indonesia	</a:t>
                      </a:r>
                    </a:p>
                    <a:p>
                      <a:endParaRPr lang="es-ES_tradnl" sz="1200" dirty="0"/>
                    </a:p>
                  </a:txBody>
                  <a:tcPr/>
                </a:tc>
                <a:tc>
                  <a:txBody>
                    <a:bodyPr/>
                    <a:lstStyle/>
                    <a:p>
                      <a:r>
                        <a:rPr lang="es-ES_tradnl" sz="1200" dirty="0" smtClean="0"/>
                        <a:t>Enfoques “arriba-abajo” y “abajo arriba” son</a:t>
                      </a:r>
                      <a:r>
                        <a:rPr lang="es-ES_tradnl" sz="1200" baseline="0" dirty="0" smtClean="0"/>
                        <a:t> dicotómicos. Auditorías “arriba-abajo ”funcionan, </a:t>
                      </a:r>
                    </a:p>
                    <a:p>
                      <a:r>
                        <a:rPr lang="es-ES_tradnl" sz="1200" baseline="0" dirty="0" smtClean="0"/>
                        <a:t>monitoreo comunitario no puede reducir corrupción </a:t>
                      </a:r>
                      <a:endParaRPr lang="es-ES_tradnl" sz="1200" dirty="0"/>
                    </a:p>
                  </a:txBody>
                  <a:tcPr/>
                </a:tc>
                <a:tc>
                  <a:txBody>
                    <a:bodyPr/>
                    <a:lstStyle/>
                    <a:p>
                      <a:r>
                        <a:rPr lang="es-ES_tradnl" sz="1200" dirty="0" smtClean="0"/>
                        <a:t>Monitoreo por </a:t>
                      </a:r>
                      <a:r>
                        <a:rPr lang="es-ES_tradnl" sz="1200" baseline="0" dirty="0" smtClean="0"/>
                        <a:t>base comunitaria sin acceso a información clave de proyectos (</a:t>
                      </a:r>
                      <a:r>
                        <a:rPr lang="es-ES_tradnl" sz="1200" baseline="0" dirty="0" err="1" smtClean="0"/>
                        <a:t>Olken</a:t>
                      </a:r>
                      <a:r>
                        <a:rPr lang="es-ES_tradnl" sz="1200" baseline="0" dirty="0" smtClean="0"/>
                        <a:t> 2009). Auditorías centrales tampoco sancionan, solo amenaza de respuestas comunitarias les da la fuerza para reducir corrupción.</a:t>
                      </a:r>
                      <a:endParaRPr lang="es-ES_tradnl" sz="12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smtClean="0">
                          <a:solidFill>
                            <a:schemeClr val="dk1"/>
                          </a:solidFill>
                          <a:latin typeface="+mn-lt"/>
                          <a:ea typeface="+mn-ea"/>
                          <a:cs typeface="+mn-cs"/>
                        </a:rPr>
                        <a:t>La auditoría central funciona mediante capacidad de respuesta comunitaria (sanciones sociales y elecciones aldeanas). De modo que las auditorías sí funcionan en razón de la auditoría social</a:t>
                      </a:r>
                      <a:r>
                        <a:rPr lang="es-ES_tradnl" sz="1200" kern="1200" dirty="0" smtClean="0">
                          <a:solidFill>
                            <a:srgbClr val="890424"/>
                          </a:solidFill>
                          <a:latin typeface="+mn-lt"/>
                          <a:ea typeface="+mn-ea"/>
                          <a:cs typeface="+mn-cs"/>
                        </a:rPr>
                        <a:t>. La rendición de cuentas “de arriba para abajo” y “de abajo para arriba” son </a:t>
                      </a:r>
                      <a:r>
                        <a:rPr lang="es-ES_tradnl" sz="1200" kern="1200" dirty="0" err="1" smtClean="0">
                          <a:solidFill>
                            <a:srgbClr val="890424"/>
                          </a:solidFill>
                          <a:latin typeface="+mn-lt"/>
                          <a:ea typeface="+mn-ea"/>
                          <a:cs typeface="+mn-cs"/>
                        </a:rPr>
                        <a:t>sinergéticas</a:t>
                      </a:r>
                      <a:r>
                        <a:rPr lang="es-ES_tradnl" sz="1200" kern="1200" dirty="0" smtClean="0">
                          <a:solidFill>
                            <a:srgbClr val="890424"/>
                          </a:solidFill>
                          <a:latin typeface="+mn-lt"/>
                          <a:ea typeface="+mn-ea"/>
                          <a:cs typeface="+mn-cs"/>
                        </a:rPr>
                        <a:t>.</a:t>
                      </a:r>
                    </a:p>
                  </a:txBody>
                  <a:tcPr/>
                </a:tc>
              </a:tr>
              <a:tr h="147696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err="1" smtClean="0">
                          <a:solidFill>
                            <a:schemeClr val="dk1"/>
                          </a:solidFill>
                          <a:latin typeface="+mn-lt"/>
                          <a:ea typeface="+mn-ea"/>
                          <a:cs typeface="+mn-cs"/>
                        </a:rPr>
                        <a:t>Banerjee</a:t>
                      </a:r>
                      <a:r>
                        <a:rPr lang="es-ES_tradnl" sz="1200" kern="1200" dirty="0" smtClean="0">
                          <a:solidFill>
                            <a:schemeClr val="dk1"/>
                          </a:solidFill>
                          <a:latin typeface="+mn-lt"/>
                          <a:ea typeface="+mn-ea"/>
                          <a:cs typeface="+mn-cs"/>
                        </a:rPr>
                        <a:t>, </a:t>
                      </a:r>
                      <a:r>
                        <a:rPr lang="es-ES_tradnl" sz="1200" kern="1200" dirty="0" err="1" smtClean="0">
                          <a:solidFill>
                            <a:schemeClr val="dk1"/>
                          </a:solidFill>
                          <a:latin typeface="+mn-lt"/>
                          <a:ea typeface="+mn-ea"/>
                          <a:cs typeface="+mn-cs"/>
                        </a:rPr>
                        <a:t>Banerji</a:t>
                      </a:r>
                      <a:r>
                        <a:rPr lang="es-ES_tradnl" sz="1200" kern="1200" dirty="0" smtClean="0">
                          <a:solidFill>
                            <a:schemeClr val="dk1"/>
                          </a:solidFill>
                          <a:latin typeface="+mn-lt"/>
                          <a:ea typeface="+mn-ea"/>
                          <a:cs typeface="+mn-cs"/>
                        </a:rPr>
                        <a:t>, </a:t>
                      </a:r>
                      <a:r>
                        <a:rPr lang="es-ES_tradnl" sz="1200" kern="1200" dirty="0" err="1" smtClean="0">
                          <a:solidFill>
                            <a:schemeClr val="dk1"/>
                          </a:solidFill>
                          <a:latin typeface="+mn-lt"/>
                          <a:ea typeface="+mn-ea"/>
                          <a:cs typeface="+mn-cs"/>
                        </a:rPr>
                        <a:t>Duflo</a:t>
                      </a:r>
                      <a:r>
                        <a:rPr lang="es-ES_tradnl" sz="1200" kern="1200" dirty="0" smtClean="0">
                          <a:solidFill>
                            <a:schemeClr val="dk1"/>
                          </a:solidFill>
                          <a:latin typeface="+mn-lt"/>
                          <a:ea typeface="+mn-ea"/>
                          <a:cs typeface="+mn-cs"/>
                        </a:rPr>
                        <a:t>, </a:t>
                      </a:r>
                      <a:r>
                        <a:rPr lang="es-ES_tradnl" sz="1200" kern="1200" dirty="0" err="1" smtClean="0">
                          <a:solidFill>
                            <a:schemeClr val="dk1"/>
                          </a:solidFill>
                          <a:latin typeface="+mn-lt"/>
                          <a:ea typeface="+mn-ea"/>
                          <a:cs typeface="+mn-cs"/>
                        </a:rPr>
                        <a:t>Glenerster</a:t>
                      </a:r>
                      <a:r>
                        <a:rPr lang="es-ES_tradnl" sz="1200" kern="1200" dirty="0" smtClean="0">
                          <a:solidFill>
                            <a:schemeClr val="dk1"/>
                          </a:solidFill>
                          <a:latin typeface="+mn-lt"/>
                          <a:ea typeface="+mn-ea"/>
                          <a:cs typeface="+mn-cs"/>
                        </a:rPr>
                        <a:t>, </a:t>
                      </a:r>
                      <a:r>
                        <a:rPr lang="es-ES_tradnl" sz="1200" kern="1200" dirty="0" err="1" smtClean="0">
                          <a:solidFill>
                            <a:schemeClr val="dk1"/>
                          </a:solidFill>
                          <a:latin typeface="+mn-lt"/>
                          <a:ea typeface="+mn-ea"/>
                          <a:cs typeface="+mn-cs"/>
                        </a:rPr>
                        <a:t>Khemani</a:t>
                      </a:r>
                      <a:r>
                        <a:rPr lang="es-ES_tradnl" sz="1200" kern="1200" dirty="0" smtClean="0">
                          <a:solidFill>
                            <a:schemeClr val="dk1"/>
                          </a:solidFill>
                          <a:latin typeface="+mn-lt"/>
                          <a:ea typeface="+mn-ea"/>
                          <a:cs typeface="+mn-cs"/>
                        </a:rPr>
                        <a:t> (2010) </a:t>
                      </a:r>
                    </a:p>
                    <a:p>
                      <a:pPr marL="0" marR="0" indent="0" algn="l" defTabSz="457200" rtl="0" eaLnBrk="1" fontAlgn="auto" latinLnBrk="0" hangingPunct="1">
                        <a:lnSpc>
                          <a:spcPct val="100000"/>
                        </a:lnSpc>
                        <a:spcBef>
                          <a:spcPts val="0"/>
                        </a:spcBef>
                        <a:spcAft>
                          <a:spcPts val="0"/>
                        </a:spcAft>
                        <a:buClrTx/>
                        <a:buSzTx/>
                        <a:buFontTx/>
                        <a:buNone/>
                        <a:tabLst/>
                        <a:defRPr/>
                      </a:pPr>
                      <a:endParaRPr lang="es-ES_tradnl" sz="1200" kern="1200" dirty="0" smtClean="0">
                        <a:solidFill>
                          <a:schemeClr val="dk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smtClean="0">
                          <a:solidFill>
                            <a:schemeClr val="dk1"/>
                          </a:solidFill>
                          <a:latin typeface="+mn-lt"/>
                          <a:ea typeface="+mn-ea"/>
                          <a:cs typeface="+mn-cs"/>
                        </a:rPr>
                        <a:t>Comités educativos</a:t>
                      </a:r>
                      <a:r>
                        <a:rPr lang="es-ES_tradnl" sz="1200" kern="1200" baseline="0" dirty="0" smtClean="0">
                          <a:solidFill>
                            <a:schemeClr val="dk1"/>
                          </a:solidFill>
                          <a:latin typeface="+mn-lt"/>
                          <a:ea typeface="+mn-ea"/>
                          <a:cs typeface="+mn-cs"/>
                        </a:rPr>
                        <a:t> de aldeas en India</a:t>
                      </a:r>
                      <a:endParaRPr lang="es-ES_tradnl" sz="1200" kern="1200" dirty="0" smtClean="0">
                        <a:solidFill>
                          <a:schemeClr val="dk1"/>
                        </a:solidFill>
                        <a:latin typeface="+mn-lt"/>
                        <a:ea typeface="+mn-ea"/>
                        <a:cs typeface="+mn-cs"/>
                      </a:endParaRPr>
                    </a:p>
                  </a:txBody>
                  <a:tcPr/>
                </a:tc>
                <a:tc>
                  <a:txBody>
                    <a:bodyPr/>
                    <a:lstStyle/>
                    <a:p>
                      <a:r>
                        <a:rPr lang="es-ES_tradnl" sz="1200" dirty="0" smtClean="0"/>
                        <a:t>Supervisión comunitaria no ayuda</a:t>
                      </a:r>
                      <a:r>
                        <a:rPr lang="es-ES_tradnl" sz="1200" baseline="0" dirty="0" smtClean="0"/>
                        <a:t> </a:t>
                      </a:r>
                      <a:r>
                        <a:rPr lang="es-ES_tradnl" sz="1200" dirty="0" smtClean="0"/>
                        <a:t>a un mejor</a:t>
                      </a:r>
                    </a:p>
                    <a:p>
                      <a:r>
                        <a:rPr lang="es-ES_tradnl" sz="1200" dirty="0" smtClean="0"/>
                        <a:t>desempeño de servicio público</a:t>
                      </a:r>
                      <a:endParaRPr lang="es-ES_tradnl" sz="1200" dirty="0"/>
                    </a:p>
                  </a:txBody>
                  <a:tcPr/>
                </a:tc>
                <a:tc>
                  <a:txBody>
                    <a:bodyPr/>
                    <a:lstStyle/>
                    <a:p>
                      <a:r>
                        <a:rPr lang="es-ES_tradnl" sz="1200" kern="1200" dirty="0" smtClean="0">
                          <a:solidFill>
                            <a:schemeClr val="dk1"/>
                          </a:solidFill>
                          <a:latin typeface="+mn-lt"/>
                          <a:ea typeface="+mn-ea"/>
                          <a:cs typeface="+mn-cs"/>
                        </a:rPr>
                        <a:t>En la práctica, los comités de supervisión comunitarios rara vez funcionan. Además los representantes de los padres de familia son escogidos por autoridades locales.</a:t>
                      </a:r>
                      <a:r>
                        <a:rPr lang="es-ES_tradnl" sz="1200" dirty="0" smtClean="0"/>
                        <a:t> </a:t>
                      </a:r>
                      <a:endParaRPr lang="es-ES_tradnl" sz="1200" dirty="0"/>
                    </a:p>
                  </a:txBody>
                  <a:tcPr/>
                </a:tc>
                <a:tc>
                  <a:txBody>
                    <a:bodyPr/>
                    <a:lstStyle/>
                    <a:p>
                      <a:r>
                        <a:rPr lang="es-ES_tradnl" sz="1200" kern="1200" dirty="0" smtClean="0">
                          <a:solidFill>
                            <a:schemeClr val="dk1"/>
                          </a:solidFill>
                          <a:latin typeface="+mn-lt"/>
                          <a:ea typeface="+mn-ea"/>
                          <a:cs typeface="+mn-cs"/>
                        </a:rPr>
                        <a:t>Se careció  de un entorno propicio. En realidad, la participación y la supervisión fueron mínimos. Esto parece un “</a:t>
                      </a:r>
                      <a:r>
                        <a:rPr lang="es-ES_tradnl" sz="1200" kern="1200" dirty="0" smtClean="0">
                          <a:solidFill>
                            <a:srgbClr val="890424"/>
                          </a:solidFill>
                          <a:latin typeface="+mn-lt"/>
                          <a:ea typeface="+mn-ea"/>
                          <a:cs typeface="+mn-cs"/>
                        </a:rPr>
                        <a:t>falso negativo”.</a:t>
                      </a:r>
                      <a:r>
                        <a:rPr lang="es-ES_tradnl" sz="1200" dirty="0" smtClean="0">
                          <a:solidFill>
                            <a:srgbClr val="890424"/>
                          </a:solidFill>
                        </a:rPr>
                        <a:t> </a:t>
                      </a:r>
                      <a:endParaRPr lang="es-ES_tradnl" sz="1200" dirty="0">
                        <a:solidFill>
                          <a:srgbClr val="890424"/>
                        </a:solidFill>
                      </a:endParaRPr>
                    </a:p>
                  </a:txBody>
                  <a:tcPr/>
                </a:tc>
              </a:tr>
              <a:tr h="1406736">
                <a:tc>
                  <a:txBody>
                    <a:bodyPr/>
                    <a:lstStyle/>
                    <a:p>
                      <a:r>
                        <a:rPr lang="es-ES_tradnl" sz="1200" dirty="0" err="1" smtClean="0"/>
                        <a:t>Mansuri</a:t>
                      </a:r>
                      <a:r>
                        <a:rPr lang="es-ES_tradnl" sz="1200" dirty="0" smtClean="0"/>
                        <a:t> y </a:t>
                      </a:r>
                      <a:r>
                        <a:rPr lang="es-ES_tradnl" sz="1200" dirty="0" err="1" smtClean="0"/>
                        <a:t>Rao</a:t>
                      </a:r>
                      <a:r>
                        <a:rPr lang="es-ES_tradnl" sz="1200" dirty="0" smtClean="0"/>
                        <a:t> (2013)</a:t>
                      </a:r>
                    </a:p>
                    <a:p>
                      <a:endParaRPr lang="es-ES_tradnl" sz="1200" dirty="0" smtClean="0"/>
                    </a:p>
                    <a:p>
                      <a:r>
                        <a:rPr lang="es-ES_tradnl" sz="1200" dirty="0" smtClean="0"/>
                        <a:t>Meta análisis de investigaciones</a:t>
                      </a:r>
                      <a:r>
                        <a:rPr lang="es-ES_tradnl" sz="1200" baseline="0" dirty="0" smtClean="0"/>
                        <a:t> sobre desarrollo local</a:t>
                      </a:r>
                      <a:endParaRPr lang="es-ES_tradnl" sz="1200" dirty="0"/>
                    </a:p>
                  </a:txBody>
                  <a:tcPr/>
                </a:tc>
                <a:tc>
                  <a:txBody>
                    <a:bodyPr/>
                    <a:lstStyle/>
                    <a:p>
                      <a:r>
                        <a:rPr lang="es-ES_tradnl" sz="1200" dirty="0" smtClean="0"/>
                        <a:t>La participación local a menudo no funciona,</a:t>
                      </a:r>
                      <a:r>
                        <a:rPr lang="es-ES_tradnl" sz="1200" baseline="0" dirty="0" smtClean="0"/>
                        <a:t> pero qué bien “se vende”</a:t>
                      </a:r>
                      <a:endParaRPr lang="es-ES_tradnl" sz="12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smtClean="0">
                          <a:solidFill>
                            <a:schemeClr val="dk1"/>
                          </a:solidFill>
                          <a:latin typeface="+mn-lt"/>
                          <a:ea typeface="+mn-ea"/>
                          <a:cs typeface="+mn-cs"/>
                        </a:rPr>
                        <a:t>Proyectos de desarrollo local “de arriba para abajo” son vulnerables a la cooptación por parte de élites. Pocos incluyen medidas de auditoría social. No se abordó participación </a:t>
                      </a:r>
                      <a:r>
                        <a:rPr lang="es-ES_tradnl" sz="1200" kern="1200" smtClean="0">
                          <a:solidFill>
                            <a:schemeClr val="dk1"/>
                          </a:solidFill>
                          <a:latin typeface="+mn-lt"/>
                          <a:ea typeface="+mn-ea"/>
                          <a:cs typeface="+mn-cs"/>
                        </a:rPr>
                        <a:t>“de  </a:t>
                      </a:r>
                      <a:r>
                        <a:rPr lang="es-ES_tradnl" sz="1200" kern="1200" dirty="0" smtClean="0">
                          <a:solidFill>
                            <a:schemeClr val="dk1"/>
                          </a:solidFill>
                          <a:latin typeface="+mn-lt"/>
                          <a:ea typeface="+mn-ea"/>
                          <a:cs typeface="+mn-cs"/>
                        </a:rPr>
                        <a:t>abajo para arriba”</a:t>
                      </a:r>
                      <a:r>
                        <a:rPr lang="es-ES_tradnl" sz="1200" kern="1200" smtClean="0">
                          <a:solidFill>
                            <a:schemeClr val="dk1"/>
                          </a:solidFill>
                          <a:latin typeface="+mn-lt"/>
                          <a:ea typeface="+mn-ea"/>
                          <a:cs typeface="+mn-cs"/>
                        </a:rPr>
                        <a:t>. </a:t>
                      </a:r>
                      <a:endParaRPr lang="es-ES_tradnl" sz="1200" kern="1200" dirty="0" smtClean="0">
                        <a:solidFill>
                          <a:schemeClr val="dk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smtClean="0">
                          <a:solidFill>
                            <a:schemeClr val="dk1"/>
                          </a:solidFill>
                          <a:latin typeface="+mn-lt"/>
                          <a:ea typeface="+mn-ea"/>
                          <a:cs typeface="+mn-cs"/>
                        </a:rPr>
                        <a:t>Iniciativas de desarrollo local probablemente funcionan mejor si </a:t>
                      </a:r>
                      <a:r>
                        <a:rPr lang="es-ES_tradnl" sz="1200" kern="1200" dirty="0" smtClean="0">
                          <a:solidFill>
                            <a:srgbClr val="890424"/>
                          </a:solidFill>
                          <a:latin typeface="+mn-lt"/>
                          <a:ea typeface="+mn-ea"/>
                          <a:cs typeface="+mn-cs"/>
                        </a:rPr>
                        <a:t>combinan supervisión central con medidas de auditoría social</a:t>
                      </a:r>
                      <a:r>
                        <a:rPr lang="es-ES_tradnl" sz="1200" kern="1200" dirty="0" smtClean="0">
                          <a:solidFill>
                            <a:schemeClr val="dk1"/>
                          </a:solidFill>
                          <a:latin typeface="+mn-lt"/>
                          <a:ea typeface="+mn-ea"/>
                          <a:cs typeface="+mn-cs"/>
                        </a:rPr>
                        <a:t>.</a:t>
                      </a:r>
                    </a:p>
                    <a:p>
                      <a:endParaRPr lang="es-ES_tradnl" sz="120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206375" y="381000"/>
          <a:ext cx="8715375" cy="6438900"/>
        </p:xfrm>
        <a:graphic>
          <a:graphicData uri="http://schemas.openxmlformats.org/drawingml/2006/table">
            <a:tbl>
              <a:tblPr firstRow="1" bandRow="1">
                <a:tableStyleId>{F2DE63D5-997A-4646-A377-4702673A728D}</a:tableStyleId>
              </a:tblPr>
              <a:tblGrid>
                <a:gridCol w="1143000"/>
                <a:gridCol w="825500"/>
                <a:gridCol w="2079625"/>
                <a:gridCol w="2428875"/>
                <a:gridCol w="2238375"/>
              </a:tblGrid>
              <a:tr h="317500">
                <a:tc>
                  <a:txBody>
                    <a:bodyPr/>
                    <a:lstStyle/>
                    <a:p>
                      <a:pPr algn="ctr"/>
                      <a:r>
                        <a:rPr lang="es-ES_tradnl" sz="1200" dirty="0" smtClean="0"/>
                        <a:t>Sector</a:t>
                      </a:r>
                      <a:endParaRPr lang="es-ES_tradnl" sz="1200" dirty="0"/>
                    </a:p>
                  </a:txBody>
                  <a:tcPr/>
                </a:tc>
                <a:tc>
                  <a:txBody>
                    <a:bodyPr/>
                    <a:lstStyle/>
                    <a:p>
                      <a:pPr algn="ctr"/>
                      <a:r>
                        <a:rPr lang="es-ES_tradnl" sz="1200" dirty="0" smtClean="0"/>
                        <a:t>País</a:t>
                      </a:r>
                      <a:endParaRPr lang="es-ES_tradnl" sz="1200" dirty="0"/>
                    </a:p>
                  </a:txBody>
                  <a:tcPr/>
                </a:tc>
                <a:tc>
                  <a:txBody>
                    <a:bodyPr/>
                    <a:lstStyle/>
                    <a:p>
                      <a:pPr algn="ctr"/>
                      <a:r>
                        <a:rPr lang="es-ES_tradnl" sz="1200" dirty="0" smtClean="0"/>
                        <a:t>Instrumento</a:t>
                      </a:r>
                      <a:endParaRPr lang="es-ES_tradnl" sz="1200" dirty="0"/>
                    </a:p>
                  </a:txBody>
                  <a:tcPr/>
                </a:tc>
                <a:tc>
                  <a:txBody>
                    <a:bodyPr/>
                    <a:lstStyle/>
                    <a:p>
                      <a:pPr algn="ctr"/>
                      <a:r>
                        <a:rPr lang="es-ES_tradnl" sz="1200" dirty="0" smtClean="0"/>
                        <a:t>Impacto</a:t>
                      </a:r>
                      <a:endParaRPr lang="es-ES_tradnl" sz="1200" dirty="0"/>
                    </a:p>
                  </a:txBody>
                  <a:tcPr/>
                </a:tc>
                <a:tc>
                  <a:txBody>
                    <a:bodyPr/>
                    <a:lstStyle/>
                    <a:p>
                      <a:pPr algn="ctr"/>
                      <a:r>
                        <a:rPr lang="es-ES_tradnl" sz="1200" dirty="0" smtClean="0"/>
                        <a:t>Fuentes principales</a:t>
                      </a:r>
                      <a:endParaRPr lang="es-ES_tradnl" sz="1200" dirty="0"/>
                    </a:p>
                  </a:txBody>
                  <a:tcPr/>
                </a:tc>
              </a:tr>
              <a:tr h="370840">
                <a:tc>
                  <a:txBody>
                    <a:bodyPr/>
                    <a:lstStyle/>
                    <a:p>
                      <a:pPr algn="l"/>
                      <a:r>
                        <a:rPr lang="es-ES_tradnl" sz="1000" dirty="0" smtClean="0"/>
                        <a:t>Educación</a:t>
                      </a:r>
                      <a:endParaRPr lang="es-ES_tradnl" sz="1000" dirty="0"/>
                    </a:p>
                  </a:txBody>
                  <a:tcPr/>
                </a:tc>
                <a:tc>
                  <a:txBody>
                    <a:bodyPr/>
                    <a:lstStyle/>
                    <a:p>
                      <a:pPr algn="l"/>
                      <a:r>
                        <a:rPr lang="es-ES_tradnl" sz="1000" dirty="0" smtClean="0"/>
                        <a:t>Uganda</a:t>
                      </a:r>
                      <a:endParaRPr lang="es-ES_tradnl" sz="1000" dirty="0"/>
                    </a:p>
                  </a:txBody>
                  <a:tcPr/>
                </a:tc>
                <a:tc>
                  <a:txBody>
                    <a:bodyPr/>
                    <a:lstStyle/>
                    <a:p>
                      <a:r>
                        <a:rPr lang="es-ES_tradnl" sz="1000" kern="1200" dirty="0" smtClean="0">
                          <a:solidFill>
                            <a:schemeClr val="tx1"/>
                          </a:solidFill>
                          <a:latin typeface="+mn-lt"/>
                          <a:ea typeface="+mn-ea"/>
                          <a:cs typeface="+mn-cs"/>
                        </a:rPr>
                        <a:t>Difusión de información sobre gasto</a:t>
                      </a:r>
                      <a:r>
                        <a:rPr lang="es-ES_tradnl" sz="1000" dirty="0" smtClean="0"/>
                        <a:t> </a:t>
                      </a:r>
                      <a:endParaRPr lang="es-ES_tradnl" sz="1000" dirty="0"/>
                    </a:p>
                  </a:txBody>
                  <a:tcPr/>
                </a:tc>
                <a:tc>
                  <a:txBody>
                    <a:bodyPr/>
                    <a:lstStyle/>
                    <a:p>
                      <a:r>
                        <a:rPr lang="es-ES_tradnl" sz="1000" kern="1200" dirty="0" smtClean="0">
                          <a:solidFill>
                            <a:schemeClr val="tx1"/>
                          </a:solidFill>
                          <a:latin typeface="+mn-lt"/>
                          <a:ea typeface="+mn-ea"/>
                          <a:cs typeface="+mn-cs"/>
                        </a:rPr>
                        <a:t>Menos desviación de fondos</a:t>
                      </a:r>
                      <a:r>
                        <a:rPr lang="es-ES_tradnl" sz="1000" dirty="0" smtClean="0"/>
                        <a:t> </a:t>
                      </a:r>
                      <a:endParaRPr lang="es-ES_tradnl" sz="1000" dirty="0"/>
                    </a:p>
                  </a:txBody>
                  <a:tcPr/>
                </a:tc>
                <a:tc>
                  <a:txBody>
                    <a:bodyPr/>
                    <a:lstStyle/>
                    <a:p>
                      <a:r>
                        <a:rPr lang="es-ES_tradnl" sz="1000" kern="1200" dirty="0" err="1" smtClean="0">
                          <a:solidFill>
                            <a:schemeClr val="tx1"/>
                          </a:solidFill>
                          <a:latin typeface="+mn-lt"/>
                          <a:ea typeface="+mn-ea"/>
                          <a:cs typeface="+mn-cs"/>
                        </a:rPr>
                        <a:t>Reinikka</a:t>
                      </a:r>
                      <a:r>
                        <a:rPr lang="es-ES_tradnl" sz="1000" kern="1200" dirty="0" smtClean="0">
                          <a:solidFill>
                            <a:schemeClr val="tx1"/>
                          </a:solidFill>
                          <a:latin typeface="+mn-lt"/>
                          <a:ea typeface="+mn-ea"/>
                          <a:cs typeface="+mn-cs"/>
                        </a:rPr>
                        <a:t> y </a:t>
                      </a:r>
                      <a:r>
                        <a:rPr lang="es-ES_tradnl" sz="1000" kern="1200" dirty="0" err="1" smtClean="0">
                          <a:solidFill>
                            <a:schemeClr val="tx1"/>
                          </a:solidFill>
                          <a:latin typeface="+mn-lt"/>
                          <a:ea typeface="+mn-ea"/>
                          <a:cs typeface="+mn-cs"/>
                        </a:rPr>
                        <a:t>Svensson</a:t>
                      </a:r>
                      <a:r>
                        <a:rPr lang="es-ES_tradnl" sz="1000" kern="1200" dirty="0" smtClean="0">
                          <a:solidFill>
                            <a:schemeClr val="tx1"/>
                          </a:solidFill>
                          <a:latin typeface="+mn-lt"/>
                          <a:ea typeface="+mn-ea"/>
                          <a:cs typeface="+mn-cs"/>
                        </a:rPr>
                        <a:t> (2004, 2011)</a:t>
                      </a:r>
                      <a:r>
                        <a:rPr lang="es-ES_tradnl" sz="1000" dirty="0" smtClean="0"/>
                        <a:t> </a:t>
                      </a:r>
                      <a:endParaRPr lang="es-ES_tradnl" sz="10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dirty="0" smtClean="0"/>
                        <a:t>Educación</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dirty="0" smtClean="0"/>
                        <a:t>Uganda</a:t>
                      </a:r>
                    </a:p>
                  </a:txBody>
                  <a:tcPr/>
                </a:tc>
                <a:tc>
                  <a:txBody>
                    <a:bodyPr/>
                    <a:lstStyle/>
                    <a:p>
                      <a:r>
                        <a:rPr lang="es-ES_tradnl" sz="1000" kern="1200" dirty="0" smtClean="0">
                          <a:solidFill>
                            <a:schemeClr val="tx1"/>
                          </a:solidFill>
                          <a:latin typeface="+mn-lt"/>
                          <a:ea typeface="+mn-ea"/>
                          <a:cs typeface="+mn-cs"/>
                        </a:rPr>
                        <a:t>Seguimiento participativo</a:t>
                      </a:r>
                      <a:r>
                        <a:rPr lang="es-ES_tradnl" sz="1000" dirty="0" smtClean="0"/>
                        <a:t> </a:t>
                      </a:r>
                      <a:endParaRPr lang="es-ES_tradnl" sz="1000" dirty="0"/>
                    </a:p>
                  </a:txBody>
                  <a:tcPr/>
                </a:tc>
                <a:tc>
                  <a:txBody>
                    <a:bodyPr/>
                    <a:lstStyle/>
                    <a:p>
                      <a:r>
                        <a:rPr lang="es-ES_tradnl" sz="1000" kern="1200" dirty="0" smtClean="0">
                          <a:solidFill>
                            <a:schemeClr val="tx1"/>
                          </a:solidFill>
                          <a:latin typeface="+mn-lt"/>
                          <a:ea typeface="+mn-ea"/>
                          <a:cs typeface="+mn-cs"/>
                        </a:rPr>
                        <a:t>Resultados en educación</a:t>
                      </a:r>
                      <a:r>
                        <a:rPr lang="es-ES_tradnl" sz="1000" dirty="0" smtClean="0"/>
                        <a:t> </a:t>
                      </a:r>
                      <a:endParaRPr lang="es-ES_tradnl" sz="1000" dirty="0"/>
                    </a:p>
                  </a:txBody>
                  <a:tcPr/>
                </a:tc>
                <a:tc>
                  <a:txBody>
                    <a:bodyPr/>
                    <a:lstStyle/>
                    <a:p>
                      <a:r>
                        <a:rPr lang="es-ES_tradnl" sz="1000" kern="1200" dirty="0" err="1" smtClean="0">
                          <a:solidFill>
                            <a:schemeClr val="tx1"/>
                          </a:solidFill>
                          <a:latin typeface="+mn-lt"/>
                          <a:ea typeface="+mn-ea"/>
                          <a:cs typeface="+mn-cs"/>
                        </a:rPr>
                        <a:t>Barr</a:t>
                      </a:r>
                      <a:r>
                        <a:rPr lang="es-ES_tradnl" sz="1000" kern="1200" dirty="0" smtClean="0">
                          <a:solidFill>
                            <a:schemeClr val="tx1"/>
                          </a:solidFill>
                          <a:latin typeface="+mn-lt"/>
                          <a:ea typeface="+mn-ea"/>
                          <a:cs typeface="+mn-cs"/>
                        </a:rPr>
                        <a:t> y otros (2012)</a:t>
                      </a:r>
                      <a:r>
                        <a:rPr lang="es-ES_tradnl" sz="1000" dirty="0" smtClean="0"/>
                        <a:t> </a:t>
                      </a:r>
                      <a:endParaRPr lang="es-ES_tradnl" sz="10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dirty="0" smtClean="0"/>
                        <a:t>Educación</a:t>
                      </a:r>
                    </a:p>
                  </a:txBody>
                  <a:tcPr/>
                </a:tc>
                <a:tc>
                  <a:txBody>
                    <a:bodyPr/>
                    <a:lstStyle/>
                    <a:p>
                      <a:pPr algn="l"/>
                      <a:r>
                        <a:rPr lang="es-ES_tradnl" sz="1000" dirty="0" smtClean="0"/>
                        <a:t>Kenya</a:t>
                      </a:r>
                      <a:endParaRPr lang="es-ES_tradnl" sz="1000" dirty="0"/>
                    </a:p>
                  </a:txBody>
                  <a:tcPr/>
                </a:tc>
                <a:tc>
                  <a:txBody>
                    <a:bodyPr/>
                    <a:lstStyle/>
                    <a:p>
                      <a:r>
                        <a:rPr lang="es-ES_tradnl" sz="1000" kern="1200" dirty="0" smtClean="0">
                          <a:solidFill>
                            <a:schemeClr val="tx1"/>
                          </a:solidFill>
                          <a:latin typeface="+mn-lt"/>
                          <a:ea typeface="+mn-ea"/>
                          <a:cs typeface="+mn-cs"/>
                        </a:rPr>
                        <a:t>Contratación de maestros por la comunidad </a:t>
                      </a:r>
                      <a:endParaRPr lang="es-ES_tradnl" sz="1000" dirty="0"/>
                    </a:p>
                  </a:txBody>
                  <a:tcPr/>
                </a:tc>
                <a:tc>
                  <a:txBody>
                    <a:bodyPr/>
                    <a:lstStyle/>
                    <a:p>
                      <a:r>
                        <a:rPr lang="es-ES_tradnl" sz="1000" kern="1200" dirty="0" smtClean="0">
                          <a:solidFill>
                            <a:schemeClr val="tx1"/>
                          </a:solidFill>
                          <a:latin typeface="+mn-lt"/>
                          <a:ea typeface="+mn-ea"/>
                          <a:cs typeface="+mn-cs"/>
                        </a:rPr>
                        <a:t>Esfuerzo de maestros y resultados en  educación</a:t>
                      </a:r>
                      <a:r>
                        <a:rPr lang="es-ES_tradnl" sz="1000" dirty="0" smtClean="0"/>
                        <a:t> </a:t>
                      </a:r>
                      <a:endParaRPr lang="es-ES_tradnl" sz="1000" dirty="0"/>
                    </a:p>
                  </a:txBody>
                  <a:tcPr/>
                </a:tc>
                <a:tc>
                  <a:txBody>
                    <a:bodyPr/>
                    <a:lstStyle/>
                    <a:p>
                      <a:r>
                        <a:rPr lang="es-ES_tradnl" sz="1000" kern="1200" dirty="0" err="1" smtClean="0">
                          <a:solidFill>
                            <a:schemeClr val="tx1"/>
                          </a:solidFill>
                          <a:latin typeface="+mn-lt"/>
                          <a:ea typeface="+mn-ea"/>
                          <a:cs typeface="+mn-cs"/>
                        </a:rPr>
                        <a:t>Duflo</a:t>
                      </a:r>
                      <a:r>
                        <a:rPr lang="es-ES_tradnl" sz="1000" kern="1200" dirty="0" smtClean="0">
                          <a:solidFill>
                            <a:schemeClr val="tx1"/>
                          </a:solidFill>
                          <a:latin typeface="+mn-lt"/>
                          <a:ea typeface="+mn-ea"/>
                          <a:cs typeface="+mn-cs"/>
                        </a:rPr>
                        <a:t> y otros (2012)</a:t>
                      </a:r>
                      <a:r>
                        <a:rPr lang="es-ES_tradnl" sz="1000" dirty="0" smtClean="0"/>
                        <a:t> </a:t>
                      </a:r>
                      <a:endParaRPr lang="es-ES_tradnl" sz="10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dirty="0" smtClean="0"/>
                        <a:t>Educación</a:t>
                      </a:r>
                    </a:p>
                  </a:txBody>
                  <a:tcPr/>
                </a:tc>
                <a:tc>
                  <a:txBody>
                    <a:bodyPr/>
                    <a:lstStyle/>
                    <a:p>
                      <a:pPr algn="l"/>
                      <a:r>
                        <a:rPr lang="es-ES_tradnl" sz="1000" dirty="0" smtClean="0"/>
                        <a:t>India</a:t>
                      </a:r>
                      <a:endParaRPr lang="es-ES_tradnl" sz="1000" dirty="0"/>
                    </a:p>
                  </a:txBody>
                  <a:tcPr/>
                </a:tc>
                <a:tc>
                  <a:txBody>
                    <a:bodyPr/>
                    <a:lstStyle/>
                    <a:p>
                      <a:r>
                        <a:rPr lang="es-ES_tradnl" sz="1000" kern="1200" dirty="0" smtClean="0">
                          <a:solidFill>
                            <a:schemeClr val="tx1"/>
                          </a:solidFill>
                          <a:latin typeface="+mn-lt"/>
                          <a:ea typeface="+mn-ea"/>
                          <a:cs typeface="+mn-cs"/>
                        </a:rPr>
                        <a:t>Difusión de información sobre  gasto y papel de  padres </a:t>
                      </a:r>
                      <a:endParaRPr lang="es-ES_tradnl" sz="1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kern="1200" dirty="0" smtClean="0">
                          <a:solidFill>
                            <a:schemeClr val="tx1"/>
                          </a:solidFill>
                          <a:latin typeface="+mn-lt"/>
                          <a:ea typeface="+mn-ea"/>
                          <a:cs typeface="+mn-cs"/>
                        </a:rPr>
                        <a:t>Esfuerzo de  maestros y resultados en educación</a:t>
                      </a:r>
                      <a:r>
                        <a:rPr lang="es-ES_tradnl" sz="1000" dirty="0" smtClean="0"/>
                        <a:t> </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kern="1200" dirty="0" err="1" smtClean="0">
                          <a:solidFill>
                            <a:schemeClr val="tx1"/>
                          </a:solidFill>
                          <a:latin typeface="+mn-lt"/>
                          <a:ea typeface="+mn-ea"/>
                          <a:cs typeface="+mn-cs"/>
                        </a:rPr>
                        <a:t>Pandey</a:t>
                      </a:r>
                      <a:r>
                        <a:rPr lang="es-ES_tradnl" sz="1000" kern="1200" dirty="0" smtClean="0">
                          <a:solidFill>
                            <a:schemeClr val="tx1"/>
                          </a:solidFill>
                          <a:latin typeface="+mn-lt"/>
                          <a:ea typeface="+mn-ea"/>
                          <a:cs typeface="+mn-cs"/>
                        </a:rPr>
                        <a:t> y otros (2011)</a:t>
                      </a:r>
                      <a:r>
                        <a:rPr lang="es-ES_tradnl" sz="1000" dirty="0" smtClean="0"/>
                        <a:t> </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dirty="0" smtClean="0"/>
                        <a:t>Educación</a:t>
                      </a:r>
                    </a:p>
                  </a:txBody>
                  <a:tcPr/>
                </a:tc>
                <a:tc>
                  <a:txBody>
                    <a:bodyPr/>
                    <a:lstStyle/>
                    <a:p>
                      <a:pPr algn="l"/>
                      <a:r>
                        <a:rPr lang="es-ES_tradnl" sz="1000" dirty="0" smtClean="0"/>
                        <a:t>Indonesia</a:t>
                      </a:r>
                      <a:endParaRPr lang="es-ES_tradnl" sz="1000" dirty="0"/>
                    </a:p>
                  </a:txBody>
                  <a:tcPr/>
                </a:tc>
                <a:tc>
                  <a:txBody>
                    <a:bodyPr/>
                    <a:lstStyle/>
                    <a:p>
                      <a:r>
                        <a:rPr lang="es-ES_tradnl" sz="1000" kern="1200" dirty="0" smtClean="0">
                          <a:solidFill>
                            <a:schemeClr val="tx1"/>
                          </a:solidFill>
                          <a:latin typeface="+mn-lt"/>
                          <a:ea typeface="+mn-ea"/>
                          <a:cs typeface="+mn-cs"/>
                        </a:rPr>
                        <a:t>Gestión conjunta de  escuelas </a:t>
                      </a:r>
                      <a:endParaRPr lang="es-ES_tradnl" sz="1000" dirty="0"/>
                    </a:p>
                  </a:txBody>
                  <a:tcPr/>
                </a:tc>
                <a:tc>
                  <a:txBody>
                    <a:bodyPr/>
                    <a:lstStyle/>
                    <a:p>
                      <a:r>
                        <a:rPr lang="es-ES_tradnl" sz="1000" kern="1200" dirty="0" smtClean="0">
                          <a:solidFill>
                            <a:schemeClr val="tx1"/>
                          </a:solidFill>
                          <a:latin typeface="+mn-lt"/>
                          <a:ea typeface="+mn-ea"/>
                          <a:cs typeface="+mn-cs"/>
                        </a:rPr>
                        <a:t>Resultados en  educación</a:t>
                      </a:r>
                      <a:r>
                        <a:rPr lang="es-ES_tradnl" sz="1000" dirty="0" smtClean="0"/>
                        <a:t> </a:t>
                      </a:r>
                      <a:endParaRPr lang="es-ES_tradnl" sz="1000" dirty="0"/>
                    </a:p>
                  </a:txBody>
                  <a:tcPr/>
                </a:tc>
                <a:tc>
                  <a:txBody>
                    <a:bodyPr/>
                    <a:lstStyle/>
                    <a:p>
                      <a:r>
                        <a:rPr lang="es-ES_tradnl" sz="1000" kern="1200" dirty="0" err="1" smtClean="0">
                          <a:solidFill>
                            <a:schemeClr val="tx1"/>
                          </a:solidFill>
                          <a:latin typeface="+mn-lt"/>
                          <a:ea typeface="+mn-ea"/>
                          <a:cs typeface="+mn-cs"/>
                        </a:rPr>
                        <a:t>Pardhan</a:t>
                      </a:r>
                      <a:r>
                        <a:rPr lang="es-ES_tradnl" sz="1000" kern="1200" dirty="0" smtClean="0">
                          <a:solidFill>
                            <a:schemeClr val="tx1"/>
                          </a:solidFill>
                          <a:latin typeface="+mn-lt"/>
                          <a:ea typeface="+mn-ea"/>
                          <a:cs typeface="+mn-cs"/>
                        </a:rPr>
                        <a:t> y otros (2011)</a:t>
                      </a:r>
                      <a:r>
                        <a:rPr lang="es-ES_tradnl" sz="1000" dirty="0" smtClean="0"/>
                        <a:t> </a:t>
                      </a:r>
                      <a:endParaRPr lang="es-ES_tradnl" sz="1000" dirty="0"/>
                    </a:p>
                  </a:txBody>
                  <a:tcPr/>
                </a:tc>
              </a:tr>
              <a:tr h="370840">
                <a:tc>
                  <a:txBody>
                    <a:bodyPr/>
                    <a:lstStyle/>
                    <a:p>
                      <a:pPr algn="l"/>
                      <a:r>
                        <a:rPr lang="es-ES_tradnl" sz="1000" dirty="0" smtClean="0"/>
                        <a:t>Gob. local</a:t>
                      </a:r>
                      <a:endParaRPr lang="es-ES_tradnl" sz="1000" dirty="0"/>
                    </a:p>
                  </a:txBody>
                  <a:tcPr/>
                </a:tc>
                <a:tc>
                  <a:txBody>
                    <a:bodyPr/>
                    <a:lstStyle/>
                    <a:p>
                      <a:pPr algn="l"/>
                      <a:r>
                        <a:rPr lang="es-ES_tradnl" sz="1000" dirty="0" smtClean="0"/>
                        <a:t>Brasil</a:t>
                      </a:r>
                      <a:endParaRPr lang="es-ES_tradnl" sz="1000" dirty="0"/>
                    </a:p>
                  </a:txBody>
                  <a:tcPr/>
                </a:tc>
                <a:tc>
                  <a:txBody>
                    <a:bodyPr/>
                    <a:lstStyle/>
                    <a:p>
                      <a:r>
                        <a:rPr lang="es-ES_tradnl" sz="1000" kern="1200" dirty="0" smtClean="0">
                          <a:solidFill>
                            <a:schemeClr val="tx1"/>
                          </a:solidFill>
                          <a:latin typeface="+mn-lt"/>
                          <a:ea typeface="+mn-ea"/>
                          <a:cs typeface="+mn-cs"/>
                        </a:rPr>
                        <a:t>Presupuesto participativo</a:t>
                      </a:r>
                      <a:r>
                        <a:rPr lang="es-ES_tradnl" sz="1000" dirty="0" smtClean="0"/>
                        <a:t> </a:t>
                      </a:r>
                      <a:endParaRPr lang="es-ES_tradnl" sz="1000" dirty="0"/>
                    </a:p>
                  </a:txBody>
                  <a:tcPr/>
                </a:tc>
                <a:tc>
                  <a:txBody>
                    <a:bodyPr/>
                    <a:lstStyle/>
                    <a:p>
                      <a:r>
                        <a:rPr lang="es-ES_tradnl" sz="1000" kern="1200" dirty="0" smtClean="0">
                          <a:solidFill>
                            <a:schemeClr val="tx1"/>
                          </a:solidFill>
                          <a:latin typeface="+mn-lt"/>
                          <a:ea typeface="+mn-ea"/>
                          <a:cs typeface="+mn-cs"/>
                        </a:rPr>
                        <a:t>Menor mortalidad infantil </a:t>
                      </a:r>
                      <a:endParaRPr lang="es-ES_tradnl" sz="1000" dirty="0"/>
                    </a:p>
                  </a:txBody>
                  <a:tcPr/>
                </a:tc>
                <a:tc>
                  <a:txBody>
                    <a:bodyPr/>
                    <a:lstStyle/>
                    <a:p>
                      <a:r>
                        <a:rPr lang="es-ES_tradnl" sz="1000" kern="1200" dirty="0" err="1" smtClean="0">
                          <a:solidFill>
                            <a:schemeClr val="tx1"/>
                          </a:solidFill>
                          <a:latin typeface="+mn-lt"/>
                          <a:ea typeface="+mn-ea"/>
                          <a:cs typeface="+mn-cs"/>
                        </a:rPr>
                        <a:t>Gonçalves</a:t>
                      </a:r>
                      <a:r>
                        <a:rPr lang="es-ES_tradnl" sz="1000" kern="1200" dirty="0" smtClean="0">
                          <a:solidFill>
                            <a:schemeClr val="tx1"/>
                          </a:solidFill>
                          <a:latin typeface="+mn-lt"/>
                          <a:ea typeface="+mn-ea"/>
                          <a:cs typeface="+mn-cs"/>
                        </a:rPr>
                        <a:t> (2013) </a:t>
                      </a:r>
                      <a:r>
                        <a:rPr lang="es-ES_tradnl" sz="1000" kern="1200" dirty="0" err="1" smtClean="0">
                          <a:solidFill>
                            <a:schemeClr val="tx1"/>
                          </a:solidFill>
                          <a:latin typeface="+mn-lt"/>
                          <a:ea typeface="+mn-ea"/>
                          <a:cs typeface="+mn-cs"/>
                        </a:rPr>
                        <a:t>Touchton</a:t>
                      </a:r>
                      <a:r>
                        <a:rPr lang="es-ES_tradnl" sz="1000" kern="1200" dirty="0" smtClean="0">
                          <a:solidFill>
                            <a:schemeClr val="tx1"/>
                          </a:solidFill>
                          <a:latin typeface="+mn-lt"/>
                          <a:ea typeface="+mn-ea"/>
                          <a:cs typeface="+mn-cs"/>
                        </a:rPr>
                        <a:t> y </a:t>
                      </a:r>
                      <a:r>
                        <a:rPr lang="es-ES_tradnl" sz="1000" kern="1200" dirty="0" err="1" smtClean="0">
                          <a:solidFill>
                            <a:schemeClr val="tx1"/>
                          </a:solidFill>
                          <a:latin typeface="+mn-lt"/>
                          <a:ea typeface="+mn-ea"/>
                          <a:cs typeface="+mn-cs"/>
                        </a:rPr>
                        <a:t>Wampler</a:t>
                      </a:r>
                      <a:r>
                        <a:rPr lang="es-ES_tradnl" sz="1000" kern="1200" dirty="0" smtClean="0">
                          <a:solidFill>
                            <a:schemeClr val="tx1"/>
                          </a:solidFill>
                          <a:latin typeface="+mn-lt"/>
                          <a:ea typeface="+mn-ea"/>
                          <a:cs typeface="+mn-cs"/>
                        </a:rPr>
                        <a:t> (2013)</a:t>
                      </a:r>
                      <a:r>
                        <a:rPr lang="es-ES_tradnl" sz="1000" dirty="0" smtClean="0"/>
                        <a:t> </a:t>
                      </a:r>
                      <a:endParaRPr lang="es-ES_tradnl" sz="10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dirty="0" smtClean="0"/>
                        <a:t>Gob. local</a:t>
                      </a:r>
                    </a:p>
                    <a:p>
                      <a:pPr algn="l"/>
                      <a:endParaRPr lang="es-ES_tradnl" sz="1000" dirty="0"/>
                    </a:p>
                  </a:txBody>
                  <a:tcPr/>
                </a:tc>
                <a:tc>
                  <a:txBody>
                    <a:bodyPr/>
                    <a:lstStyle/>
                    <a:p>
                      <a:pPr algn="l"/>
                      <a:r>
                        <a:rPr lang="es-ES_tradnl" sz="1000" dirty="0" smtClean="0"/>
                        <a:t>México</a:t>
                      </a:r>
                      <a:endParaRPr lang="es-ES_tradnl" sz="1000" dirty="0"/>
                    </a:p>
                  </a:txBody>
                  <a:tcPr/>
                </a:tc>
                <a:tc>
                  <a:txBody>
                    <a:bodyPr/>
                    <a:lstStyle/>
                    <a:p>
                      <a:r>
                        <a:rPr lang="es-ES_tradnl" sz="1000" kern="1200" dirty="0" smtClean="0">
                          <a:solidFill>
                            <a:schemeClr val="tx1"/>
                          </a:solidFill>
                          <a:latin typeface="+mn-lt"/>
                          <a:ea typeface="+mn-ea"/>
                          <a:cs typeface="+mn-cs"/>
                        </a:rPr>
                        <a:t>Presupuesto participativo</a:t>
                      </a:r>
                      <a:r>
                        <a:rPr lang="es-ES_tradnl" sz="1000" dirty="0" smtClean="0"/>
                        <a:t> </a:t>
                      </a:r>
                      <a:endParaRPr lang="es-ES_tradnl" sz="1000" dirty="0"/>
                    </a:p>
                  </a:txBody>
                  <a:tcPr/>
                </a:tc>
                <a:tc>
                  <a:txBody>
                    <a:bodyPr/>
                    <a:lstStyle/>
                    <a:p>
                      <a:r>
                        <a:rPr lang="es-ES_tradnl" sz="1000" kern="1200" dirty="0" smtClean="0">
                          <a:solidFill>
                            <a:schemeClr val="tx1"/>
                          </a:solidFill>
                          <a:latin typeface="+mn-lt"/>
                          <a:ea typeface="+mn-ea"/>
                          <a:cs typeface="+mn-cs"/>
                        </a:rPr>
                        <a:t>Aumento cobertura de servicios básicos</a:t>
                      </a:r>
                      <a:endParaRPr lang="es-ES_tradnl" sz="1000" dirty="0"/>
                    </a:p>
                  </a:txBody>
                  <a:tcPr/>
                </a:tc>
                <a:tc>
                  <a:txBody>
                    <a:bodyPr/>
                    <a:lstStyle/>
                    <a:p>
                      <a:r>
                        <a:rPr lang="es-ES_tradnl" sz="1000" kern="1200" dirty="0" smtClean="0">
                          <a:solidFill>
                            <a:schemeClr val="tx1"/>
                          </a:solidFill>
                          <a:latin typeface="+mn-lt"/>
                          <a:ea typeface="+mn-ea"/>
                          <a:cs typeface="+mn-cs"/>
                        </a:rPr>
                        <a:t>Díaz-</a:t>
                      </a:r>
                      <a:r>
                        <a:rPr lang="es-ES_tradnl" sz="1000" kern="1200" dirty="0" err="1" smtClean="0">
                          <a:solidFill>
                            <a:schemeClr val="tx1"/>
                          </a:solidFill>
                          <a:latin typeface="+mn-lt"/>
                          <a:ea typeface="+mn-ea"/>
                          <a:cs typeface="+mn-cs"/>
                        </a:rPr>
                        <a:t>Cayeros</a:t>
                      </a:r>
                      <a:r>
                        <a:rPr lang="es-ES_tradnl" sz="1000" kern="1200" dirty="0" smtClean="0">
                          <a:solidFill>
                            <a:schemeClr val="tx1"/>
                          </a:solidFill>
                          <a:latin typeface="+mn-lt"/>
                          <a:ea typeface="+mn-ea"/>
                          <a:cs typeface="+mn-cs"/>
                        </a:rPr>
                        <a:t> y otros (2013)</a:t>
                      </a:r>
                      <a:r>
                        <a:rPr lang="es-ES_tradnl" sz="1000" dirty="0" smtClean="0"/>
                        <a:t> </a:t>
                      </a:r>
                      <a:endParaRPr lang="es-ES_tradnl" sz="10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dirty="0" smtClean="0"/>
                        <a:t>Gob. local</a:t>
                      </a:r>
                    </a:p>
                  </a:txBody>
                  <a:tcPr/>
                </a:tc>
                <a:tc>
                  <a:txBody>
                    <a:bodyPr/>
                    <a:lstStyle/>
                    <a:p>
                      <a:pPr algn="l"/>
                      <a:r>
                        <a:rPr lang="es-ES_tradnl" sz="1000" dirty="0" smtClean="0"/>
                        <a:t>India</a:t>
                      </a:r>
                      <a:endParaRPr lang="es-ES_tradnl" sz="1000" dirty="0"/>
                    </a:p>
                  </a:txBody>
                  <a:tcPr/>
                </a:tc>
                <a:tc>
                  <a:txBody>
                    <a:bodyPr/>
                    <a:lstStyle/>
                    <a:p>
                      <a:r>
                        <a:rPr lang="es-ES_tradnl" sz="1000" kern="1200" dirty="0" smtClean="0">
                          <a:solidFill>
                            <a:schemeClr val="tx1"/>
                          </a:solidFill>
                          <a:latin typeface="+mn-lt"/>
                          <a:ea typeface="+mn-ea"/>
                          <a:cs typeface="+mn-cs"/>
                        </a:rPr>
                        <a:t>Presupuesto participativo</a:t>
                      </a:r>
                      <a:r>
                        <a:rPr lang="es-ES_tradnl" sz="1000" dirty="0" smtClean="0"/>
                        <a:t> </a:t>
                      </a:r>
                      <a:endParaRPr lang="es-ES_tradnl" sz="1000" dirty="0"/>
                    </a:p>
                  </a:txBody>
                  <a:tcPr/>
                </a:tc>
                <a:tc>
                  <a:txBody>
                    <a:bodyPr/>
                    <a:lstStyle/>
                    <a:p>
                      <a:r>
                        <a:rPr lang="es-ES_tradnl" sz="1000" kern="1200" dirty="0" smtClean="0">
                          <a:solidFill>
                            <a:schemeClr val="tx1"/>
                          </a:solidFill>
                          <a:latin typeface="+mn-lt"/>
                          <a:ea typeface="+mn-ea"/>
                          <a:cs typeface="+mn-cs"/>
                        </a:rPr>
                        <a:t>Mejor focalización</a:t>
                      </a:r>
                      <a:r>
                        <a:rPr lang="es-ES_tradnl" sz="1000" dirty="0" smtClean="0"/>
                        <a:t> </a:t>
                      </a:r>
                      <a:endParaRPr lang="es-ES_tradnl" sz="1000" dirty="0"/>
                    </a:p>
                  </a:txBody>
                  <a:tcPr/>
                </a:tc>
                <a:tc>
                  <a:txBody>
                    <a:bodyPr/>
                    <a:lstStyle/>
                    <a:p>
                      <a:r>
                        <a:rPr lang="en-US" sz="1000" kern="1200" dirty="0" err="1" smtClean="0">
                          <a:solidFill>
                            <a:schemeClr val="tx1"/>
                          </a:solidFill>
                          <a:latin typeface="+mn-lt"/>
                          <a:ea typeface="+mn-ea"/>
                          <a:cs typeface="+mn-cs"/>
                        </a:rPr>
                        <a:t>Besley</a:t>
                      </a:r>
                      <a:r>
                        <a:rPr lang="en-US" sz="1000" kern="1200" dirty="0" smtClean="0">
                          <a:solidFill>
                            <a:schemeClr val="tx1"/>
                          </a:solidFill>
                          <a:latin typeface="+mn-lt"/>
                          <a:ea typeface="+mn-ea"/>
                          <a:cs typeface="+mn-cs"/>
                        </a:rPr>
                        <a:t>, </a:t>
                      </a:r>
                      <a:r>
                        <a:rPr lang="en-US" sz="1000" kern="1200" dirty="0" err="1" smtClean="0">
                          <a:solidFill>
                            <a:schemeClr val="tx1"/>
                          </a:solidFill>
                          <a:latin typeface="+mn-lt"/>
                          <a:ea typeface="+mn-ea"/>
                          <a:cs typeface="+mn-cs"/>
                        </a:rPr>
                        <a:t>Rao</a:t>
                      </a:r>
                      <a:r>
                        <a:rPr lang="en-US" sz="1000" kern="1200" dirty="0" smtClean="0">
                          <a:solidFill>
                            <a:schemeClr val="tx1"/>
                          </a:solidFill>
                          <a:latin typeface="+mn-lt"/>
                          <a:ea typeface="+mn-ea"/>
                          <a:cs typeface="+mn-cs"/>
                        </a:rPr>
                        <a:t>, </a:t>
                      </a:r>
                      <a:r>
                        <a:rPr lang="en-US" sz="1000" kern="1200" dirty="0" err="1" smtClean="0">
                          <a:solidFill>
                            <a:schemeClr val="tx1"/>
                          </a:solidFill>
                          <a:latin typeface="+mn-lt"/>
                          <a:ea typeface="+mn-ea"/>
                          <a:cs typeface="+mn-cs"/>
                        </a:rPr>
                        <a:t>Pandey</a:t>
                      </a:r>
                      <a:r>
                        <a:rPr lang="en-US" sz="1000" kern="1200" dirty="0" smtClean="0">
                          <a:solidFill>
                            <a:schemeClr val="tx1"/>
                          </a:solidFill>
                          <a:latin typeface="+mn-lt"/>
                          <a:ea typeface="+mn-ea"/>
                          <a:cs typeface="+mn-cs"/>
                        </a:rPr>
                        <a:t> (2005), </a:t>
                      </a:r>
                      <a:r>
                        <a:rPr lang="en-US" sz="1000" kern="1200" dirty="0" err="1" smtClean="0">
                          <a:solidFill>
                            <a:schemeClr val="tx1"/>
                          </a:solidFill>
                          <a:latin typeface="+mn-lt"/>
                          <a:ea typeface="+mn-ea"/>
                          <a:cs typeface="+mn-cs"/>
                        </a:rPr>
                        <a:t>Chaudhuri</a:t>
                      </a:r>
                      <a:r>
                        <a:rPr lang="en-US" sz="1000" kern="1200" dirty="0" smtClean="0">
                          <a:solidFill>
                            <a:schemeClr val="tx1"/>
                          </a:solidFill>
                          <a:latin typeface="+mn-lt"/>
                          <a:ea typeface="+mn-ea"/>
                          <a:cs typeface="+mn-cs"/>
                        </a:rPr>
                        <a:t>, </a:t>
                      </a:r>
                      <a:r>
                        <a:rPr lang="en-US" sz="1000" kern="1200" dirty="0" err="1" smtClean="0">
                          <a:solidFill>
                            <a:schemeClr val="tx1"/>
                          </a:solidFill>
                          <a:latin typeface="+mn-lt"/>
                          <a:ea typeface="+mn-ea"/>
                          <a:cs typeface="+mn-cs"/>
                        </a:rPr>
                        <a:t>Harilal</a:t>
                      </a:r>
                      <a:r>
                        <a:rPr lang="en-US" sz="1000" kern="1200" dirty="0" smtClean="0">
                          <a:solidFill>
                            <a:schemeClr val="tx1"/>
                          </a:solidFill>
                          <a:latin typeface="+mn-lt"/>
                          <a:ea typeface="+mn-ea"/>
                          <a:cs typeface="+mn-cs"/>
                        </a:rPr>
                        <a:t> </a:t>
                      </a:r>
                      <a:r>
                        <a:rPr lang="en-US" sz="1000" kern="1200" dirty="0" err="1" smtClean="0">
                          <a:solidFill>
                            <a:schemeClr val="tx1"/>
                          </a:solidFill>
                          <a:latin typeface="+mn-lt"/>
                          <a:ea typeface="+mn-ea"/>
                          <a:cs typeface="+mn-cs"/>
                        </a:rPr>
                        <a:t>y</a:t>
                      </a:r>
                      <a:r>
                        <a:rPr lang="en-US" sz="1000" kern="1200" dirty="0" smtClean="0">
                          <a:solidFill>
                            <a:schemeClr val="tx1"/>
                          </a:solidFill>
                          <a:latin typeface="+mn-lt"/>
                          <a:ea typeface="+mn-ea"/>
                          <a:cs typeface="+mn-cs"/>
                        </a:rPr>
                        <a:t> Heller (2007)</a:t>
                      </a:r>
                      <a:r>
                        <a:rPr lang="es-ES_tradnl" sz="1000" dirty="0" smtClean="0"/>
                        <a:t> </a:t>
                      </a:r>
                      <a:endParaRPr lang="es-ES_tradnl" sz="1000" dirty="0"/>
                    </a:p>
                  </a:txBody>
                  <a:tcPr/>
                </a:tc>
              </a:tr>
              <a:tr h="370840">
                <a:tc>
                  <a:txBody>
                    <a:bodyPr/>
                    <a:lstStyle/>
                    <a:p>
                      <a:pPr algn="l"/>
                      <a:r>
                        <a:rPr lang="es-ES_tradnl" sz="1000" dirty="0" smtClean="0"/>
                        <a:t>Salud</a:t>
                      </a:r>
                      <a:endParaRPr lang="es-ES_tradnl" sz="1000" dirty="0"/>
                    </a:p>
                  </a:txBody>
                  <a:tcPr/>
                </a:tc>
                <a:tc>
                  <a:txBody>
                    <a:bodyPr/>
                    <a:lstStyle/>
                    <a:p>
                      <a:pPr algn="l"/>
                      <a:r>
                        <a:rPr lang="es-ES_tradnl" sz="1000" dirty="0" smtClean="0"/>
                        <a:t>Uganda</a:t>
                      </a:r>
                      <a:endParaRPr lang="es-ES_tradnl" sz="1000" dirty="0"/>
                    </a:p>
                  </a:txBody>
                  <a:tcPr/>
                </a:tc>
                <a:tc>
                  <a:txBody>
                    <a:bodyPr/>
                    <a:lstStyle/>
                    <a:p>
                      <a:r>
                        <a:rPr lang="es-ES_tradnl" sz="1000" kern="1200" dirty="0" smtClean="0">
                          <a:solidFill>
                            <a:schemeClr val="tx1"/>
                          </a:solidFill>
                          <a:latin typeface="+mn-lt"/>
                          <a:ea typeface="+mn-ea"/>
                          <a:cs typeface="+mn-cs"/>
                        </a:rPr>
                        <a:t>Seguimiento participativo</a:t>
                      </a:r>
                      <a:r>
                        <a:rPr lang="es-ES_tradnl" sz="1000" dirty="0" smtClean="0"/>
                        <a:t> </a:t>
                      </a:r>
                      <a:endParaRPr lang="es-ES_tradnl" sz="1000" dirty="0"/>
                    </a:p>
                  </a:txBody>
                  <a:tcPr/>
                </a:tc>
                <a:tc>
                  <a:txBody>
                    <a:bodyPr/>
                    <a:lstStyle/>
                    <a:p>
                      <a:r>
                        <a:rPr lang="es-ES_tradnl" sz="1000" kern="1200" dirty="0" smtClean="0">
                          <a:solidFill>
                            <a:schemeClr val="tx1"/>
                          </a:solidFill>
                          <a:latin typeface="+mn-lt"/>
                          <a:ea typeface="+mn-ea"/>
                          <a:cs typeface="+mn-cs"/>
                        </a:rPr>
                        <a:t>Mejores resultados en salud </a:t>
                      </a:r>
                      <a:endParaRPr lang="es-ES_tradnl" sz="1000" dirty="0"/>
                    </a:p>
                  </a:txBody>
                  <a:tcPr/>
                </a:tc>
                <a:tc>
                  <a:txBody>
                    <a:bodyPr/>
                    <a:lstStyle/>
                    <a:p>
                      <a:r>
                        <a:rPr lang="es-ES_tradnl" sz="1000" kern="1200" dirty="0" err="1" smtClean="0">
                          <a:solidFill>
                            <a:schemeClr val="tx1"/>
                          </a:solidFill>
                          <a:latin typeface="+mn-lt"/>
                          <a:ea typeface="+mn-ea"/>
                          <a:cs typeface="+mn-cs"/>
                        </a:rPr>
                        <a:t>Björkman</a:t>
                      </a:r>
                      <a:r>
                        <a:rPr lang="es-ES_tradnl" sz="1000" kern="1200" dirty="0" smtClean="0">
                          <a:solidFill>
                            <a:schemeClr val="tx1"/>
                          </a:solidFill>
                          <a:latin typeface="+mn-lt"/>
                          <a:ea typeface="+mn-ea"/>
                          <a:cs typeface="+mn-cs"/>
                        </a:rPr>
                        <a:t> y </a:t>
                      </a:r>
                      <a:r>
                        <a:rPr lang="es-ES_tradnl" sz="1000" kern="1200" dirty="0" err="1" smtClean="0">
                          <a:solidFill>
                            <a:schemeClr val="tx1"/>
                          </a:solidFill>
                          <a:latin typeface="+mn-lt"/>
                          <a:ea typeface="+mn-ea"/>
                          <a:cs typeface="+mn-cs"/>
                        </a:rPr>
                        <a:t>Svensson</a:t>
                      </a:r>
                      <a:r>
                        <a:rPr lang="es-ES_tradnl" sz="1000" kern="1200" dirty="0" smtClean="0">
                          <a:solidFill>
                            <a:schemeClr val="tx1"/>
                          </a:solidFill>
                          <a:latin typeface="+mn-lt"/>
                          <a:ea typeface="+mn-ea"/>
                          <a:cs typeface="+mn-cs"/>
                        </a:rPr>
                        <a:t>, (2009), </a:t>
                      </a:r>
                      <a:r>
                        <a:rPr lang="es-ES_tradnl" sz="1000" kern="1200" dirty="0" err="1" smtClean="0">
                          <a:solidFill>
                            <a:schemeClr val="tx1"/>
                          </a:solidFill>
                          <a:latin typeface="+mn-lt"/>
                          <a:ea typeface="+mn-ea"/>
                          <a:cs typeface="+mn-cs"/>
                        </a:rPr>
                        <a:t>Björkman</a:t>
                      </a:r>
                      <a:r>
                        <a:rPr lang="es-ES_tradnl" sz="1000" kern="1200" dirty="0" smtClean="0">
                          <a:solidFill>
                            <a:schemeClr val="tx1"/>
                          </a:solidFill>
                          <a:latin typeface="+mn-lt"/>
                          <a:ea typeface="+mn-ea"/>
                          <a:cs typeface="+mn-cs"/>
                        </a:rPr>
                        <a:t>, de </a:t>
                      </a:r>
                      <a:r>
                        <a:rPr lang="es-ES_tradnl" sz="1000" kern="1200" dirty="0" err="1" smtClean="0">
                          <a:solidFill>
                            <a:schemeClr val="tx1"/>
                          </a:solidFill>
                          <a:latin typeface="+mn-lt"/>
                          <a:ea typeface="+mn-ea"/>
                          <a:cs typeface="+mn-cs"/>
                        </a:rPr>
                        <a:t>Walque</a:t>
                      </a:r>
                      <a:r>
                        <a:rPr lang="es-ES_tradnl" sz="1000" kern="1200" dirty="0" smtClean="0">
                          <a:solidFill>
                            <a:schemeClr val="tx1"/>
                          </a:solidFill>
                          <a:latin typeface="+mn-lt"/>
                          <a:ea typeface="+mn-ea"/>
                          <a:cs typeface="+mn-cs"/>
                        </a:rPr>
                        <a:t>, </a:t>
                      </a:r>
                      <a:r>
                        <a:rPr lang="es-ES_tradnl" sz="1000" kern="1200" dirty="0" err="1" smtClean="0">
                          <a:solidFill>
                            <a:schemeClr val="tx1"/>
                          </a:solidFill>
                          <a:latin typeface="+mn-lt"/>
                          <a:ea typeface="+mn-ea"/>
                          <a:cs typeface="+mn-cs"/>
                        </a:rPr>
                        <a:t>Svensson</a:t>
                      </a:r>
                      <a:r>
                        <a:rPr lang="es-ES_tradnl" sz="1000" kern="1200" dirty="0" smtClean="0">
                          <a:solidFill>
                            <a:schemeClr val="tx1"/>
                          </a:solidFill>
                          <a:latin typeface="+mn-lt"/>
                          <a:ea typeface="+mn-ea"/>
                          <a:cs typeface="+mn-cs"/>
                        </a:rPr>
                        <a:t> (2013)</a:t>
                      </a:r>
                      <a:r>
                        <a:rPr lang="es-ES_tradnl" sz="1000" dirty="0" smtClean="0"/>
                        <a:t> </a:t>
                      </a:r>
                      <a:endParaRPr lang="es-ES_tradnl" sz="1000" dirty="0"/>
                    </a:p>
                  </a:txBody>
                  <a:tcPr/>
                </a:tc>
              </a:tr>
              <a:tr h="370840">
                <a:tc>
                  <a:txBody>
                    <a:bodyPr/>
                    <a:lstStyle/>
                    <a:p>
                      <a:pPr algn="l"/>
                      <a:r>
                        <a:rPr lang="es-ES_tradnl" sz="1000" dirty="0" smtClean="0"/>
                        <a:t>Elecciones locales</a:t>
                      </a:r>
                      <a:endParaRPr lang="es-ES_tradnl" sz="1000" dirty="0"/>
                    </a:p>
                  </a:txBody>
                  <a:tcPr/>
                </a:tc>
                <a:tc>
                  <a:txBody>
                    <a:bodyPr/>
                    <a:lstStyle/>
                    <a:p>
                      <a:pPr algn="l"/>
                      <a:r>
                        <a:rPr lang="es-ES_tradnl" sz="1000" dirty="0" smtClean="0"/>
                        <a:t>Brasil</a:t>
                      </a:r>
                      <a:endParaRPr lang="es-ES_tradnl" sz="1000" dirty="0"/>
                    </a:p>
                  </a:txBody>
                  <a:tcPr/>
                </a:tc>
                <a:tc>
                  <a:txBody>
                    <a:bodyPr/>
                    <a:lstStyle/>
                    <a:p>
                      <a:r>
                        <a:rPr lang="es-ES_tradnl" sz="1000" kern="1200" dirty="0" smtClean="0">
                          <a:solidFill>
                            <a:schemeClr val="tx1"/>
                          </a:solidFill>
                          <a:latin typeface="+mn-lt"/>
                          <a:ea typeface="+mn-ea"/>
                          <a:cs typeface="+mn-cs"/>
                        </a:rPr>
                        <a:t>Difusión de información de auditoría </a:t>
                      </a:r>
                      <a:endParaRPr lang="es-ES_tradnl" sz="1000" dirty="0"/>
                    </a:p>
                  </a:txBody>
                  <a:tcPr/>
                </a:tc>
                <a:tc>
                  <a:txBody>
                    <a:bodyPr/>
                    <a:lstStyle/>
                    <a:p>
                      <a:r>
                        <a:rPr lang="es-ES_tradnl" sz="1000" kern="1200" dirty="0" smtClean="0">
                          <a:solidFill>
                            <a:schemeClr val="tx1"/>
                          </a:solidFill>
                          <a:latin typeface="+mn-lt"/>
                          <a:ea typeface="+mn-ea"/>
                          <a:cs typeface="+mn-cs"/>
                        </a:rPr>
                        <a:t>Rendición de cuentas electoral </a:t>
                      </a:r>
                      <a:endParaRPr lang="es-ES_tradnl" sz="1000" dirty="0"/>
                    </a:p>
                  </a:txBody>
                  <a:tcPr/>
                </a:tc>
                <a:tc>
                  <a:txBody>
                    <a:bodyPr/>
                    <a:lstStyle/>
                    <a:p>
                      <a:r>
                        <a:rPr lang="es-ES_tradnl" sz="1000" kern="1200" dirty="0" smtClean="0">
                          <a:solidFill>
                            <a:schemeClr val="tx1"/>
                          </a:solidFill>
                          <a:latin typeface="+mn-lt"/>
                          <a:ea typeface="+mn-ea"/>
                          <a:cs typeface="+mn-cs"/>
                        </a:rPr>
                        <a:t>Ferraz y Finan (2008)</a:t>
                      </a:r>
                      <a:r>
                        <a:rPr lang="es-ES_tradnl" sz="1000" dirty="0" smtClean="0"/>
                        <a:t> </a:t>
                      </a:r>
                      <a:endParaRPr lang="es-ES_tradnl" sz="1000" dirty="0"/>
                    </a:p>
                  </a:txBody>
                  <a:tcPr/>
                </a:tc>
              </a:tr>
              <a:tr h="370840">
                <a:tc>
                  <a:txBody>
                    <a:bodyPr/>
                    <a:lstStyle/>
                    <a:p>
                      <a:pPr algn="l"/>
                      <a:r>
                        <a:rPr lang="es-ES_tradnl" sz="1000" dirty="0" smtClean="0"/>
                        <a:t>Obras públicas</a:t>
                      </a:r>
                      <a:endParaRPr lang="es-ES_tradnl" sz="1000" dirty="0"/>
                    </a:p>
                  </a:txBody>
                  <a:tcPr/>
                </a:tc>
                <a:tc>
                  <a:txBody>
                    <a:bodyPr/>
                    <a:lstStyle/>
                    <a:p>
                      <a:pPr algn="l"/>
                      <a:r>
                        <a:rPr lang="es-ES_tradnl" sz="1000" dirty="0" smtClean="0"/>
                        <a:t>India</a:t>
                      </a:r>
                      <a:endParaRPr lang="es-ES_tradnl" sz="1000" dirty="0"/>
                    </a:p>
                  </a:txBody>
                  <a:tcPr/>
                </a:tc>
                <a:tc>
                  <a:txBody>
                    <a:bodyPr/>
                    <a:lstStyle/>
                    <a:p>
                      <a:r>
                        <a:rPr lang="es-ES_tradnl" sz="1000" kern="1200" dirty="0" smtClean="0">
                          <a:solidFill>
                            <a:schemeClr val="tx1"/>
                          </a:solidFill>
                          <a:latin typeface="+mn-lt"/>
                          <a:ea typeface="+mn-ea"/>
                          <a:cs typeface="+mn-cs"/>
                        </a:rPr>
                        <a:t>Auditorías sociales </a:t>
                      </a:r>
                      <a:endParaRPr lang="es-ES_tradnl" sz="1000" dirty="0"/>
                    </a:p>
                  </a:txBody>
                  <a:tcPr/>
                </a:tc>
                <a:tc>
                  <a:txBody>
                    <a:bodyPr/>
                    <a:lstStyle/>
                    <a:p>
                      <a:r>
                        <a:rPr lang="es-ES_tradnl" sz="1000" kern="1200" dirty="0" smtClean="0">
                          <a:solidFill>
                            <a:schemeClr val="tx1"/>
                          </a:solidFill>
                          <a:latin typeface="+mn-lt"/>
                          <a:ea typeface="+mn-ea"/>
                          <a:cs typeface="+mn-cs"/>
                        </a:rPr>
                        <a:t>Menos robos de salarios </a:t>
                      </a:r>
                      <a:endParaRPr lang="es-ES_tradnl" sz="1000" dirty="0"/>
                    </a:p>
                  </a:txBody>
                  <a:tcPr/>
                </a:tc>
                <a:tc>
                  <a:txBody>
                    <a:bodyPr/>
                    <a:lstStyle/>
                    <a:p>
                      <a:r>
                        <a:rPr lang="es-ES_tradnl" sz="1000" kern="1200" dirty="0" smtClean="0">
                          <a:solidFill>
                            <a:schemeClr val="tx1"/>
                          </a:solidFill>
                          <a:latin typeface="+mn-lt"/>
                          <a:ea typeface="+mn-ea"/>
                          <a:cs typeface="+mn-cs"/>
                        </a:rPr>
                        <a:t>Shankar (2010)</a:t>
                      </a:r>
                      <a:r>
                        <a:rPr lang="es-ES_tradnl" sz="1000" dirty="0" smtClean="0"/>
                        <a:t> </a:t>
                      </a:r>
                      <a:endParaRPr lang="es-ES_tradnl" sz="10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000" dirty="0" smtClean="0"/>
                        <a:t>Obras públicas</a:t>
                      </a:r>
                    </a:p>
                    <a:p>
                      <a:pPr algn="l"/>
                      <a:endParaRPr lang="es-ES_tradnl" sz="1000" dirty="0"/>
                    </a:p>
                  </a:txBody>
                  <a:tcPr/>
                </a:tc>
                <a:tc>
                  <a:txBody>
                    <a:bodyPr/>
                    <a:lstStyle/>
                    <a:p>
                      <a:pPr algn="l"/>
                      <a:r>
                        <a:rPr lang="es-ES_tradnl" sz="1000" dirty="0" smtClean="0"/>
                        <a:t>Indonesia</a:t>
                      </a:r>
                      <a:endParaRPr lang="es-ES_tradnl" sz="1000" dirty="0"/>
                    </a:p>
                  </a:txBody>
                  <a:tcPr/>
                </a:tc>
                <a:tc>
                  <a:txBody>
                    <a:bodyPr/>
                    <a:lstStyle/>
                    <a:p>
                      <a:r>
                        <a:rPr lang="es-ES_tradnl" sz="1000" kern="1200" dirty="0" smtClean="0">
                          <a:solidFill>
                            <a:schemeClr val="tx1"/>
                          </a:solidFill>
                          <a:latin typeface="+mn-lt"/>
                          <a:ea typeface="+mn-ea"/>
                          <a:cs typeface="+mn-cs"/>
                        </a:rPr>
                        <a:t>Difusión local de auditorías </a:t>
                      </a:r>
                      <a:endParaRPr lang="es-ES_tradnl" sz="1000" dirty="0"/>
                    </a:p>
                  </a:txBody>
                  <a:tcPr/>
                </a:tc>
                <a:tc>
                  <a:txBody>
                    <a:bodyPr/>
                    <a:lstStyle/>
                    <a:p>
                      <a:r>
                        <a:rPr lang="es-ES_tradnl" sz="1000" kern="1200" dirty="0" smtClean="0">
                          <a:solidFill>
                            <a:schemeClr val="tx1"/>
                          </a:solidFill>
                          <a:latin typeface="+mn-lt"/>
                          <a:ea typeface="+mn-ea"/>
                          <a:cs typeface="+mn-cs"/>
                        </a:rPr>
                        <a:t>Menos desviación de fondos  viales </a:t>
                      </a:r>
                      <a:endParaRPr lang="es-ES_tradnl" sz="1000" dirty="0"/>
                    </a:p>
                  </a:txBody>
                  <a:tcPr/>
                </a:tc>
                <a:tc>
                  <a:txBody>
                    <a:bodyPr/>
                    <a:lstStyle/>
                    <a:p>
                      <a:r>
                        <a:rPr lang="es-ES_tradnl" sz="1000" kern="1200" dirty="0" err="1" smtClean="0">
                          <a:solidFill>
                            <a:schemeClr val="tx1"/>
                          </a:solidFill>
                          <a:latin typeface="+mn-lt"/>
                          <a:ea typeface="+mn-ea"/>
                          <a:cs typeface="+mn-cs"/>
                        </a:rPr>
                        <a:t>Olken</a:t>
                      </a:r>
                      <a:r>
                        <a:rPr lang="es-ES_tradnl" sz="1000" kern="1200" dirty="0" smtClean="0">
                          <a:solidFill>
                            <a:schemeClr val="tx1"/>
                          </a:solidFill>
                          <a:latin typeface="+mn-lt"/>
                          <a:ea typeface="+mn-ea"/>
                          <a:cs typeface="+mn-cs"/>
                        </a:rPr>
                        <a:t> (2007)</a:t>
                      </a:r>
                      <a:r>
                        <a:rPr lang="es-ES_tradnl" sz="1000" dirty="0" smtClean="0"/>
                        <a:t> </a:t>
                      </a:r>
                      <a:endParaRPr lang="es-ES_tradnl" sz="1000" dirty="0"/>
                    </a:p>
                  </a:txBody>
                  <a:tcPr/>
                </a:tc>
              </a:tr>
              <a:tr h="370840">
                <a:tc>
                  <a:txBody>
                    <a:bodyPr/>
                    <a:lstStyle/>
                    <a:p>
                      <a:pPr algn="l"/>
                      <a:r>
                        <a:rPr lang="es-ES_tradnl" sz="1000" dirty="0" smtClean="0"/>
                        <a:t>Agua</a:t>
                      </a:r>
                      <a:endParaRPr lang="es-ES_tradnl" sz="1000" dirty="0"/>
                    </a:p>
                  </a:txBody>
                  <a:tcPr/>
                </a:tc>
                <a:tc>
                  <a:txBody>
                    <a:bodyPr/>
                    <a:lstStyle/>
                    <a:p>
                      <a:pPr algn="l"/>
                      <a:r>
                        <a:rPr lang="es-ES_tradnl" sz="1000" dirty="0" err="1" smtClean="0"/>
                        <a:t>Internac</a:t>
                      </a:r>
                      <a:r>
                        <a:rPr lang="es-ES_tradnl" sz="1000" dirty="0" smtClean="0"/>
                        <a:t>.</a:t>
                      </a:r>
                      <a:endParaRPr lang="es-ES_tradnl" sz="1000" dirty="0"/>
                    </a:p>
                  </a:txBody>
                  <a:tcPr/>
                </a:tc>
                <a:tc>
                  <a:txBody>
                    <a:bodyPr/>
                    <a:lstStyle/>
                    <a:p>
                      <a:r>
                        <a:rPr lang="es-ES_tradnl" sz="1000" kern="1200" dirty="0" smtClean="0">
                          <a:solidFill>
                            <a:schemeClr val="tx1"/>
                          </a:solidFill>
                          <a:latin typeface="+mn-lt"/>
                          <a:ea typeface="+mn-ea"/>
                          <a:cs typeface="+mn-cs"/>
                        </a:rPr>
                        <a:t>Co-</a:t>
                      </a:r>
                      <a:r>
                        <a:rPr lang="es-ES_tradnl" sz="1000" kern="1200" dirty="0" err="1" smtClean="0">
                          <a:solidFill>
                            <a:schemeClr val="tx1"/>
                          </a:solidFill>
                          <a:latin typeface="+mn-lt"/>
                          <a:ea typeface="+mn-ea"/>
                          <a:cs typeface="+mn-cs"/>
                        </a:rPr>
                        <a:t>gobernanza</a:t>
                      </a:r>
                      <a:r>
                        <a:rPr lang="es-ES_tradnl" sz="1000" dirty="0" smtClean="0"/>
                        <a:t> </a:t>
                      </a:r>
                      <a:endParaRPr lang="es-ES_tradnl" sz="1000" dirty="0"/>
                    </a:p>
                  </a:txBody>
                  <a:tcPr/>
                </a:tc>
                <a:tc>
                  <a:txBody>
                    <a:bodyPr/>
                    <a:lstStyle/>
                    <a:p>
                      <a:r>
                        <a:rPr lang="es-ES_tradnl" sz="1000" kern="1200" dirty="0" smtClean="0">
                          <a:solidFill>
                            <a:schemeClr val="tx1"/>
                          </a:solidFill>
                          <a:latin typeface="+mn-lt"/>
                          <a:ea typeface="+mn-ea"/>
                          <a:cs typeface="+mn-cs"/>
                        </a:rPr>
                        <a:t>Impacto económico, social  en sostenibilidad </a:t>
                      </a:r>
                      <a:endParaRPr lang="es-ES_tradnl" sz="1000" dirty="0"/>
                    </a:p>
                  </a:txBody>
                  <a:tcPr/>
                </a:tc>
                <a:tc>
                  <a:txBody>
                    <a:bodyPr/>
                    <a:lstStyle/>
                    <a:p>
                      <a:r>
                        <a:rPr lang="es-ES_tradnl" sz="1000" kern="1200" dirty="0" err="1" smtClean="0">
                          <a:solidFill>
                            <a:schemeClr val="tx1"/>
                          </a:solidFill>
                          <a:latin typeface="+mn-lt"/>
                          <a:ea typeface="+mn-ea"/>
                          <a:cs typeface="+mn-cs"/>
                        </a:rPr>
                        <a:t>Narayan</a:t>
                      </a:r>
                      <a:r>
                        <a:rPr lang="es-ES_tradnl" sz="1000" kern="1200" dirty="0" smtClean="0">
                          <a:solidFill>
                            <a:schemeClr val="tx1"/>
                          </a:solidFill>
                          <a:latin typeface="+mn-lt"/>
                          <a:ea typeface="+mn-ea"/>
                          <a:cs typeface="+mn-cs"/>
                        </a:rPr>
                        <a:t> (1995)</a:t>
                      </a:r>
                      <a:r>
                        <a:rPr lang="es-ES_tradnl" sz="1000" dirty="0" smtClean="0"/>
                        <a:t> </a:t>
                      </a:r>
                      <a:endParaRPr lang="es-ES_tradnl" sz="1000" dirty="0"/>
                    </a:p>
                  </a:txBody>
                  <a:tcPr/>
                </a:tc>
              </a:tr>
              <a:tr h="370840">
                <a:tc>
                  <a:txBody>
                    <a:bodyPr/>
                    <a:lstStyle/>
                    <a:p>
                      <a:pPr algn="l"/>
                      <a:r>
                        <a:rPr lang="es-ES_tradnl" sz="1000" dirty="0" smtClean="0"/>
                        <a:t>Agua</a:t>
                      </a:r>
                      <a:endParaRPr lang="es-ES_tradnl" sz="1000" dirty="0"/>
                    </a:p>
                  </a:txBody>
                  <a:tcPr/>
                </a:tc>
                <a:tc>
                  <a:txBody>
                    <a:bodyPr/>
                    <a:lstStyle/>
                    <a:p>
                      <a:pPr algn="l"/>
                      <a:r>
                        <a:rPr lang="es-ES_tradnl" sz="1000" dirty="0" smtClean="0"/>
                        <a:t>India, Sri</a:t>
                      </a:r>
                      <a:r>
                        <a:rPr lang="es-ES_tradnl" sz="1000" baseline="0" dirty="0" smtClean="0"/>
                        <a:t> Lanka</a:t>
                      </a:r>
                      <a:endParaRPr lang="es-ES_tradnl" sz="1000" dirty="0"/>
                    </a:p>
                  </a:txBody>
                  <a:tcPr/>
                </a:tc>
                <a:tc>
                  <a:txBody>
                    <a:bodyPr/>
                    <a:lstStyle/>
                    <a:p>
                      <a:r>
                        <a:rPr lang="es-ES_tradnl" sz="1000" kern="1200" dirty="0" smtClean="0">
                          <a:solidFill>
                            <a:schemeClr val="tx1"/>
                          </a:solidFill>
                          <a:latin typeface="+mn-lt"/>
                          <a:ea typeface="+mn-ea"/>
                          <a:cs typeface="+mn-cs"/>
                        </a:rPr>
                        <a:t>Co-</a:t>
                      </a:r>
                      <a:r>
                        <a:rPr lang="es-ES_tradnl" sz="1000" kern="1200" dirty="0" err="1" smtClean="0">
                          <a:solidFill>
                            <a:schemeClr val="tx1"/>
                          </a:solidFill>
                          <a:latin typeface="+mn-lt"/>
                          <a:ea typeface="+mn-ea"/>
                          <a:cs typeface="+mn-cs"/>
                        </a:rPr>
                        <a:t>gobernanza</a:t>
                      </a:r>
                      <a:r>
                        <a:rPr lang="es-ES_tradnl" sz="1000" dirty="0" smtClean="0"/>
                        <a:t> </a:t>
                      </a:r>
                      <a:endParaRPr lang="es-ES_tradnl" sz="1000" dirty="0"/>
                    </a:p>
                  </a:txBody>
                  <a:tcPr/>
                </a:tc>
                <a:tc>
                  <a:txBody>
                    <a:bodyPr/>
                    <a:lstStyle/>
                    <a:p>
                      <a:r>
                        <a:rPr lang="es-ES_tradnl" sz="1000" kern="1200" dirty="0" smtClean="0">
                          <a:solidFill>
                            <a:schemeClr val="tx1"/>
                          </a:solidFill>
                          <a:latin typeface="+mn-lt"/>
                          <a:ea typeface="+mn-ea"/>
                          <a:cs typeface="+mn-cs"/>
                        </a:rPr>
                        <a:t>Impacto económico, social en sostenibilidad </a:t>
                      </a:r>
                      <a:endParaRPr lang="es-ES_tradnl" sz="1000" dirty="0"/>
                    </a:p>
                  </a:txBody>
                  <a:tcPr/>
                </a:tc>
                <a:tc>
                  <a:txBody>
                    <a:bodyPr/>
                    <a:lstStyle/>
                    <a:p>
                      <a:r>
                        <a:rPr lang="es-ES_tradnl" sz="1000" kern="1200" dirty="0" smtClean="0">
                          <a:solidFill>
                            <a:schemeClr val="tx1"/>
                          </a:solidFill>
                          <a:latin typeface="+mn-lt"/>
                          <a:ea typeface="+mn-ea"/>
                          <a:cs typeface="+mn-cs"/>
                        </a:rPr>
                        <a:t>Krishna y </a:t>
                      </a:r>
                      <a:r>
                        <a:rPr lang="es-ES_tradnl" sz="1000" kern="1200" dirty="0" err="1" smtClean="0">
                          <a:solidFill>
                            <a:schemeClr val="tx1"/>
                          </a:solidFill>
                          <a:latin typeface="+mn-lt"/>
                          <a:ea typeface="+mn-ea"/>
                          <a:cs typeface="+mn-cs"/>
                        </a:rPr>
                        <a:t>Uphoff</a:t>
                      </a:r>
                      <a:r>
                        <a:rPr lang="es-ES_tradnl" sz="1000" kern="1200" dirty="0" smtClean="0">
                          <a:solidFill>
                            <a:schemeClr val="tx1"/>
                          </a:solidFill>
                          <a:latin typeface="+mn-lt"/>
                          <a:ea typeface="+mn-ea"/>
                          <a:cs typeface="+mn-cs"/>
                        </a:rPr>
                        <a:t> (2002), </a:t>
                      </a:r>
                      <a:r>
                        <a:rPr lang="es-ES_tradnl" sz="1000" kern="1200" dirty="0" err="1" smtClean="0">
                          <a:solidFill>
                            <a:schemeClr val="tx1"/>
                          </a:solidFill>
                          <a:latin typeface="+mn-lt"/>
                          <a:ea typeface="+mn-ea"/>
                          <a:cs typeface="+mn-cs"/>
                        </a:rPr>
                        <a:t>Uphoff</a:t>
                      </a:r>
                      <a:r>
                        <a:rPr lang="es-ES_tradnl" sz="1000" kern="1200" dirty="0" smtClean="0">
                          <a:solidFill>
                            <a:schemeClr val="tx1"/>
                          </a:solidFill>
                          <a:latin typeface="+mn-lt"/>
                          <a:ea typeface="+mn-ea"/>
                          <a:cs typeface="+mn-cs"/>
                        </a:rPr>
                        <a:t> y </a:t>
                      </a:r>
                      <a:r>
                        <a:rPr lang="es-ES_tradnl" sz="1000" kern="1200" dirty="0" err="1" smtClean="0">
                          <a:solidFill>
                            <a:schemeClr val="tx1"/>
                          </a:solidFill>
                          <a:latin typeface="+mn-lt"/>
                          <a:ea typeface="+mn-ea"/>
                          <a:cs typeface="+mn-cs"/>
                        </a:rPr>
                        <a:t>Wijayaratna</a:t>
                      </a:r>
                      <a:r>
                        <a:rPr lang="es-ES_tradnl" sz="1000" kern="1200" dirty="0" smtClean="0">
                          <a:solidFill>
                            <a:schemeClr val="tx1"/>
                          </a:solidFill>
                          <a:latin typeface="+mn-lt"/>
                          <a:ea typeface="+mn-ea"/>
                          <a:cs typeface="+mn-cs"/>
                        </a:rPr>
                        <a:t> (2000), </a:t>
                      </a:r>
                      <a:r>
                        <a:rPr lang="es-ES_tradnl" sz="1000" kern="1200" dirty="0" err="1" smtClean="0">
                          <a:solidFill>
                            <a:schemeClr val="tx1"/>
                          </a:solidFill>
                          <a:latin typeface="+mn-lt"/>
                          <a:ea typeface="+mn-ea"/>
                          <a:cs typeface="+mn-cs"/>
                        </a:rPr>
                        <a:t>Isham</a:t>
                      </a:r>
                      <a:r>
                        <a:rPr lang="es-ES_tradnl" sz="1000" kern="1200" dirty="0" smtClean="0">
                          <a:solidFill>
                            <a:schemeClr val="tx1"/>
                          </a:solidFill>
                          <a:latin typeface="+mn-lt"/>
                          <a:ea typeface="+mn-ea"/>
                          <a:cs typeface="+mn-cs"/>
                        </a:rPr>
                        <a:t> y </a:t>
                      </a:r>
                      <a:r>
                        <a:rPr lang="es-ES_tradnl" sz="1000" kern="1200" dirty="0" err="1" smtClean="0">
                          <a:solidFill>
                            <a:schemeClr val="tx1"/>
                          </a:solidFill>
                          <a:latin typeface="+mn-lt"/>
                          <a:ea typeface="+mn-ea"/>
                          <a:cs typeface="+mn-cs"/>
                        </a:rPr>
                        <a:t>Kähkönen</a:t>
                      </a:r>
                      <a:r>
                        <a:rPr lang="es-ES_tradnl" sz="1000" kern="1200" dirty="0" smtClean="0">
                          <a:solidFill>
                            <a:schemeClr val="tx1"/>
                          </a:solidFill>
                          <a:latin typeface="+mn-lt"/>
                          <a:ea typeface="+mn-ea"/>
                          <a:cs typeface="+mn-cs"/>
                        </a:rPr>
                        <a:t> (2002)</a:t>
                      </a:r>
                      <a:r>
                        <a:rPr lang="es-ES_tradnl" sz="1000" dirty="0" smtClean="0"/>
                        <a:t> </a:t>
                      </a:r>
                      <a:endParaRPr lang="es-ES_tradnl" sz="1000" dirty="0"/>
                    </a:p>
                  </a:txBody>
                  <a:tcPr/>
                </a:tc>
              </a:tr>
              <a:tr h="370840">
                <a:tc>
                  <a:txBody>
                    <a:bodyPr/>
                    <a:lstStyle/>
                    <a:p>
                      <a:pPr algn="l"/>
                      <a:r>
                        <a:rPr lang="es-ES_tradnl" sz="1000" kern="1200" dirty="0" smtClean="0">
                          <a:solidFill>
                            <a:schemeClr val="tx1"/>
                          </a:solidFill>
                          <a:latin typeface="+mn-lt"/>
                          <a:ea typeface="+mn-ea"/>
                          <a:cs typeface="+mn-cs"/>
                        </a:rPr>
                        <a:t>Subsidios alimentarios focalizados </a:t>
                      </a:r>
                      <a:endParaRPr lang="es-ES_tradnl" sz="1000" dirty="0"/>
                    </a:p>
                  </a:txBody>
                  <a:tcPr/>
                </a:tc>
                <a:tc>
                  <a:txBody>
                    <a:bodyPr/>
                    <a:lstStyle/>
                    <a:p>
                      <a:pPr algn="l"/>
                      <a:r>
                        <a:rPr lang="es-ES_tradnl" sz="1000" dirty="0" smtClean="0"/>
                        <a:t>India</a:t>
                      </a:r>
                      <a:endParaRPr lang="es-ES_tradnl" sz="1000" dirty="0"/>
                    </a:p>
                  </a:txBody>
                  <a:tcPr/>
                </a:tc>
                <a:tc>
                  <a:txBody>
                    <a:bodyPr/>
                    <a:lstStyle/>
                    <a:p>
                      <a:r>
                        <a:rPr lang="es-ES_tradnl" sz="1000" kern="1200" dirty="0" smtClean="0">
                          <a:solidFill>
                            <a:schemeClr val="tx1"/>
                          </a:solidFill>
                          <a:latin typeface="+mn-lt"/>
                          <a:ea typeface="+mn-ea"/>
                          <a:cs typeface="+mn-cs"/>
                        </a:rPr>
                        <a:t>Acceso a  información </a:t>
                      </a:r>
                      <a:endParaRPr lang="es-ES_tradnl" sz="1000" dirty="0"/>
                    </a:p>
                  </a:txBody>
                  <a:tcPr/>
                </a:tc>
                <a:tc>
                  <a:txBody>
                    <a:bodyPr/>
                    <a:lstStyle/>
                    <a:p>
                      <a:r>
                        <a:rPr lang="es-ES_tradnl" sz="1000" kern="1200" dirty="0" smtClean="0">
                          <a:solidFill>
                            <a:schemeClr val="tx1"/>
                          </a:solidFill>
                          <a:latin typeface="+mn-lt"/>
                          <a:ea typeface="+mn-ea"/>
                          <a:cs typeface="+mn-cs"/>
                        </a:rPr>
                        <a:t>Acceso a cupones para alimentos sin pagar sobornos </a:t>
                      </a:r>
                      <a:endParaRPr lang="es-ES_tradnl" sz="1000" dirty="0"/>
                    </a:p>
                  </a:txBody>
                  <a:tcPr/>
                </a:tc>
                <a:tc>
                  <a:txBody>
                    <a:bodyPr/>
                    <a:lstStyle/>
                    <a:p>
                      <a:r>
                        <a:rPr lang="es-ES_tradnl" sz="1000" kern="1200" dirty="0" err="1" smtClean="0">
                          <a:solidFill>
                            <a:schemeClr val="tx1"/>
                          </a:solidFill>
                          <a:latin typeface="+mn-lt"/>
                          <a:ea typeface="+mn-ea"/>
                          <a:cs typeface="+mn-cs"/>
                        </a:rPr>
                        <a:t>Peisakhin</a:t>
                      </a:r>
                      <a:r>
                        <a:rPr lang="es-ES_tradnl" sz="1000" kern="1200" dirty="0" smtClean="0">
                          <a:solidFill>
                            <a:schemeClr val="tx1"/>
                          </a:solidFill>
                          <a:latin typeface="+mn-lt"/>
                          <a:ea typeface="+mn-ea"/>
                          <a:cs typeface="+mn-cs"/>
                        </a:rPr>
                        <a:t> y Pinto (2010)</a:t>
                      </a:r>
                      <a:r>
                        <a:rPr lang="es-ES_tradnl" sz="1000" dirty="0" smtClean="0"/>
                        <a:t> </a:t>
                      </a:r>
                      <a:endParaRPr lang="es-ES_tradnl" sz="1000" dirty="0"/>
                    </a:p>
                  </a:txBody>
                  <a:tcPr/>
                </a:tc>
              </a:tr>
            </a:tbl>
          </a:graphicData>
        </a:graphic>
      </p:graphicFrame>
      <p:sp>
        <p:nvSpPr>
          <p:cNvPr id="3" name="CuadroTexto 2"/>
          <p:cNvSpPr txBox="1"/>
          <p:nvPr/>
        </p:nvSpPr>
        <p:spPr>
          <a:xfrm>
            <a:off x="107411" y="69178"/>
            <a:ext cx="8994770" cy="338554"/>
          </a:xfrm>
          <a:prstGeom prst="rect">
            <a:avLst/>
          </a:prstGeom>
          <a:noFill/>
        </p:spPr>
        <p:txBody>
          <a:bodyPr wrap="none" rtlCol="0">
            <a:spAutoFit/>
          </a:bodyPr>
          <a:lstStyle/>
          <a:p>
            <a:r>
              <a:rPr lang="es-ES_tradnl" sz="1600" b="1" dirty="0" smtClean="0">
                <a:solidFill>
                  <a:srgbClr val="890424"/>
                </a:solidFill>
              </a:rPr>
              <a:t>EVIDENCIA DE EJEMPLOS CLAROS DE IMPACTOS POSITIVOS DE DESARROLLO (SOLO ESTUDIOS AMPLIOS)</a:t>
            </a:r>
            <a:endParaRPr lang="es-ES_tradnl" sz="1600" dirty="0">
              <a:solidFill>
                <a:srgbClr val="890424"/>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984375" y="259834"/>
            <a:ext cx="5189667" cy="400110"/>
          </a:xfrm>
          <a:prstGeom prst="rect">
            <a:avLst/>
          </a:prstGeom>
          <a:noFill/>
        </p:spPr>
        <p:txBody>
          <a:bodyPr wrap="none" rtlCol="0">
            <a:spAutoFit/>
          </a:bodyPr>
          <a:lstStyle/>
          <a:p>
            <a:r>
              <a:rPr lang="es-ES_tradnl" sz="2000" b="1" dirty="0" smtClean="0">
                <a:solidFill>
                  <a:srgbClr val="890424"/>
                </a:solidFill>
              </a:rPr>
              <a:t>Cuando la auditoría </a:t>
            </a:r>
            <a:r>
              <a:rPr lang="es-ES_tradnl" sz="2000" b="1" i="1" dirty="0" smtClean="0">
                <a:solidFill>
                  <a:srgbClr val="890424"/>
                </a:solidFill>
              </a:rPr>
              <a:t>sí</a:t>
            </a:r>
            <a:r>
              <a:rPr lang="es-ES_tradnl" sz="2000" b="1" dirty="0" smtClean="0">
                <a:solidFill>
                  <a:srgbClr val="890424"/>
                </a:solidFill>
              </a:rPr>
              <a:t> funciona ¿cómo lo hace?</a:t>
            </a:r>
            <a:endParaRPr lang="es-ES_tradnl" sz="2000" b="1" dirty="0">
              <a:solidFill>
                <a:srgbClr val="890424"/>
              </a:solidFill>
            </a:endParaRPr>
          </a:p>
        </p:txBody>
      </p:sp>
      <p:sp>
        <p:nvSpPr>
          <p:cNvPr id="8" name="CuadroTexto 7"/>
          <p:cNvSpPr txBox="1"/>
          <p:nvPr/>
        </p:nvSpPr>
        <p:spPr>
          <a:xfrm>
            <a:off x="666750" y="793750"/>
            <a:ext cx="1518364" cy="369332"/>
          </a:xfrm>
          <a:prstGeom prst="rect">
            <a:avLst/>
          </a:prstGeom>
          <a:noFill/>
        </p:spPr>
        <p:txBody>
          <a:bodyPr wrap="none" rtlCol="0">
            <a:spAutoFit/>
          </a:bodyPr>
          <a:lstStyle/>
          <a:p>
            <a:r>
              <a:rPr lang="es-ES_tradnl" b="1" dirty="0" smtClean="0"/>
              <a:t>Tres ejemplos</a:t>
            </a:r>
            <a:endParaRPr lang="es-ES_tradnl" b="1" dirty="0"/>
          </a:p>
        </p:txBody>
      </p:sp>
      <p:graphicFrame>
        <p:nvGraphicFramePr>
          <p:cNvPr id="9" name="Tabla 8"/>
          <p:cNvGraphicFramePr>
            <a:graphicFrameLocks noGrp="1"/>
          </p:cNvGraphicFramePr>
          <p:nvPr>
            <p:extLst>
              <p:ext uri="{D42A27DB-BD31-4B8C-83A1-F6EECF244321}">
                <p14:modId xmlns:p14="http://schemas.microsoft.com/office/powerpoint/2010/main" val="3095482645"/>
              </p:ext>
            </p:extLst>
          </p:nvPr>
        </p:nvGraphicFramePr>
        <p:xfrm>
          <a:off x="269875" y="1313180"/>
          <a:ext cx="8524875" cy="4620895"/>
        </p:xfrm>
        <a:graphic>
          <a:graphicData uri="http://schemas.openxmlformats.org/drawingml/2006/table">
            <a:tbl>
              <a:tblPr firstRow="1" bandRow="1">
                <a:tableStyleId>{F2DE63D5-997A-4646-A377-4702673A728D}</a:tableStyleId>
              </a:tblPr>
              <a:tblGrid>
                <a:gridCol w="2667000"/>
                <a:gridCol w="3000375"/>
                <a:gridCol w="2857500"/>
              </a:tblGrid>
              <a:tr h="370840">
                <a:tc>
                  <a:txBody>
                    <a:bodyPr/>
                    <a:lstStyle/>
                    <a:p>
                      <a:r>
                        <a:rPr lang="es-ES_tradnl" dirty="0" smtClean="0"/>
                        <a:t>Estudio</a:t>
                      </a:r>
                      <a:endParaRPr lang="es-ES_tradnl" dirty="0"/>
                    </a:p>
                  </a:txBody>
                  <a:tcPr/>
                </a:tc>
                <a:tc>
                  <a:txBody>
                    <a:bodyPr/>
                    <a:lstStyle/>
                    <a:p>
                      <a:r>
                        <a:rPr lang="es-ES_tradnl" dirty="0" smtClean="0"/>
                        <a:t>Hallazgos</a:t>
                      </a:r>
                      <a:endParaRPr lang="es-ES_tradnl" dirty="0"/>
                    </a:p>
                  </a:txBody>
                  <a:tcPr/>
                </a:tc>
                <a:tc>
                  <a:txBody>
                    <a:bodyPr/>
                    <a:lstStyle/>
                    <a:p>
                      <a:r>
                        <a:rPr lang="es-ES_tradnl" dirty="0" smtClean="0"/>
                        <a:t>Explicación causal</a:t>
                      </a:r>
                      <a:endParaRPr lang="es-ES_tradnl" dirty="0"/>
                    </a:p>
                  </a:txBody>
                  <a:tcPr/>
                </a:tc>
              </a:tr>
              <a:tr h="150685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1200" kern="1200" dirty="0" smtClean="0">
                          <a:solidFill>
                            <a:schemeClr val="tx1"/>
                          </a:solidFill>
                          <a:latin typeface="+mn-lt"/>
                          <a:ea typeface="+mn-ea"/>
                          <a:cs typeface="+mn-cs"/>
                        </a:rPr>
                        <a:t>Monitoreo</a:t>
                      </a:r>
                      <a:r>
                        <a:rPr lang="es-ES_tradnl" sz="1200" kern="1200" baseline="0" dirty="0" smtClean="0">
                          <a:solidFill>
                            <a:schemeClr val="tx1"/>
                          </a:solidFill>
                          <a:latin typeface="+mn-lt"/>
                          <a:ea typeface="+mn-ea"/>
                          <a:cs typeface="+mn-cs"/>
                        </a:rPr>
                        <a:t> comunitarios de servicios de salud en Uganda. </a:t>
                      </a:r>
                      <a:r>
                        <a:rPr lang="es-ES_tradnl" sz="1200" kern="1200" dirty="0" err="1" smtClean="0">
                          <a:solidFill>
                            <a:schemeClr val="tx1"/>
                          </a:solidFill>
                          <a:latin typeface="+mn-lt"/>
                          <a:ea typeface="+mn-ea"/>
                          <a:cs typeface="+mn-cs"/>
                        </a:rPr>
                        <a:t>Björkman</a:t>
                      </a:r>
                      <a:r>
                        <a:rPr lang="es-ES_tradnl" sz="1200" kern="1200" dirty="0" smtClean="0">
                          <a:solidFill>
                            <a:schemeClr val="tx1"/>
                          </a:solidFill>
                          <a:latin typeface="+mn-lt"/>
                          <a:ea typeface="+mn-ea"/>
                          <a:cs typeface="+mn-cs"/>
                        </a:rPr>
                        <a:t> y </a:t>
                      </a:r>
                      <a:r>
                        <a:rPr lang="es-ES_tradnl" sz="1200" kern="1200" dirty="0" err="1" smtClean="0">
                          <a:solidFill>
                            <a:schemeClr val="tx1"/>
                          </a:solidFill>
                          <a:latin typeface="+mn-lt"/>
                          <a:ea typeface="+mn-ea"/>
                          <a:cs typeface="+mn-cs"/>
                        </a:rPr>
                        <a:t>Svennson</a:t>
                      </a:r>
                      <a:r>
                        <a:rPr lang="es-ES_tradnl" sz="1200" kern="1200" dirty="0" smtClean="0">
                          <a:solidFill>
                            <a:schemeClr val="tx1"/>
                          </a:solidFill>
                          <a:latin typeface="+mn-lt"/>
                          <a:ea typeface="+mn-ea"/>
                          <a:cs typeface="+mn-cs"/>
                        </a:rPr>
                        <a:t> (2009)</a:t>
                      </a:r>
                      <a:r>
                        <a:rPr lang="es-ES_tradnl" sz="1200" dirty="0" smtClean="0"/>
                        <a:t>  ponen a prueba proceso de </a:t>
                      </a:r>
                      <a:r>
                        <a:rPr lang="es-ES_tradnl" sz="1200" kern="1200" dirty="0" smtClean="0">
                          <a:solidFill>
                            <a:schemeClr val="tx1"/>
                          </a:solidFill>
                          <a:latin typeface="+mn-lt"/>
                          <a:ea typeface="+mn-ea"/>
                          <a:cs typeface="+mn-cs"/>
                        </a:rPr>
                        <a:t>tarjeta de calificaciones diseñada</a:t>
                      </a:r>
                      <a:r>
                        <a:rPr lang="es-ES_tradnl" sz="1200" kern="1200" baseline="0" dirty="0" smtClean="0">
                          <a:solidFill>
                            <a:schemeClr val="tx1"/>
                          </a:solidFill>
                          <a:latin typeface="+mn-lt"/>
                          <a:ea typeface="+mn-ea"/>
                          <a:cs typeface="+mn-cs"/>
                        </a:rPr>
                        <a:t> para alentar voz, evitar cooptación por élites y facilitar diálogo periódico con trabajadores de la salud </a:t>
                      </a:r>
                      <a:endParaRPr lang="es-ES_tradnl" sz="1200" dirty="0" smtClean="0"/>
                    </a:p>
                  </a:txBody>
                  <a:tcPr/>
                </a:tc>
                <a:tc>
                  <a:txBody>
                    <a:bodyPr/>
                    <a:lstStyle/>
                    <a:p>
                      <a:r>
                        <a:rPr lang="es-ES_tradnl" sz="1200" dirty="0" smtClean="0"/>
                        <a:t>Reducción de mortalidad infantil in comunidades  tratadas (33%), uso de servicios de pacientes externos (20%) y mejoría general en prácticas de tratamiento de salud (tasas de inmunización, tiempo de espera, ausentismo).</a:t>
                      </a:r>
                      <a:endParaRPr lang="es-ES_tradnl" sz="1200" dirty="0"/>
                    </a:p>
                  </a:txBody>
                  <a:tcPr/>
                </a:tc>
                <a:tc>
                  <a:txBody>
                    <a:bodyPr/>
                    <a:lstStyle/>
                    <a:p>
                      <a:r>
                        <a:rPr lang="es-ES_tradnl" sz="1200" dirty="0" smtClean="0"/>
                        <a:t>Discusión y evaluación</a:t>
                      </a:r>
                      <a:r>
                        <a:rPr lang="es-ES_tradnl" sz="1200" baseline="0" dirty="0" smtClean="0"/>
                        <a:t> comunitaria de desempeño de servicio, además facilitación de negociación directa con proveedores de servicios sobre acciones esperadas los alentó a mejorar desempeño.  </a:t>
                      </a:r>
                      <a:endParaRPr lang="es-ES_tradnl" sz="1200" dirty="0"/>
                    </a:p>
                  </a:txBody>
                  <a:tcPr/>
                </a:tc>
              </a:tr>
              <a:tr h="370840">
                <a:tc>
                  <a:txBody>
                    <a:bodyPr/>
                    <a:lstStyle/>
                    <a:p>
                      <a:r>
                        <a:rPr lang="es-ES_tradnl" sz="1200" dirty="0" smtClean="0"/>
                        <a:t>Presupuesto participativo (PB) en Brasil.  Tanto</a:t>
                      </a:r>
                      <a:r>
                        <a:rPr lang="es-ES_tradnl" sz="1200" baseline="0" dirty="0" smtClean="0"/>
                        <a:t> </a:t>
                      </a:r>
                      <a:r>
                        <a:rPr lang="es-ES_tradnl" sz="1200" baseline="0" dirty="0" err="1" smtClean="0"/>
                        <a:t>Gonçalves</a:t>
                      </a:r>
                      <a:r>
                        <a:rPr lang="es-ES_tradnl" sz="1200" baseline="0" dirty="0" smtClean="0"/>
                        <a:t> (2013) como </a:t>
                      </a:r>
                      <a:r>
                        <a:rPr lang="es-ES_tradnl" sz="1200" baseline="0" dirty="0" err="1" smtClean="0"/>
                        <a:t>Touchton</a:t>
                      </a:r>
                      <a:r>
                        <a:rPr lang="es-ES_tradnl" sz="1200" baseline="0" dirty="0" smtClean="0"/>
                        <a:t> y </a:t>
                      </a:r>
                      <a:r>
                        <a:rPr lang="es-ES_tradnl" sz="1200" baseline="0" dirty="0" err="1" smtClean="0"/>
                        <a:t>Wampler</a:t>
                      </a:r>
                      <a:r>
                        <a:rPr lang="es-ES_tradnl" sz="1200" baseline="0" dirty="0" smtClean="0"/>
                        <a:t> (2013) documentan prioridades de gasto municipal brasileño a largo plazo, comparando los que tienen PB y los que no.</a:t>
                      </a:r>
                      <a:endParaRPr lang="es-ES_tradnl" sz="1200" dirty="0"/>
                    </a:p>
                  </a:txBody>
                  <a:tcPr/>
                </a:tc>
                <a:tc>
                  <a:txBody>
                    <a:bodyPr/>
                    <a:lstStyle/>
                    <a:p>
                      <a:r>
                        <a:rPr lang="es-ES_tradnl" sz="1200" dirty="0" smtClean="0"/>
                        <a:t>Municipios con PB=</a:t>
                      </a:r>
                      <a:r>
                        <a:rPr lang="es-ES_tradnl" sz="1200" baseline="0" dirty="0" smtClean="0"/>
                        <a:t> 169 de 5,561 con 27% de población del país. Distribuyeron una mayor proporción a gasto en servicios de saneamiento y salud (</a:t>
                      </a:r>
                      <a:r>
                        <a:rPr lang="es-ES_tradnl" sz="1200" baseline="0" dirty="0" err="1" smtClean="0"/>
                        <a:t>prom.</a:t>
                      </a:r>
                      <a:r>
                        <a:rPr lang="es-ES_tradnl" sz="1200" baseline="0" dirty="0" smtClean="0"/>
                        <a:t> &gt;3% más alto), reduciendo tasas de mortalidad infantil (</a:t>
                      </a:r>
                      <a:r>
                        <a:rPr lang="es-ES_tradnl" sz="1200" kern="1200" dirty="0" smtClean="0">
                          <a:solidFill>
                            <a:schemeClr val="tx1"/>
                          </a:solidFill>
                          <a:latin typeface="+mn-lt"/>
                          <a:ea typeface="+mn-ea"/>
                          <a:cs typeface="+mn-cs"/>
                        </a:rPr>
                        <a:t>manteniendo constante los presupuestos </a:t>
                      </a:r>
                      <a:r>
                        <a:rPr lang="es-ES_tradnl" sz="1200" kern="1200" dirty="0" err="1" smtClean="0">
                          <a:solidFill>
                            <a:schemeClr val="tx1"/>
                          </a:solidFill>
                          <a:latin typeface="+mn-lt"/>
                          <a:ea typeface="+mn-ea"/>
                          <a:cs typeface="+mn-cs"/>
                        </a:rPr>
                        <a:t>per</a:t>
                      </a:r>
                      <a:r>
                        <a:rPr lang="es-ES_tradnl" sz="1200" kern="1200" dirty="0" smtClean="0">
                          <a:solidFill>
                            <a:schemeClr val="tx1"/>
                          </a:solidFill>
                          <a:latin typeface="+mn-lt"/>
                          <a:ea typeface="+mn-ea"/>
                          <a:cs typeface="+mn-cs"/>
                        </a:rPr>
                        <a:t> cápita.)</a:t>
                      </a:r>
                      <a:r>
                        <a:rPr lang="es-ES_tradnl" sz="1200" dirty="0" smtClean="0"/>
                        <a:t> </a:t>
                      </a:r>
                      <a:endParaRPr lang="es-ES_tradnl" sz="1200" dirty="0"/>
                    </a:p>
                  </a:txBody>
                  <a:tcPr/>
                </a:tc>
                <a:tc>
                  <a:txBody>
                    <a:bodyPr/>
                    <a:lstStyle/>
                    <a:p>
                      <a:r>
                        <a:rPr lang="es-ES_tradnl" sz="1200" dirty="0" smtClean="0"/>
                        <a:t>El PB alienta a autoridades a proveer servicios adecuados</a:t>
                      </a:r>
                      <a:r>
                        <a:rPr lang="es-ES_tradnl" sz="1200" baseline="0" dirty="0" smtClean="0"/>
                        <a:t> a las necesidades de ciudadanos usualmente sub-representados y hace que éstos quieran </a:t>
                      </a:r>
                      <a:r>
                        <a:rPr lang="es-ES_tradnl" sz="1200" kern="1200" dirty="0" smtClean="0">
                          <a:solidFill>
                            <a:schemeClr val="tx1"/>
                          </a:solidFill>
                          <a:latin typeface="+mn-lt"/>
                          <a:ea typeface="+mn-ea"/>
                          <a:cs typeface="+mn-cs"/>
                        </a:rPr>
                        <a:t> frecuentemente verificar si se cumplen acciones gubernamentales prometidas.</a:t>
                      </a:r>
                      <a:r>
                        <a:rPr lang="es-ES_tradnl" sz="1200" dirty="0" smtClean="0"/>
                        <a:t> </a:t>
                      </a:r>
                      <a:endParaRPr lang="es-ES_tradnl" sz="1200" dirty="0"/>
                    </a:p>
                  </a:txBody>
                  <a:tcPr/>
                </a:tc>
              </a:tr>
              <a:tr h="370840">
                <a:tc>
                  <a:txBody>
                    <a:bodyPr/>
                    <a:lstStyle/>
                    <a:p>
                      <a:r>
                        <a:rPr lang="es-ES_tradnl" sz="1200" dirty="0" smtClean="0"/>
                        <a:t>Acceso focalizado a información en India. </a:t>
                      </a:r>
                      <a:r>
                        <a:rPr lang="es-ES_tradnl" sz="1200" dirty="0" err="1" smtClean="0"/>
                        <a:t>Peisakhin</a:t>
                      </a:r>
                      <a:r>
                        <a:rPr lang="es-ES_tradnl" sz="1200" baseline="0" dirty="0" smtClean="0"/>
                        <a:t> y Pinto (2010) ponen a prueba la Ley del Derecho a la Información con un experimento de campo que compara diferentes estrategias de aplicación de tarjetas de racionamiento de alimentos </a:t>
                      </a:r>
                      <a:endParaRPr lang="es-ES_tradnl" sz="1200" dirty="0"/>
                    </a:p>
                  </a:txBody>
                  <a:tcPr/>
                </a:tc>
                <a:tc>
                  <a:txBody>
                    <a:bodyPr/>
                    <a:lstStyle/>
                    <a:p>
                      <a:r>
                        <a:rPr lang="es-ES_tradnl" sz="1200" dirty="0" smtClean="0"/>
                        <a:t>Burócratas ignoraron a la mayoría de los solicitantes, pero los que también enviaron solicitudes de información sobre el status de sus solicitudes </a:t>
                      </a:r>
                      <a:r>
                        <a:rPr lang="es-ES_tradnl" sz="1200" kern="1200" dirty="0" smtClean="0">
                          <a:solidFill>
                            <a:schemeClr val="tx1"/>
                          </a:solidFill>
                          <a:latin typeface="+mn-lt"/>
                          <a:ea typeface="+mn-ea"/>
                          <a:cs typeface="+mn-cs"/>
                        </a:rPr>
                        <a:t>y plazos de procesamiento a nivel distrital fueron consistentemente exitosos. Sólo los sobornos</a:t>
                      </a:r>
                      <a:r>
                        <a:rPr lang="es-ES_tradnl" sz="1200" kern="1200" baseline="0" dirty="0" smtClean="0">
                          <a:solidFill>
                            <a:schemeClr val="tx1"/>
                          </a:solidFill>
                          <a:latin typeface="+mn-lt"/>
                          <a:ea typeface="+mn-ea"/>
                          <a:cs typeface="+mn-cs"/>
                        </a:rPr>
                        <a:t> generaron resultados similares.</a:t>
                      </a:r>
                      <a:endParaRPr lang="es-ES_tradnl" sz="1200" dirty="0"/>
                    </a:p>
                  </a:txBody>
                  <a:tcPr/>
                </a:tc>
                <a:tc>
                  <a:txBody>
                    <a:bodyPr/>
                    <a:lstStyle/>
                    <a:p>
                      <a:r>
                        <a:rPr lang="es-ES_tradnl" sz="1200" dirty="0" smtClean="0"/>
                        <a:t>Desde la</a:t>
                      </a:r>
                      <a:r>
                        <a:rPr lang="es-ES_tradnl" sz="1200" baseline="0" dirty="0" smtClean="0"/>
                        <a:t> aprobación de la Ley de Información, raras veces hay sanciones por incumplimientos. La explicación propuesta es que funcionarios de nivel medio temen que el incumplimiento les puede impedir avanzar en su carrera profesional.</a:t>
                      </a:r>
                      <a:endParaRPr lang="es-ES_tradnl" sz="1200"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70030" y="555625"/>
            <a:ext cx="8584690" cy="369332"/>
          </a:xfrm>
          <a:prstGeom prst="rect">
            <a:avLst/>
          </a:prstGeom>
          <a:noFill/>
        </p:spPr>
        <p:txBody>
          <a:bodyPr wrap="none" rtlCol="0">
            <a:spAutoFit/>
          </a:bodyPr>
          <a:lstStyle/>
          <a:p>
            <a:r>
              <a:rPr lang="es-ES_tradnl" b="1" dirty="0" smtClean="0">
                <a:solidFill>
                  <a:srgbClr val="890424"/>
                </a:solidFill>
              </a:rPr>
              <a:t>La frase “resultados encontrados” sugiere distinguir entre enfoques táctico y estratégico</a:t>
            </a:r>
            <a:endParaRPr lang="es-ES_tradnl" b="1" dirty="0">
              <a:solidFill>
                <a:srgbClr val="890424"/>
              </a:solidFill>
            </a:endParaRPr>
          </a:p>
        </p:txBody>
      </p:sp>
      <p:graphicFrame>
        <p:nvGraphicFramePr>
          <p:cNvPr id="3" name="Tabla 2"/>
          <p:cNvGraphicFramePr>
            <a:graphicFrameLocks noGrp="1"/>
          </p:cNvGraphicFramePr>
          <p:nvPr/>
        </p:nvGraphicFramePr>
        <p:xfrm>
          <a:off x="158750" y="1238250"/>
          <a:ext cx="8747125" cy="4998720"/>
        </p:xfrm>
        <a:graphic>
          <a:graphicData uri="http://schemas.openxmlformats.org/drawingml/2006/table">
            <a:tbl>
              <a:tblPr firstRow="1" bandRow="1">
                <a:tableStyleId>{F2DE63D5-997A-4646-A377-4702673A728D}</a:tableStyleId>
              </a:tblPr>
              <a:tblGrid>
                <a:gridCol w="2698750"/>
                <a:gridCol w="3175000"/>
                <a:gridCol w="2873375"/>
              </a:tblGrid>
              <a:tr h="370840">
                <a:tc>
                  <a:txBody>
                    <a:bodyPr/>
                    <a:lstStyle/>
                    <a:p>
                      <a:r>
                        <a:rPr lang="es-ES_tradnl" sz="1600" dirty="0" smtClean="0"/>
                        <a:t>El enfoque táctico supone…</a:t>
                      </a:r>
                      <a:endParaRPr lang="es-ES_tradnl" sz="1600" dirty="0"/>
                    </a:p>
                  </a:txBody>
                  <a:tcPr/>
                </a:tc>
                <a:tc>
                  <a:txBody>
                    <a:bodyPr/>
                    <a:lstStyle/>
                    <a:p>
                      <a:r>
                        <a:rPr lang="es-ES_tradnl" sz="1600" dirty="0" smtClean="0"/>
                        <a:t> Pero las evaluaciones muestran que…</a:t>
                      </a:r>
                      <a:endParaRPr lang="es-ES_tradnl" sz="1600" dirty="0"/>
                    </a:p>
                  </a:txBody>
                  <a:tcPr/>
                </a:tc>
                <a:tc>
                  <a:txBody>
                    <a:bodyPr/>
                    <a:lstStyle/>
                    <a:p>
                      <a:r>
                        <a:rPr lang="es-ES_tradnl" sz="1600" dirty="0" smtClean="0"/>
                        <a:t>El enfoque estratégico propone que</a:t>
                      </a:r>
                      <a:endParaRPr lang="es-ES_tradnl" sz="1600" dirty="0"/>
                    </a:p>
                  </a:txBody>
                  <a:tcPr/>
                </a:tc>
              </a:tr>
              <a:tr h="370840">
                <a:tc>
                  <a:txBody>
                    <a:bodyPr/>
                    <a:lstStyle/>
                    <a:p>
                      <a:r>
                        <a:rPr lang="es-ES_tradnl" sz="1400" dirty="0" smtClean="0"/>
                        <a:t>que la información es poder.</a:t>
                      </a:r>
                      <a:endParaRPr lang="es-ES_tradnl" sz="1400" dirty="0"/>
                    </a:p>
                  </a:txBody>
                  <a:tcPr/>
                </a:tc>
                <a:tc>
                  <a:txBody>
                    <a:bodyPr/>
                    <a:lstStyle/>
                    <a:p>
                      <a:r>
                        <a:rPr lang="es-ES_tradnl" sz="1400" dirty="0" smtClean="0"/>
                        <a:t>para</a:t>
                      </a:r>
                      <a:r>
                        <a:rPr lang="es-ES_tradnl" sz="1400" baseline="0" dirty="0" smtClean="0"/>
                        <a:t> los pobres eso no es muy cierto.</a:t>
                      </a:r>
                      <a:endParaRPr lang="es-ES_tradnl" sz="1400" dirty="0"/>
                    </a:p>
                  </a:txBody>
                  <a:tcPr/>
                </a:tc>
                <a:tc>
                  <a:txBody>
                    <a:bodyPr/>
                    <a:lstStyle/>
                    <a:p>
                      <a:r>
                        <a:rPr lang="es-ES_tradnl" sz="1400" dirty="0" smtClean="0"/>
                        <a:t>En un ambiente propicio, la información que se </a:t>
                      </a:r>
                      <a:r>
                        <a:rPr lang="es-ES_tradnl" sz="1400" i="1" dirty="0" smtClean="0"/>
                        <a:t>percibe </a:t>
                      </a:r>
                      <a:r>
                        <a:rPr lang="es-ES_tradnl" sz="1400" dirty="0" smtClean="0"/>
                        <a:t>como un estímulo para actuar puede motivar  acción colectiva </a:t>
                      </a:r>
                      <a:r>
                        <a:rPr lang="es-ES_tradnl" sz="1400" dirty="0" err="1" smtClean="0"/>
                        <a:t>–</a:t>
                      </a:r>
                      <a:r>
                        <a:rPr lang="es-ES_tradnl" sz="1400" dirty="0" smtClean="0"/>
                        <a:t> sobre todo si la voz puede disparar</a:t>
                      </a:r>
                      <a:r>
                        <a:rPr lang="es-ES_tradnl" sz="1400" baseline="0" dirty="0" smtClean="0"/>
                        <a:t> la capacidad de respuesta del Estado.</a:t>
                      </a:r>
                      <a:endParaRPr lang="es-ES_tradnl" sz="1400" dirty="0"/>
                    </a:p>
                  </a:txBody>
                  <a:tcPr/>
                </a:tc>
              </a:tr>
              <a:tr h="370840">
                <a:tc>
                  <a:txBody>
                    <a:bodyPr/>
                    <a:lstStyle/>
                    <a:p>
                      <a:r>
                        <a:rPr lang="es-ES_tradnl" sz="1400" dirty="0" smtClean="0"/>
                        <a:t>La descentralización acerca el gobierno a la gente</a:t>
                      </a:r>
                      <a:endParaRPr lang="es-ES_tradnl" sz="1400" dirty="0"/>
                    </a:p>
                  </a:txBody>
                  <a:tcPr/>
                </a:tc>
                <a:tc>
                  <a:txBody>
                    <a:bodyPr/>
                    <a:lstStyle/>
                    <a:p>
                      <a:r>
                        <a:rPr lang="es-ES_tradnl" sz="1400" baseline="0" dirty="0" smtClean="0"/>
                        <a:t> no es tan así.</a:t>
                      </a:r>
                      <a:endParaRPr lang="es-ES_tradnl" sz="1400" dirty="0"/>
                    </a:p>
                  </a:txBody>
                  <a:tcPr/>
                </a:tc>
                <a:tc>
                  <a:txBody>
                    <a:bodyPr/>
                    <a:lstStyle/>
                    <a:p>
                      <a:r>
                        <a:rPr lang="es-ES_tradnl" sz="1400" dirty="0" smtClean="0"/>
                        <a:t>Solo la descentralización democrática acerca el gobierno a la gente </a:t>
                      </a:r>
                      <a:endParaRPr lang="es-ES_tradnl" sz="1400" dirty="0"/>
                    </a:p>
                  </a:txBody>
                  <a:tcPr/>
                </a:tc>
              </a:tr>
              <a:tr h="370840">
                <a:tc>
                  <a:txBody>
                    <a:bodyPr/>
                    <a:lstStyle/>
                    <a:p>
                      <a:r>
                        <a:rPr lang="es-ES_tradnl" sz="1400" dirty="0" smtClean="0"/>
                        <a:t>La participación comunitaria es democrática</a:t>
                      </a:r>
                      <a:endParaRPr lang="es-ES_tradnl" sz="1400" dirty="0"/>
                    </a:p>
                  </a:txBody>
                  <a:tcPr/>
                </a:tc>
                <a:tc>
                  <a:txBody>
                    <a:bodyPr/>
                    <a:lstStyle/>
                    <a:p>
                      <a:r>
                        <a:rPr lang="es-ES_tradnl" sz="1400" dirty="0" smtClean="0"/>
                        <a:t>el prejuicio social y la cooptación por parte de élites son comunes. La entrega</a:t>
                      </a:r>
                      <a:r>
                        <a:rPr lang="es-ES_tradnl" sz="1400" baseline="0" dirty="0" smtClean="0"/>
                        <a:t> de fondos públicos a élites locales las fortalece.</a:t>
                      </a:r>
                      <a:endParaRPr lang="es-ES_tradnl" sz="1400" dirty="0"/>
                    </a:p>
                  </a:txBody>
                  <a:tcPr/>
                </a:tc>
                <a:tc>
                  <a:txBody>
                    <a:bodyPr/>
                    <a:lstStyle/>
                    <a:p>
                      <a:r>
                        <a:rPr lang="es-ES_tradnl" sz="1400" dirty="0" smtClean="0"/>
                        <a:t>Procesos</a:t>
                      </a:r>
                      <a:r>
                        <a:rPr lang="es-ES_tradnl" sz="1400" baseline="0" dirty="0" smtClean="0"/>
                        <a:t> de participación comunitarios en entornos propicios, incluyendo medidas específicas para incluir miembros </a:t>
                      </a:r>
                      <a:r>
                        <a:rPr lang="es-ES_tradnl" sz="1400" baseline="0" dirty="0" err="1" smtClean="0"/>
                        <a:t>subrepresentados</a:t>
                      </a:r>
                      <a:r>
                        <a:rPr lang="es-ES_tradnl" sz="1400" baseline="0" dirty="0" smtClean="0"/>
                        <a:t>, pueden ser más democráticos. </a:t>
                      </a:r>
                      <a:endParaRPr lang="es-ES_tradnl" sz="1400" dirty="0"/>
                    </a:p>
                  </a:txBody>
                  <a:tcPr/>
                </a:tc>
              </a:tr>
              <a:tr h="370840">
                <a:tc>
                  <a:txBody>
                    <a:bodyPr/>
                    <a:lstStyle/>
                    <a:p>
                      <a:r>
                        <a:rPr lang="es-ES_tradnl" sz="1400" dirty="0" smtClean="0"/>
                        <a:t>La supervisión comunitaria,</a:t>
                      </a:r>
                      <a:r>
                        <a:rPr lang="es-ES_tradnl" sz="1400" baseline="0" dirty="0" smtClean="0"/>
                        <a:t> por sí sola, puede reducir  deficiencias gubernamentales.</a:t>
                      </a:r>
                      <a:endParaRPr lang="es-ES_tradnl" sz="1400" dirty="0"/>
                    </a:p>
                  </a:txBody>
                  <a:tcPr/>
                </a:tc>
                <a:tc>
                  <a:txBody>
                    <a:bodyPr/>
                    <a:lstStyle/>
                    <a:p>
                      <a:r>
                        <a:rPr lang="es-ES_tradnl" sz="1400" dirty="0" smtClean="0"/>
                        <a:t>no logran</a:t>
                      </a:r>
                      <a:r>
                        <a:rPr lang="es-ES_tradnl" sz="1400" baseline="0" dirty="0" smtClean="0"/>
                        <a:t> mucho sin medidas de rendición de cuentas emprendidas desde arriba</a:t>
                      </a:r>
                      <a:r>
                        <a:rPr lang="es-ES_tradnl" sz="1400" dirty="0" smtClean="0"/>
                        <a:t> </a:t>
                      </a:r>
                      <a:endParaRPr lang="es-ES_tradnl" sz="1400" dirty="0"/>
                    </a:p>
                  </a:txBody>
                  <a:tcPr/>
                </a:tc>
                <a:tc>
                  <a:txBody>
                    <a:bodyPr/>
                    <a:lstStyle/>
                    <a:p>
                      <a:r>
                        <a:rPr lang="es-ES_tradnl" sz="1400" dirty="0" smtClean="0"/>
                        <a:t>Medidas </a:t>
                      </a:r>
                      <a:r>
                        <a:rPr lang="es-ES_tradnl" sz="1400" baseline="0" dirty="0" smtClean="0"/>
                        <a:t>centralizadas de</a:t>
                      </a:r>
                      <a:r>
                        <a:rPr lang="es-ES_tradnl" sz="1400" dirty="0" smtClean="0"/>
                        <a:t> </a:t>
                      </a:r>
                      <a:r>
                        <a:rPr lang="es-ES_tradnl" sz="1400" baseline="0" dirty="0" smtClean="0"/>
                        <a:t>rendición de cuentas pueden reducir deficiencias gubernamentales, sobre todo si se apoyan en supervisión y sanciones comunitarias.</a:t>
                      </a:r>
                      <a:endParaRPr lang="es-ES_tradnl" sz="1400"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Fox_GPSA_Grafico_1.jpg"/>
          <p:cNvPicPr>
            <a:picLocks noChangeAspect="1"/>
          </p:cNvPicPr>
          <p:nvPr/>
        </p:nvPicPr>
        <p:blipFill>
          <a:blip r:embed="rId2"/>
          <a:stretch>
            <a:fillRect/>
          </a:stretch>
        </p:blipFill>
        <p:spPr>
          <a:xfrm>
            <a:off x="584388" y="1010721"/>
            <a:ext cx="8127716" cy="4289084"/>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68178" y="248797"/>
            <a:ext cx="8777763" cy="6740308"/>
          </a:xfrm>
          <a:prstGeom prst="rect">
            <a:avLst/>
          </a:prstGeom>
          <a:noFill/>
        </p:spPr>
        <p:txBody>
          <a:bodyPr wrap="none" rtlCol="0">
            <a:spAutoFit/>
          </a:bodyPr>
          <a:lstStyle/>
          <a:p>
            <a:r>
              <a:rPr lang="es-ES_tradnl" sz="2400" b="1" dirty="0" smtClean="0">
                <a:latin typeface="Calibri"/>
                <a:cs typeface="Calibri"/>
              </a:rPr>
              <a:t>Lo cual nos conduce a un conjunto </a:t>
            </a:r>
            <a:r>
              <a:rPr lang="es-ES_tradnl" sz="2400" b="1" dirty="0" smtClean="0">
                <a:cs typeface="Calibri"/>
              </a:rPr>
              <a:t>de </a:t>
            </a:r>
            <a:r>
              <a:rPr lang="es-ES_tradnl" sz="2400" b="1" dirty="0" smtClean="0">
                <a:solidFill>
                  <a:srgbClr val="008000"/>
                </a:solidFill>
                <a:cs typeface="Calibri"/>
              </a:rPr>
              <a:t>“</a:t>
            </a:r>
            <a:r>
              <a:rPr lang="es-ES_tradnl" sz="2400" b="1" dirty="0" smtClean="0">
                <a:solidFill>
                  <a:srgbClr val="008000"/>
                </a:solidFill>
                <a:latin typeface="Calibri"/>
                <a:cs typeface="Calibri"/>
              </a:rPr>
              <a:t>desafíos </a:t>
            </a:r>
            <a:r>
              <a:rPr lang="es-ES_tradnl" sz="2400" b="1" dirty="0" smtClean="0">
                <a:solidFill>
                  <a:srgbClr val="008000"/>
                </a:solidFill>
                <a:cs typeface="Calibri"/>
              </a:rPr>
              <a:t>de siguiente</a:t>
            </a:r>
          </a:p>
          <a:p>
            <a:r>
              <a:rPr lang="es-ES_tradnl" sz="2400" b="1" dirty="0" smtClean="0">
                <a:solidFill>
                  <a:srgbClr val="008000"/>
                </a:solidFill>
                <a:cs typeface="Calibri"/>
              </a:rPr>
              <a:t> generación</a:t>
            </a:r>
            <a:r>
              <a:rPr lang="es-ES_tradnl" sz="2400" b="1" dirty="0" smtClean="0">
                <a:solidFill>
                  <a:srgbClr val="008000"/>
                </a:solidFill>
                <a:latin typeface="Calibri"/>
                <a:cs typeface="Calibri"/>
              </a:rPr>
              <a:t>”</a:t>
            </a:r>
            <a:r>
              <a:rPr lang="es-ES_tradnl" sz="2400" b="1" dirty="0" smtClean="0">
                <a:latin typeface="Calibri"/>
                <a:cs typeface="Calibri"/>
              </a:rPr>
              <a:t>, que incluyen:</a:t>
            </a:r>
          </a:p>
          <a:p>
            <a:endParaRPr lang="es-ES_tradnl" sz="2400" b="1" dirty="0" smtClean="0">
              <a:latin typeface="Calibri"/>
              <a:cs typeface="Calibri"/>
            </a:endParaRPr>
          </a:p>
          <a:p>
            <a:r>
              <a:rPr lang="es-ES_tradnl" b="1" dirty="0" smtClean="0">
                <a:latin typeface="Calibri"/>
                <a:cs typeface="Calibri"/>
              </a:rPr>
              <a:t>¿instrumentos únicos o estrategias con múltiples instrumentos?</a:t>
            </a:r>
          </a:p>
          <a:p>
            <a:r>
              <a:rPr lang="es-ES_tradnl" dirty="0" smtClean="0">
                <a:latin typeface="Calibri"/>
                <a:cs typeface="Calibri"/>
              </a:rPr>
              <a:t>La experiencia con instrumentos individuales de auditoría social le lleva la </a:t>
            </a:r>
            <a:r>
              <a:rPr lang="es-ES_tradnl" dirty="0" smtClean="0">
                <a:cs typeface="Calibri"/>
              </a:rPr>
              <a:t>delantera</a:t>
            </a:r>
            <a:endParaRPr lang="es-ES_tradnl" dirty="0" smtClean="0">
              <a:latin typeface="Calibri"/>
              <a:cs typeface="Calibri"/>
            </a:endParaRPr>
          </a:p>
          <a:p>
            <a:r>
              <a:rPr lang="es-ES_tradnl" dirty="0" smtClean="0">
                <a:latin typeface="Calibri"/>
                <a:cs typeface="Calibri"/>
              </a:rPr>
              <a:t>a </a:t>
            </a:r>
            <a:r>
              <a:rPr lang="es-ES_tradnl" dirty="0" smtClean="0">
                <a:cs typeface="Calibri"/>
              </a:rPr>
              <a:t>estrategias que involucran múltiples instrumentos que se refuerzan mutuamente</a:t>
            </a:r>
          </a:p>
          <a:p>
            <a:endParaRPr lang="es-ES_tradnl" dirty="0" smtClean="0">
              <a:latin typeface="Calibri"/>
              <a:cs typeface="Calibri"/>
            </a:endParaRPr>
          </a:p>
          <a:p>
            <a:r>
              <a:rPr lang="es-ES_tradnl" b="1" dirty="0" smtClean="0">
                <a:latin typeface="Calibri"/>
                <a:cs typeface="Calibri"/>
              </a:rPr>
              <a:t>¿Qué </a:t>
            </a:r>
            <a:r>
              <a:rPr lang="es-ES_tradnl" b="1" i="1" dirty="0" smtClean="0">
                <a:latin typeface="Calibri"/>
                <a:cs typeface="Calibri"/>
              </a:rPr>
              <a:t>tipos</a:t>
            </a:r>
            <a:r>
              <a:rPr lang="es-ES_tradnl" b="1" dirty="0" smtClean="0">
                <a:latin typeface="Calibri"/>
                <a:cs typeface="Calibri"/>
              </a:rPr>
              <a:t> de acceso a información pueden impulsar y fortalecer la rendición de cuentas?</a:t>
            </a:r>
          </a:p>
          <a:p>
            <a:r>
              <a:rPr lang="es-ES_tradnl" b="1" dirty="0" smtClean="0">
                <a:latin typeface="Calibri"/>
                <a:cs typeface="Calibri"/>
              </a:rPr>
              <a:t>	</a:t>
            </a:r>
            <a:r>
              <a:rPr lang="es-ES_tradnl" dirty="0" smtClean="0">
                <a:latin typeface="Calibri"/>
                <a:cs typeface="Calibri"/>
              </a:rPr>
              <a:t>- Con la apertura de información no basta.</a:t>
            </a:r>
          </a:p>
          <a:p>
            <a:r>
              <a:rPr lang="es-ES_tradnl" b="1" dirty="0" smtClean="0">
                <a:latin typeface="Calibri"/>
                <a:cs typeface="Calibri"/>
              </a:rPr>
              <a:t>	</a:t>
            </a:r>
            <a:r>
              <a:rPr lang="es-ES_tradnl" dirty="0" smtClean="0">
                <a:latin typeface="Calibri"/>
                <a:cs typeface="Calibri"/>
              </a:rPr>
              <a:t>- Transparencia focalizada, centrada en información que se percibe como relevante</a:t>
            </a:r>
          </a:p>
          <a:p>
            <a:r>
              <a:rPr lang="es-ES_tradnl" b="1" dirty="0" smtClean="0">
                <a:latin typeface="Calibri"/>
                <a:cs typeface="Calibri"/>
              </a:rPr>
              <a:t>	   </a:t>
            </a:r>
            <a:r>
              <a:rPr lang="es-ES_tradnl" dirty="0" smtClean="0">
                <a:latin typeface="Calibri"/>
                <a:cs typeface="Calibri"/>
              </a:rPr>
              <a:t>y también como propicia para actuar.</a:t>
            </a:r>
          </a:p>
          <a:p>
            <a:endParaRPr lang="es-ES_tradnl" b="1" dirty="0" smtClean="0">
              <a:latin typeface="Calibri"/>
              <a:cs typeface="Calibri"/>
            </a:endParaRPr>
          </a:p>
          <a:p>
            <a:r>
              <a:rPr lang="es-ES_tradnl" b="1" dirty="0" smtClean="0">
                <a:latin typeface="Calibri"/>
                <a:cs typeface="Calibri"/>
              </a:rPr>
              <a:t>¿Pueden los esfuerzos de supervisión ciudadana escalarse e integrarse verticalmente</a:t>
            </a:r>
          </a:p>
          <a:p>
            <a:r>
              <a:rPr lang="es-ES_tradnl" b="1" dirty="0" smtClean="0">
                <a:latin typeface="Calibri"/>
                <a:cs typeface="Calibri"/>
              </a:rPr>
              <a:t>para monitorear “la cadena de entrega” del</a:t>
            </a:r>
            <a:r>
              <a:rPr lang="es-ES_tradnl" b="1" dirty="0" smtClean="0">
                <a:cs typeface="Calibri"/>
              </a:rPr>
              <a:t> suministro </a:t>
            </a:r>
            <a:r>
              <a:rPr lang="es-ES_tradnl" b="1" dirty="0" smtClean="0">
                <a:latin typeface="Calibri"/>
                <a:cs typeface="Calibri"/>
              </a:rPr>
              <a:t>de servicios? </a:t>
            </a:r>
          </a:p>
          <a:p>
            <a:r>
              <a:rPr lang="es-ES_tradnl" b="1" dirty="0" smtClean="0">
                <a:latin typeface="Calibri"/>
                <a:cs typeface="Calibri"/>
              </a:rPr>
              <a:t>	</a:t>
            </a:r>
            <a:r>
              <a:rPr lang="es-ES_tradnl" dirty="0" smtClean="0">
                <a:latin typeface="Calibri"/>
                <a:cs typeface="Calibri"/>
              </a:rPr>
              <a:t>- A menudo </a:t>
            </a:r>
            <a:r>
              <a:rPr lang="es-ES_tradnl" dirty="0" smtClean="0">
                <a:cs typeface="Calibri"/>
              </a:rPr>
              <a:t> faltan </a:t>
            </a:r>
            <a:r>
              <a:rPr lang="es-ES_tradnl" dirty="0" smtClean="0">
                <a:latin typeface="Calibri"/>
                <a:cs typeface="Calibri"/>
              </a:rPr>
              <a:t> enlaces entre la voz comunitaria a nivel local y la supervisión</a:t>
            </a:r>
          </a:p>
          <a:p>
            <a:r>
              <a:rPr lang="es-ES_tradnl" b="1" dirty="0" smtClean="0">
                <a:latin typeface="Calibri"/>
                <a:cs typeface="Calibri"/>
              </a:rPr>
              <a:t>	  </a:t>
            </a:r>
            <a:r>
              <a:rPr lang="es-ES_tradnl" dirty="0" smtClean="0">
                <a:latin typeface="Calibri"/>
                <a:cs typeface="Calibri"/>
              </a:rPr>
              <a:t>de políticas ciudadanas a nivel nacional</a:t>
            </a:r>
          </a:p>
          <a:p>
            <a:endParaRPr lang="es-ES_tradnl" b="1" dirty="0" smtClean="0">
              <a:latin typeface="Calibri"/>
              <a:cs typeface="Calibri"/>
            </a:endParaRPr>
          </a:p>
          <a:p>
            <a:r>
              <a:rPr lang="es-ES_tradnl" b="1" dirty="0" smtClean="0">
                <a:latin typeface="Calibri"/>
                <a:cs typeface="Calibri"/>
              </a:rPr>
              <a:t>¿Cómo puede la voz ciudadana impulsar y fortalecer la capacidad de </a:t>
            </a:r>
            <a:r>
              <a:rPr lang="es-ES_tradnl" b="1" dirty="0" smtClean="0">
                <a:cs typeface="Calibri"/>
              </a:rPr>
              <a:t>respuesta</a:t>
            </a:r>
          </a:p>
          <a:p>
            <a:r>
              <a:rPr lang="es-ES_tradnl" b="1" dirty="0" smtClean="0">
                <a:latin typeface="Calibri"/>
                <a:cs typeface="Calibri"/>
              </a:rPr>
              <a:t>gubernamental?</a:t>
            </a:r>
          </a:p>
          <a:p>
            <a:r>
              <a:rPr lang="es-ES_tradnl" b="1" dirty="0" smtClean="0">
                <a:latin typeface="Calibri"/>
                <a:cs typeface="Calibri"/>
              </a:rPr>
              <a:t>	</a:t>
            </a:r>
            <a:r>
              <a:rPr lang="es-ES_tradnl" dirty="0" smtClean="0">
                <a:latin typeface="Calibri"/>
                <a:cs typeface="Calibri"/>
              </a:rPr>
              <a:t>- Cómo encontrar sinergia con reformas de </a:t>
            </a:r>
            <a:r>
              <a:rPr lang="es-ES_tradnl" dirty="0" err="1" smtClean="0">
                <a:latin typeface="Calibri"/>
                <a:cs typeface="Calibri"/>
              </a:rPr>
              <a:t>gobernanza</a:t>
            </a:r>
            <a:r>
              <a:rPr lang="es-ES_tradnl" dirty="0" smtClean="0">
                <a:latin typeface="Calibri"/>
                <a:cs typeface="Calibri"/>
              </a:rPr>
              <a:t> </a:t>
            </a:r>
            <a:r>
              <a:rPr lang="es-ES_tradnl" dirty="0" err="1" smtClean="0">
                <a:latin typeface="Calibri"/>
                <a:cs typeface="Calibri"/>
              </a:rPr>
              <a:t>pro</a:t>
            </a:r>
            <a:r>
              <a:rPr lang="es-ES_tradnl" dirty="0" smtClean="0">
                <a:latin typeface="Calibri"/>
                <a:cs typeface="Calibri"/>
              </a:rPr>
              <a:t>-rendición de cuentas</a:t>
            </a:r>
          </a:p>
          <a:p>
            <a:r>
              <a:rPr lang="es-ES_tradnl" dirty="0" smtClean="0">
                <a:latin typeface="Calibri"/>
                <a:cs typeface="Calibri"/>
              </a:rPr>
              <a:t>	   que puedan responder con “dientes” (</a:t>
            </a:r>
            <a:r>
              <a:rPr lang="es-ES_tradnl" dirty="0" err="1" smtClean="0">
                <a:latin typeface="Calibri"/>
                <a:cs typeface="Calibri"/>
              </a:rPr>
              <a:t>v.gr</a:t>
            </a:r>
            <a:r>
              <a:rPr lang="es-ES_tradnl" dirty="0" smtClean="0">
                <a:latin typeface="Calibri"/>
                <a:cs typeface="Calibri"/>
              </a:rPr>
              <a:t>. dependencias </a:t>
            </a:r>
            <a:r>
              <a:rPr lang="es-ES_tradnl" dirty="0" err="1" smtClean="0">
                <a:latin typeface="Calibri"/>
                <a:cs typeface="Calibri"/>
              </a:rPr>
              <a:t>anti</a:t>
            </a:r>
            <a:r>
              <a:rPr lang="es-ES_tradnl" dirty="0" smtClean="0">
                <a:latin typeface="Calibri"/>
                <a:cs typeface="Calibri"/>
              </a:rPr>
              <a:t> corrupción, reformas</a:t>
            </a:r>
          </a:p>
          <a:p>
            <a:r>
              <a:rPr lang="es-ES_tradnl" dirty="0" smtClean="0">
                <a:latin typeface="Calibri"/>
                <a:cs typeface="Calibri"/>
              </a:rPr>
              <a:t>	   de acceso a información, </a:t>
            </a:r>
            <a:r>
              <a:rPr lang="es-ES_tradnl" dirty="0" err="1" smtClean="0">
                <a:latin typeface="Calibri"/>
                <a:cs typeface="Calibri"/>
              </a:rPr>
              <a:t>ombudsman</a:t>
            </a:r>
            <a:r>
              <a:rPr lang="es-ES_tradnl" dirty="0" smtClean="0">
                <a:latin typeface="Calibri"/>
                <a:cs typeface="Calibri"/>
              </a:rPr>
              <a:t>, acceso a tribunales, etc.)</a:t>
            </a:r>
          </a:p>
          <a:p>
            <a:r>
              <a:rPr lang="es-ES_tradnl" b="1" dirty="0" smtClean="0">
                <a:latin typeface="Calibri"/>
                <a:cs typeface="Calibri"/>
              </a:rPr>
              <a:t>	 </a:t>
            </a:r>
            <a:endParaRPr lang="es-ES_tradnl" b="1" dirty="0">
              <a:latin typeface="Calibri"/>
              <a:cs typeface="Calibr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34260" y="96120"/>
            <a:ext cx="9033242" cy="7201974"/>
          </a:xfrm>
          <a:prstGeom prst="rect">
            <a:avLst/>
          </a:prstGeom>
          <a:noFill/>
        </p:spPr>
        <p:txBody>
          <a:bodyPr wrap="none" rtlCol="0">
            <a:spAutoFit/>
          </a:bodyPr>
          <a:lstStyle/>
          <a:p>
            <a:r>
              <a:rPr lang="es-ES_tradnl" sz="2400" b="1" dirty="0" smtClean="0"/>
              <a:t>               Próximos pasos: </a:t>
            </a:r>
            <a:r>
              <a:rPr lang="es-ES_tradnl" sz="2000" b="1" dirty="0" smtClean="0">
                <a:solidFill>
                  <a:srgbClr val="008000"/>
                </a:solidFill>
              </a:rPr>
              <a:t>invertir en la sinergia Estado-sociedad</a:t>
            </a:r>
          </a:p>
          <a:p>
            <a:endParaRPr lang="es-ES_tradnl" sz="2000" b="1" dirty="0" smtClean="0"/>
          </a:p>
          <a:p>
            <a:r>
              <a:rPr lang="es-ES_tradnl" b="1" dirty="0" smtClean="0">
                <a:solidFill>
                  <a:srgbClr val="890424"/>
                </a:solidFill>
              </a:rPr>
              <a:t>Teoría del cambio</a:t>
            </a:r>
            <a:r>
              <a:rPr lang="es-ES_tradnl" b="1" dirty="0" smtClean="0"/>
              <a:t>: la construcción de la rendición de cuentas está impulsada por</a:t>
            </a:r>
          </a:p>
          <a:p>
            <a:r>
              <a:rPr lang="es-ES_tradnl" b="1" dirty="0" smtClean="0"/>
              <a:t>coaliciones de fuerzas </a:t>
            </a:r>
            <a:r>
              <a:rPr lang="es-ES_tradnl" b="1" dirty="0" err="1" smtClean="0"/>
              <a:t>pro</a:t>
            </a:r>
            <a:r>
              <a:rPr lang="es-ES_tradnl" b="1" dirty="0" smtClean="0"/>
              <a:t>-rendición de cuentas a ambos lados de la divisoria entre</a:t>
            </a:r>
          </a:p>
          <a:p>
            <a:r>
              <a:rPr lang="es-ES_tradnl" b="1" dirty="0" smtClean="0"/>
              <a:t>Estado y sociedad y actúan para contrarrestar a fuerzas </a:t>
            </a:r>
            <a:r>
              <a:rPr lang="es-ES_tradnl" b="1" dirty="0" err="1" smtClean="0"/>
              <a:t>anti</a:t>
            </a:r>
            <a:r>
              <a:rPr lang="es-ES_tradnl" b="1" dirty="0" smtClean="0"/>
              <a:t>-rendición de cuentas </a:t>
            </a:r>
          </a:p>
          <a:p>
            <a:r>
              <a:rPr lang="es-ES_tradnl" b="1" dirty="0" smtClean="0"/>
              <a:t>(que también están a ambos lados de la divisoria entre Estado y sociedad).</a:t>
            </a:r>
          </a:p>
          <a:p>
            <a:endParaRPr lang="es-ES_tradnl" sz="2000" b="1" dirty="0" smtClean="0"/>
          </a:p>
          <a:p>
            <a:r>
              <a:rPr lang="es-ES_tradnl" sz="1600" b="1" dirty="0" smtClean="0">
                <a:solidFill>
                  <a:srgbClr val="008000"/>
                </a:solidFill>
              </a:rPr>
              <a:t>Características claves:</a:t>
            </a:r>
          </a:p>
          <a:p>
            <a:pPr>
              <a:buFontTx/>
              <a:buChar char="-"/>
            </a:pPr>
            <a:r>
              <a:rPr lang="es-ES_tradnl" sz="1600" b="1" dirty="0" smtClean="0"/>
              <a:t> Punto de salida</a:t>
            </a:r>
            <a:r>
              <a:rPr lang="es-ES_tradnl" sz="1600" dirty="0" smtClean="0"/>
              <a:t>: las fuerzas </a:t>
            </a:r>
            <a:r>
              <a:rPr lang="es-ES_tradnl" sz="1600" dirty="0" err="1" smtClean="0"/>
              <a:t>anti</a:t>
            </a:r>
            <a:r>
              <a:rPr lang="es-ES_tradnl" sz="1600" dirty="0" smtClean="0"/>
              <a:t>-rendición de cuentas a menudo son más fuertes que las </a:t>
            </a:r>
          </a:p>
          <a:p>
            <a:r>
              <a:rPr lang="es-ES_tradnl" sz="1600" dirty="0" smtClean="0"/>
              <a:t>  </a:t>
            </a:r>
            <a:r>
              <a:rPr lang="es-ES_tradnl" sz="1600" dirty="0" err="1" smtClean="0"/>
              <a:t>pro</a:t>
            </a:r>
            <a:r>
              <a:rPr lang="es-ES_tradnl" sz="1600" dirty="0" smtClean="0"/>
              <a:t>-rendición de cuentas.</a:t>
            </a:r>
          </a:p>
          <a:p>
            <a:pPr>
              <a:buFontTx/>
              <a:buChar char="-"/>
            </a:pPr>
            <a:r>
              <a:rPr lang="es-ES_tradnl" sz="1600" dirty="0" smtClean="0"/>
              <a:t> Esta desequilibrio de poder conduce a “trampas de bajos niveles rendición de cuentas” </a:t>
            </a:r>
          </a:p>
          <a:p>
            <a:r>
              <a:rPr lang="es-ES_tradnl" sz="1600" dirty="0" smtClean="0"/>
              <a:t>  auto-</a:t>
            </a:r>
            <a:r>
              <a:rPr lang="es-ES_tradnl" sz="1600" dirty="0" err="1" smtClean="0"/>
              <a:t>reforzables</a:t>
            </a:r>
            <a:r>
              <a:rPr lang="es-ES_tradnl" sz="1600" dirty="0" smtClean="0"/>
              <a:t>. </a:t>
            </a:r>
          </a:p>
          <a:p>
            <a:pPr>
              <a:buFontTx/>
              <a:buChar char="-"/>
            </a:pPr>
            <a:r>
              <a:rPr lang="es-ES_tradnl" sz="1600" b="1" dirty="0" smtClean="0"/>
              <a:t>Punto de entrada</a:t>
            </a:r>
            <a:r>
              <a:rPr lang="es-ES_tradnl" sz="1600" dirty="0" smtClean="0"/>
              <a:t>: ¿Pueden los reformadores gubernamentales modificar el entorno para la</a:t>
            </a:r>
          </a:p>
          <a:p>
            <a:r>
              <a:rPr lang="es-ES_tradnl" sz="1600" dirty="0" smtClean="0"/>
              <a:t>  acción colectiva?</a:t>
            </a:r>
          </a:p>
          <a:p>
            <a:pPr>
              <a:buFontTx/>
              <a:buChar char="-"/>
            </a:pPr>
            <a:r>
              <a:rPr lang="es-ES_tradnl" sz="1600" dirty="0" smtClean="0"/>
              <a:t> De ser así, entonces la acción colectiva y la supervisión de la sociedad civil pueden a su vez empoderar </a:t>
            </a:r>
          </a:p>
          <a:p>
            <a:r>
              <a:rPr lang="es-ES_tradnl" sz="1600" dirty="0" smtClean="0"/>
              <a:t>   a los reformadores gubernamentales.</a:t>
            </a:r>
          </a:p>
          <a:p>
            <a:pPr>
              <a:buFontTx/>
              <a:buChar char="-"/>
            </a:pPr>
            <a:r>
              <a:rPr lang="es-ES_tradnl" sz="1600" dirty="0" smtClean="0"/>
              <a:t> Invertir en interlocutores: la creación de puentes dentro del capital social puede alentar la</a:t>
            </a:r>
          </a:p>
          <a:p>
            <a:r>
              <a:rPr lang="es-ES_tradnl" sz="1600" dirty="0" smtClean="0"/>
              <a:t>   construcción de coaliciones entre actores </a:t>
            </a:r>
            <a:r>
              <a:rPr lang="es-ES_tradnl" sz="1600" dirty="0" err="1" smtClean="0"/>
              <a:t>pro</a:t>
            </a:r>
            <a:r>
              <a:rPr lang="es-ES_tradnl" sz="1600" dirty="0" smtClean="0"/>
              <a:t>-rendición de cuentas tanto en el Estado como en la </a:t>
            </a:r>
          </a:p>
          <a:p>
            <a:r>
              <a:rPr lang="es-ES_tradnl" sz="1600" dirty="0" smtClean="0"/>
              <a:t>   sociedad civil.</a:t>
            </a:r>
          </a:p>
          <a:p>
            <a:pPr>
              <a:buFontTx/>
              <a:buChar char="-"/>
            </a:pPr>
            <a:r>
              <a:rPr lang="es-ES_tradnl" sz="1600" dirty="0" smtClean="0"/>
              <a:t> Negociaciones accesibles y procesos de adjudicación pueden mitigar conflictos.</a:t>
            </a:r>
          </a:p>
          <a:p>
            <a:pPr>
              <a:buFontTx/>
              <a:buChar char="-"/>
            </a:pPr>
            <a:r>
              <a:rPr lang="es-ES_tradnl" sz="1600" dirty="0" smtClean="0"/>
              <a:t> Conviene suponer que las variaciones a nivel subnacional y el cambio discontinuo son eventos probables.</a:t>
            </a:r>
          </a:p>
          <a:p>
            <a:pPr>
              <a:buFontTx/>
              <a:buChar char="-"/>
            </a:pPr>
            <a:r>
              <a:rPr lang="es-ES_tradnl" sz="1600" dirty="0" smtClean="0"/>
              <a:t> Este proceso de </a:t>
            </a:r>
            <a:r>
              <a:rPr lang="es-ES_tradnl" sz="1600" dirty="0" err="1" smtClean="0"/>
              <a:t>empoderamiento</a:t>
            </a:r>
            <a:r>
              <a:rPr lang="es-ES_tradnl" sz="1600" dirty="0" smtClean="0"/>
              <a:t> mutuo también se llama “co-producción” o “co-</a:t>
            </a:r>
            <a:r>
              <a:rPr lang="es-ES_tradnl" sz="1600" dirty="0" err="1" smtClean="0"/>
              <a:t>gobernanza</a:t>
            </a:r>
            <a:r>
              <a:rPr lang="es-ES_tradnl" sz="1600" dirty="0" smtClean="0"/>
              <a:t>”.</a:t>
            </a:r>
          </a:p>
          <a:p>
            <a:pPr>
              <a:buFontTx/>
              <a:buChar char="-"/>
            </a:pPr>
            <a:endParaRPr lang="es-ES_tradnl" sz="1600" dirty="0" smtClean="0"/>
          </a:p>
          <a:p>
            <a:r>
              <a:rPr lang="es-ES_tradnl" sz="1600" b="1" dirty="0" smtClean="0">
                <a:solidFill>
                  <a:srgbClr val="890424"/>
                </a:solidFill>
              </a:rPr>
              <a:t>La estrategia del sándwich: </a:t>
            </a:r>
            <a:r>
              <a:rPr lang="es-ES_tradnl" sz="1600" dirty="0" smtClean="0"/>
              <a:t>expresión que se refiere coaliciones coordinadas entre actores</a:t>
            </a:r>
          </a:p>
          <a:p>
            <a:r>
              <a:rPr lang="es-ES_tradnl" sz="1600" dirty="0" err="1" smtClean="0"/>
              <a:t>pro</a:t>
            </a:r>
            <a:r>
              <a:rPr lang="es-ES_tradnl" sz="1600" dirty="0" smtClean="0"/>
              <a:t>-rendición de cuentas insertos tanto en el Estado como la sociedad. </a:t>
            </a:r>
          </a:p>
          <a:p>
            <a:r>
              <a:rPr lang="es-ES_tradnl" dirty="0" smtClean="0"/>
              <a:t>  </a:t>
            </a:r>
          </a:p>
          <a:p>
            <a:endParaRPr lang="es-ES_tradnl" sz="2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Fox_GPSA_Grafico_3.jpg"/>
          <p:cNvPicPr>
            <a:picLocks noChangeAspect="1"/>
          </p:cNvPicPr>
          <p:nvPr/>
        </p:nvPicPr>
        <p:blipFill>
          <a:blip r:embed="rId2"/>
          <a:stretch>
            <a:fillRect/>
          </a:stretch>
        </p:blipFill>
        <p:spPr>
          <a:xfrm>
            <a:off x="1164042" y="822159"/>
            <a:ext cx="6731000" cy="55245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30300" y="495300"/>
            <a:ext cx="6237555" cy="830997"/>
          </a:xfrm>
          <a:prstGeom prst="rect">
            <a:avLst/>
          </a:prstGeom>
          <a:noFill/>
        </p:spPr>
        <p:txBody>
          <a:bodyPr wrap="none" rtlCol="0">
            <a:spAutoFit/>
          </a:bodyPr>
          <a:lstStyle/>
          <a:p>
            <a:r>
              <a:rPr lang="es-ES_tradnl" sz="2400" b="1" dirty="0" err="1" smtClean="0"/>
              <a:t>Deconstruyendo</a:t>
            </a:r>
            <a:r>
              <a:rPr lang="es-ES_tradnl" sz="2400" b="1" dirty="0" smtClean="0"/>
              <a:t> el código: ¿qué se quiere decir </a:t>
            </a:r>
          </a:p>
          <a:p>
            <a:r>
              <a:rPr lang="es-ES_tradnl" sz="2400" b="1" dirty="0" smtClean="0"/>
              <a:t>por </a:t>
            </a:r>
            <a:r>
              <a:rPr lang="es-ES_tradnl" sz="2400" b="1" dirty="0" smtClean="0">
                <a:solidFill>
                  <a:srgbClr val="008000"/>
                </a:solidFill>
              </a:rPr>
              <a:t>“voz” </a:t>
            </a:r>
            <a:r>
              <a:rPr lang="es-ES_tradnl" sz="2400" b="1" dirty="0" smtClean="0"/>
              <a:t>y </a:t>
            </a:r>
            <a:r>
              <a:rPr lang="es-ES_tradnl" sz="2400" b="1" dirty="0" smtClean="0">
                <a:solidFill>
                  <a:srgbClr val="890424"/>
                </a:solidFill>
              </a:rPr>
              <a:t>“dientes”</a:t>
            </a:r>
            <a:r>
              <a:rPr lang="es-ES_tradnl" sz="2400" b="1" dirty="0" smtClean="0"/>
              <a:t>? </a:t>
            </a:r>
            <a:endParaRPr lang="es-ES_tradnl" sz="2400" b="1" dirty="0"/>
          </a:p>
        </p:txBody>
      </p:sp>
      <p:sp>
        <p:nvSpPr>
          <p:cNvPr id="3" name="CuadroTexto 2"/>
          <p:cNvSpPr txBox="1"/>
          <p:nvPr/>
        </p:nvSpPr>
        <p:spPr>
          <a:xfrm>
            <a:off x="317500" y="1820524"/>
            <a:ext cx="8723537" cy="1323439"/>
          </a:xfrm>
          <a:prstGeom prst="rect">
            <a:avLst/>
          </a:prstGeom>
          <a:noFill/>
        </p:spPr>
        <p:txBody>
          <a:bodyPr wrap="none" rtlCol="0">
            <a:spAutoFit/>
          </a:bodyPr>
          <a:lstStyle/>
          <a:p>
            <a:r>
              <a:rPr lang="es-ES_tradnl" sz="2000" b="1" dirty="0" smtClean="0">
                <a:solidFill>
                  <a:srgbClr val="008000"/>
                </a:solidFill>
              </a:rPr>
              <a:t>“Voz” </a:t>
            </a:r>
            <a:r>
              <a:rPr lang="es-ES_tradnl" sz="2000" dirty="0" smtClean="0"/>
              <a:t>se refiere tanto a la agregación como a la representación de las posturas de</a:t>
            </a:r>
          </a:p>
          <a:p>
            <a:r>
              <a:rPr lang="es-ES_tradnl" sz="2000" dirty="0" smtClean="0"/>
              <a:t>ciudadanos </a:t>
            </a:r>
            <a:r>
              <a:rPr lang="es-ES_tradnl" sz="2000" dirty="0" err="1" smtClean="0"/>
              <a:t>subrepresentados</a:t>
            </a:r>
            <a:endParaRPr lang="es-ES_tradnl" sz="2000" dirty="0" smtClean="0"/>
          </a:p>
          <a:p>
            <a:r>
              <a:rPr lang="es-ES_tradnl" sz="2000" dirty="0" smtClean="0"/>
              <a:t>	- Muchos necesitan ejercer voz (agregación) y también tener la capacidad</a:t>
            </a:r>
          </a:p>
          <a:p>
            <a:r>
              <a:rPr lang="es-ES_tradnl" sz="2000" dirty="0" smtClean="0"/>
              <a:t>	   para dialogar y negociar con autoridades (representación).</a:t>
            </a:r>
            <a:endParaRPr lang="es-ES_tradnl" sz="2000" dirty="0"/>
          </a:p>
        </p:txBody>
      </p:sp>
      <p:sp>
        <p:nvSpPr>
          <p:cNvPr id="4" name="CuadroTexto 3"/>
          <p:cNvSpPr txBox="1"/>
          <p:nvPr/>
        </p:nvSpPr>
        <p:spPr>
          <a:xfrm>
            <a:off x="353593" y="3289300"/>
            <a:ext cx="8547582" cy="1015663"/>
          </a:xfrm>
          <a:prstGeom prst="rect">
            <a:avLst/>
          </a:prstGeom>
          <a:noFill/>
        </p:spPr>
        <p:txBody>
          <a:bodyPr wrap="none" rtlCol="0">
            <a:spAutoFit/>
          </a:bodyPr>
          <a:lstStyle/>
          <a:p>
            <a:r>
              <a:rPr lang="es-ES_tradnl" sz="2000" b="1" dirty="0" smtClean="0">
                <a:solidFill>
                  <a:srgbClr val="890424"/>
                </a:solidFill>
              </a:rPr>
              <a:t>“Dientes</a:t>
            </a:r>
            <a:r>
              <a:rPr lang="es-ES_tradnl" sz="2000" dirty="0" smtClean="0">
                <a:solidFill>
                  <a:srgbClr val="890424"/>
                </a:solidFill>
              </a:rPr>
              <a:t>” </a:t>
            </a:r>
            <a:r>
              <a:rPr lang="es-ES_tradnl" sz="2000" dirty="0" smtClean="0"/>
              <a:t>se refiere a la capacidad del gobiernos para responder a la voz, lo cual</a:t>
            </a:r>
          </a:p>
          <a:p>
            <a:r>
              <a:rPr lang="es-ES_tradnl" sz="2000" dirty="0" smtClean="0">
                <a:solidFill>
                  <a:srgbClr val="000000"/>
                </a:solidFill>
              </a:rPr>
              <a:t>incluye tanto incentivos positivos como sanciones negativas.</a:t>
            </a:r>
          </a:p>
          <a:p>
            <a:r>
              <a:rPr lang="es-ES_tradnl" sz="2000" dirty="0" smtClean="0">
                <a:solidFill>
                  <a:srgbClr val="000000"/>
                </a:solidFill>
              </a:rPr>
              <a:t>	- Pero.. ¿podrán cumplir las autoridades? </a:t>
            </a:r>
            <a:endParaRPr lang="es-ES_tradnl" sz="2000" dirty="0">
              <a:solidFill>
                <a:srgbClr val="000000"/>
              </a:solidFill>
            </a:endParaRPr>
          </a:p>
        </p:txBody>
      </p:sp>
      <p:sp>
        <p:nvSpPr>
          <p:cNvPr id="6" name="CuadroTexto 5"/>
          <p:cNvSpPr txBox="1"/>
          <p:nvPr/>
        </p:nvSpPr>
        <p:spPr>
          <a:xfrm>
            <a:off x="457200" y="4686300"/>
            <a:ext cx="8126794" cy="1015663"/>
          </a:xfrm>
          <a:prstGeom prst="rect">
            <a:avLst/>
          </a:prstGeom>
          <a:noFill/>
        </p:spPr>
        <p:txBody>
          <a:bodyPr wrap="none" rtlCol="0">
            <a:spAutoFit/>
          </a:bodyPr>
          <a:lstStyle/>
          <a:p>
            <a:r>
              <a:rPr lang="es-ES_tradnl" sz="2000" b="1" dirty="0" smtClean="0"/>
              <a:t>Un desafío:</a:t>
            </a:r>
            <a:r>
              <a:rPr lang="es-ES_tradnl" sz="2000" dirty="0" smtClean="0"/>
              <a:t> ¿Cómo generar círculos virtuosos, en los que entornos propicios</a:t>
            </a:r>
          </a:p>
          <a:p>
            <a:r>
              <a:rPr lang="es-ES_tradnl" sz="2000" dirty="0" smtClean="0"/>
              <a:t>fortalezcan a la ciudadanía para ejercer voz, que a su vez puede generar y</a:t>
            </a:r>
          </a:p>
          <a:p>
            <a:r>
              <a:rPr lang="es-ES_tradnl" sz="2000" dirty="0" smtClean="0"/>
              <a:t>empoderar reformas, que a su vez pueden alentar que haya más voz?</a:t>
            </a:r>
            <a:endParaRPr lang="es-ES_tradnl"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76788" y="1175031"/>
            <a:ext cx="7602813" cy="954107"/>
          </a:xfrm>
          <a:prstGeom prst="rect">
            <a:avLst/>
          </a:prstGeom>
          <a:noFill/>
        </p:spPr>
        <p:txBody>
          <a:bodyPr wrap="none" rtlCol="0">
            <a:spAutoFit/>
          </a:bodyPr>
          <a:lstStyle/>
          <a:p>
            <a:r>
              <a:rPr lang="es-ES_tradnl" sz="2800" b="1" dirty="0" smtClean="0"/>
              <a:t>En suma:</a:t>
            </a:r>
          </a:p>
          <a:p>
            <a:r>
              <a:rPr lang="es-ES_tradnl" sz="2800" b="1" dirty="0" smtClean="0"/>
              <a:t>¿</a:t>
            </a:r>
            <a:r>
              <a:rPr lang="es-ES_tradnl" sz="2800" b="1" dirty="0" smtClean="0">
                <a:solidFill>
                  <a:srgbClr val="890424"/>
                </a:solidFill>
              </a:rPr>
              <a:t>qué funciona</a:t>
            </a:r>
            <a:r>
              <a:rPr lang="es-ES_tradnl" sz="2800" b="1" dirty="0" smtClean="0"/>
              <a:t> en el campo de la </a:t>
            </a:r>
            <a:r>
              <a:rPr lang="es-ES_tradnl" sz="2800" b="1" dirty="0" smtClean="0">
                <a:solidFill>
                  <a:srgbClr val="008000"/>
                </a:solidFill>
              </a:rPr>
              <a:t>auditoría social</a:t>
            </a:r>
            <a:r>
              <a:rPr lang="es-ES_tradnl" sz="2800" b="1" dirty="0" smtClean="0"/>
              <a:t>? </a:t>
            </a:r>
            <a:endParaRPr lang="es-ES_tradnl" sz="2800" b="1" dirty="0"/>
          </a:p>
        </p:txBody>
      </p:sp>
      <p:sp>
        <p:nvSpPr>
          <p:cNvPr id="3" name="CuadroTexto 2"/>
          <p:cNvSpPr txBox="1"/>
          <p:nvPr/>
        </p:nvSpPr>
        <p:spPr>
          <a:xfrm>
            <a:off x="1269937" y="2638404"/>
            <a:ext cx="6534361" cy="954107"/>
          </a:xfrm>
          <a:prstGeom prst="rect">
            <a:avLst/>
          </a:prstGeom>
          <a:noFill/>
        </p:spPr>
        <p:txBody>
          <a:bodyPr wrap="none" rtlCol="0">
            <a:spAutoFit/>
          </a:bodyPr>
          <a:lstStyle/>
          <a:p>
            <a:r>
              <a:rPr lang="es-ES_tradnl" sz="2800" dirty="0" smtClean="0">
                <a:solidFill>
                  <a:srgbClr val="890424"/>
                </a:solidFill>
              </a:rPr>
              <a:t>Para morder, la voz necesita dientes.</a:t>
            </a:r>
          </a:p>
          <a:p>
            <a:r>
              <a:rPr lang="es-ES_tradnl" sz="2800" dirty="0" smtClean="0">
                <a:solidFill>
                  <a:srgbClr val="008000"/>
                </a:solidFill>
              </a:rPr>
              <a:t>Pero sin voz los dientes no pueden morder.</a:t>
            </a:r>
            <a:endParaRPr lang="es-ES_tradnl" sz="2800" dirty="0">
              <a:solidFill>
                <a:srgbClr val="008000"/>
              </a:solidFill>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1964</TotalTime>
  <Words>2103</Words>
  <Application>Microsoft Office PowerPoint</Application>
  <PresentationFormat>On-screen Show (4:3)</PresentationFormat>
  <Paragraphs>283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Martin Polo Mariano</dc:creator>
  <cp:lastModifiedBy>jafox</cp:lastModifiedBy>
  <cp:revision>132</cp:revision>
  <dcterms:created xsi:type="dcterms:W3CDTF">2015-10-24T10:19:02Z</dcterms:created>
  <dcterms:modified xsi:type="dcterms:W3CDTF">2017-03-12T19:44:26Z</dcterms:modified>
</cp:coreProperties>
</file>