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video/unknown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3" r:id="rId3"/>
    <p:sldId id="294" r:id="rId4"/>
    <p:sldId id="283" r:id="rId5"/>
    <p:sldId id="292" r:id="rId6"/>
    <p:sldId id="270" r:id="rId7"/>
    <p:sldId id="259" r:id="rId8"/>
    <p:sldId id="291" r:id="rId9"/>
    <p:sldId id="284" r:id="rId10"/>
    <p:sldId id="269" r:id="rId11"/>
    <p:sldId id="273" r:id="rId12"/>
    <p:sldId id="262" r:id="rId13"/>
    <p:sldId id="261" r:id="rId14"/>
    <p:sldId id="260" r:id="rId15"/>
    <p:sldId id="271" r:id="rId16"/>
    <p:sldId id="288" r:id="rId17"/>
    <p:sldId id="289" r:id="rId18"/>
    <p:sldId id="290" r:id="rId19"/>
    <p:sldId id="272" r:id="rId20"/>
    <p:sldId id="280" r:id="rId21"/>
    <p:sldId id="268" r:id="rId22"/>
    <p:sldId id="276" r:id="rId23"/>
    <p:sldId id="264" r:id="rId24"/>
    <p:sldId id="282" r:id="rId25"/>
    <p:sldId id="265" r:id="rId26"/>
    <p:sldId id="281" r:id="rId27"/>
    <p:sldId id="266" r:id="rId28"/>
    <p:sldId id="278" r:id="rId29"/>
    <p:sldId id="267" r:id="rId30"/>
    <p:sldId id="287" r:id="rId31"/>
    <p:sldId id="275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6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674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5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0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31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85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8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7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623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9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9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91B8D-C77C-4D46-B65B-0FFEAC52B5AB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B9E3-E5B5-5D4F-9E34-5680D1C4CD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0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5" Type="http://schemas.openxmlformats.org/officeDocument/2006/relationships/image" Target="../media/image11.jp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gif"/><Relationship Id="rId1" Type="http://schemas.microsoft.com/office/2007/relationships/media" Target="../media/media3.gif"/><Relationship Id="rId5" Type="http://schemas.openxmlformats.org/officeDocument/2006/relationships/image" Target="../media/image11.jp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gif"/><Relationship Id="rId1" Type="http://schemas.microsoft.com/office/2007/relationships/media" Target="../media/media4.gif"/><Relationship Id="rId5" Type="http://schemas.openxmlformats.org/officeDocument/2006/relationships/image" Target="../media/image11.jp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gif"/><Relationship Id="rId1" Type="http://schemas.microsoft.com/office/2007/relationships/media" Target="../media/media5.gif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bsidiosalcampo.org.m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7122"/>
            <a:ext cx="7772400" cy="2993328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 descr="logo-congres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392" y="515279"/>
            <a:ext cx="37211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1220" y="5343501"/>
            <a:ext cx="74217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Xóchitl Bada </a:t>
            </a:r>
          </a:p>
          <a:p>
            <a:pPr algn="r"/>
            <a:r>
              <a:rPr lang="en-US" dirty="0"/>
              <a:t>University of Illinois at Chicago</a:t>
            </a:r>
          </a:p>
          <a:p>
            <a:pPr algn="r"/>
            <a:r>
              <a:rPr lang="en-US" dirty="0"/>
              <a:t>Jonathan Fox</a:t>
            </a:r>
          </a:p>
          <a:p>
            <a:pPr algn="r"/>
            <a:r>
              <a:rPr lang="en-US" dirty="0"/>
              <a:t>American University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9669" y="3899653"/>
            <a:ext cx="86454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/>
              <a:t>Patrones migratorios rurales en México:</a:t>
            </a:r>
            <a:r>
              <a:rPr lang="es-MX" sz="3600" dirty="0" smtClean="0"/>
              <a:t> </a:t>
            </a:r>
            <a:br>
              <a:rPr lang="es-MX" sz="3600" dirty="0" smtClean="0"/>
            </a:br>
            <a:r>
              <a:rPr lang="es-MX" sz="3600" b="1" dirty="0" smtClean="0"/>
              <a:t>Cambios y continuidades 2000-2010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291481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78144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Punto</a:t>
            </a:r>
            <a:r>
              <a:rPr lang="en-US" sz="3200" dirty="0" smtClean="0"/>
              <a:t> de </a:t>
            </a:r>
            <a:r>
              <a:rPr lang="en-US" sz="3200" dirty="0" err="1" smtClean="0"/>
              <a:t>partida</a:t>
            </a:r>
            <a:r>
              <a:rPr lang="en-US" sz="3200" dirty="0" smtClean="0"/>
              <a:t>…. </a:t>
            </a:r>
            <a:br>
              <a:rPr lang="en-US" sz="3200" dirty="0" smtClean="0"/>
            </a:br>
            <a:r>
              <a:rPr lang="en-US" sz="3200" dirty="0" err="1" smtClean="0"/>
              <a:t>Conceptos</a:t>
            </a:r>
            <a:r>
              <a:rPr lang="en-US" sz="3200" dirty="0" smtClean="0"/>
              <a:t> </a:t>
            </a:r>
            <a:r>
              <a:rPr lang="en-US" sz="3200" dirty="0" err="1" smtClean="0"/>
              <a:t>alternativos</a:t>
            </a:r>
            <a:r>
              <a:rPr lang="en-US" sz="3200" dirty="0" smtClean="0"/>
              <a:t>: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4552" y="2524259"/>
            <a:ext cx="7160654" cy="383790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¿</a:t>
            </a:r>
            <a:r>
              <a:rPr lang="en-US" sz="4800" b="1" dirty="0" err="1">
                <a:solidFill>
                  <a:schemeClr val="tx1"/>
                </a:solidFill>
              </a:rPr>
              <a:t>Migr</a:t>
            </a:r>
            <a:r>
              <a:rPr lang="es-MX" sz="4800" b="1" dirty="0" err="1" smtClean="0">
                <a:solidFill>
                  <a:schemeClr val="tx1"/>
                </a:solidFill>
              </a:rPr>
              <a:t>ación</a:t>
            </a:r>
            <a:r>
              <a:rPr lang="en-US" sz="4800" b="1" dirty="0" smtClean="0">
                <a:solidFill>
                  <a:schemeClr val="tx1"/>
                </a:solidFill>
              </a:rPr>
              <a:t> y </a:t>
            </a:r>
            <a:r>
              <a:rPr lang="en-US" sz="4800" b="1" dirty="0" err="1" smtClean="0">
                <a:solidFill>
                  <a:schemeClr val="tx1"/>
                </a:solidFill>
              </a:rPr>
              <a:t>desarrollo</a:t>
            </a:r>
            <a:r>
              <a:rPr lang="en-US" sz="4800" b="1" dirty="0" smtClean="0">
                <a:solidFill>
                  <a:schemeClr val="tx1"/>
                </a:solidFill>
              </a:rPr>
              <a:t> o</a:t>
            </a:r>
          </a:p>
          <a:p>
            <a:r>
              <a:rPr lang="en-US" sz="4800" b="1" dirty="0" err="1" smtClean="0">
                <a:solidFill>
                  <a:schemeClr val="tx1"/>
                </a:solidFill>
              </a:rPr>
              <a:t>Desarrollo</a:t>
            </a:r>
            <a:r>
              <a:rPr lang="en-US" sz="4800" b="1" dirty="0" smtClean="0">
                <a:solidFill>
                  <a:schemeClr val="tx1"/>
                </a:solidFill>
              </a:rPr>
              <a:t> y </a:t>
            </a:r>
            <a:r>
              <a:rPr lang="en-US" sz="4800" b="1" dirty="0" err="1" smtClean="0">
                <a:solidFill>
                  <a:schemeClr val="tx1"/>
                </a:solidFill>
              </a:rPr>
              <a:t>migr</a:t>
            </a:r>
            <a:r>
              <a:rPr lang="es-MX" sz="4800" b="1" dirty="0" err="1" smtClean="0">
                <a:solidFill>
                  <a:schemeClr val="tx1"/>
                </a:solidFill>
              </a:rPr>
              <a:t>ación</a:t>
            </a:r>
            <a:r>
              <a:rPr lang="es-MX" sz="4800" b="1" dirty="0" smtClean="0">
                <a:solidFill>
                  <a:schemeClr val="tx1"/>
                </a:solidFill>
              </a:rPr>
              <a:t>?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9550"/>
            <a:ext cx="8136228" cy="1004551"/>
          </a:xfrm>
        </p:spPr>
        <p:txBody>
          <a:bodyPr>
            <a:normAutofit fontScale="90000"/>
          </a:bodyPr>
          <a:lstStyle/>
          <a:p>
            <a:r>
              <a:rPr lang="en-US" sz="4900" b="1" i="1" dirty="0" smtClean="0"/>
              <a:t>“El </a:t>
            </a:r>
            <a:r>
              <a:rPr lang="en-US" sz="4900" b="1" i="1" dirty="0" err="1"/>
              <a:t>derecho</a:t>
            </a:r>
            <a:r>
              <a:rPr lang="en-US" sz="4900" b="1" i="1" dirty="0"/>
              <a:t> a no </a:t>
            </a:r>
            <a:r>
              <a:rPr lang="en-US" sz="4900" b="1" i="1" dirty="0" err="1" smtClean="0"/>
              <a:t>migrar</a:t>
            </a:r>
            <a:r>
              <a:rPr lang="en-US" sz="4900" b="1" dirty="0" smtClean="0"/>
              <a:t>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639" y="1674254"/>
            <a:ext cx="8461420" cy="3760631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Se </a:t>
            </a:r>
            <a:r>
              <a:rPr lang="en-US" sz="2800" dirty="0" err="1" smtClean="0">
                <a:solidFill>
                  <a:schemeClr val="tx1"/>
                </a:solidFill>
              </a:rPr>
              <a:t>sustenta</a:t>
            </a:r>
            <a:r>
              <a:rPr lang="en-US" sz="2800" dirty="0" smtClean="0">
                <a:solidFill>
                  <a:schemeClr val="tx1"/>
                </a:solidFill>
              </a:rPr>
              <a:t> en </a:t>
            </a:r>
            <a:r>
              <a:rPr lang="es-ES" sz="2800" dirty="0" smtClean="0">
                <a:solidFill>
                  <a:schemeClr val="tx1"/>
                </a:solidFill>
              </a:rPr>
              <a:t>Artículo 123:</a:t>
            </a:r>
          </a:p>
          <a:p>
            <a:pPr algn="l"/>
            <a:endParaRPr lang="es-ES" sz="2800" dirty="0">
              <a:solidFill>
                <a:schemeClr val="tx1"/>
              </a:solidFill>
            </a:endParaRPr>
          </a:p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“Toda persona tiene derecho al trabajo digno y socialmente útil; al efecto, se promoverán la creación de empleos y la organización social para el trabajo, conforme a la ley.”</a:t>
            </a:r>
          </a:p>
          <a:p>
            <a:pPr algn="l"/>
            <a:endParaRPr lang="es-ES" sz="28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ES" sz="2800" dirty="0" smtClean="0">
                <a:solidFill>
                  <a:schemeClr val="tx1"/>
                </a:solidFill>
              </a:rPr>
              <a:t>¿Cómo se traduce en </a:t>
            </a:r>
            <a:r>
              <a:rPr lang="es-MX" sz="2800" dirty="0" smtClean="0">
                <a:solidFill>
                  <a:schemeClr val="tx1"/>
                </a:solidFill>
              </a:rPr>
              <a:t>políticas </a:t>
            </a:r>
            <a:r>
              <a:rPr lang="es-MX" sz="2800" dirty="0">
                <a:solidFill>
                  <a:schemeClr val="tx1"/>
                </a:solidFill>
              </a:rPr>
              <a:t>públicas </a:t>
            </a:r>
            <a:r>
              <a:rPr lang="es-MX" sz="2800" dirty="0" smtClean="0">
                <a:solidFill>
                  <a:schemeClr val="tx1"/>
                </a:solidFill>
              </a:rPr>
              <a:t>?</a:t>
            </a:r>
            <a:endParaRPr lang="es-ES" sz="2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s-ES" sz="2400" dirty="0" smtClean="0">
              <a:solidFill>
                <a:schemeClr val="tx1"/>
              </a:solidFill>
            </a:endParaRPr>
          </a:p>
          <a:p>
            <a:pPr algn="l"/>
            <a:endParaRPr lang="es-ES" sz="2400" dirty="0">
              <a:solidFill>
                <a:schemeClr val="tx1"/>
              </a:solidFill>
            </a:endParaRPr>
          </a:p>
          <a:p>
            <a:pPr algn="l"/>
            <a:endParaRPr lang="es-ES" sz="24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0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17" y="274638"/>
            <a:ext cx="8945755" cy="1143000"/>
          </a:xfrm>
        </p:spPr>
        <p:txBody>
          <a:bodyPr>
            <a:noAutofit/>
          </a:bodyPr>
          <a:lstStyle/>
          <a:p>
            <a:r>
              <a:rPr lang="es-MX" sz="3600" b="1" dirty="0" smtClean="0"/>
              <a:t>¿Cómo ha cambiado el peso de lo rural dentro de la población nacional? </a:t>
            </a:r>
            <a:endParaRPr lang="es-MX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659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MX" sz="2800" dirty="0" smtClean="0"/>
              <a:t>Los que revindicamos el </a:t>
            </a:r>
            <a:r>
              <a:rPr lang="es-MX" sz="2800" b="1" dirty="0" smtClean="0"/>
              <a:t>“derecho a no migrar” </a:t>
            </a:r>
            <a:r>
              <a:rPr lang="es-MX" sz="2800" dirty="0" smtClean="0"/>
              <a:t>y cambios pro-campesinos en las políticas públicas, enfrentamos un reto:</a:t>
            </a:r>
          </a:p>
          <a:p>
            <a:pPr>
              <a:lnSpc>
                <a:spcPct val="80000"/>
              </a:lnSpc>
            </a:pPr>
            <a:endParaRPr lang="es-MX" sz="2800" dirty="0" smtClean="0"/>
          </a:p>
          <a:p>
            <a:pPr>
              <a:lnSpc>
                <a:spcPct val="80000"/>
              </a:lnSpc>
            </a:pPr>
            <a:r>
              <a:rPr lang="es-MX" sz="2800" dirty="0" smtClean="0"/>
              <a:t>¿Qué diríamos a los escépticos que hoy día piensan que la población rural mexicana está tan enraizada con la migración que ya es demasiado tarde?</a:t>
            </a:r>
          </a:p>
          <a:p>
            <a:pPr marL="0" indent="0">
              <a:lnSpc>
                <a:spcPct val="80000"/>
              </a:lnSpc>
              <a:buNone/>
            </a:pPr>
            <a:endParaRPr lang="es-MX" sz="2800" dirty="0" smtClean="0"/>
          </a:p>
          <a:p>
            <a:pPr>
              <a:lnSpc>
                <a:spcPct val="80000"/>
              </a:lnSpc>
            </a:pPr>
            <a:r>
              <a:rPr lang="es-MX" sz="2800" dirty="0" smtClean="0"/>
              <a:t>Por eso, aquí estudiamos los cambios en el tamaño y distribución de la población rural, tomando en cuenta su grado de intensidad migratoria entre 2000 y 2010</a:t>
            </a: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19254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17" y="274638"/>
            <a:ext cx="8945755" cy="1579920"/>
          </a:xfrm>
        </p:spPr>
        <p:txBody>
          <a:bodyPr>
            <a:noAutofit/>
          </a:bodyPr>
          <a:lstStyle/>
          <a:p>
            <a:r>
              <a:rPr lang="es-MX" sz="4000" b="1" dirty="0" smtClean="0"/>
              <a:t>¿Qué entendemos como población rural? </a:t>
            </a:r>
            <a:endParaRPr lang="es-MX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667" y="1622738"/>
            <a:ext cx="8553108" cy="418563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MX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MX" dirty="0"/>
              <a:t>Basamos el </a:t>
            </a:r>
            <a:r>
              <a:rPr lang="es-MX" dirty="0" smtClean="0"/>
              <a:t>análisis </a:t>
            </a:r>
            <a:r>
              <a:rPr lang="es-MX" dirty="0"/>
              <a:t>en datos oficiales de la </a:t>
            </a:r>
            <a:r>
              <a:rPr lang="es-MX" dirty="0" smtClean="0"/>
              <a:t>CONAPO, pero con nuestro propio criterio…</a:t>
            </a:r>
            <a:endParaRPr lang="es-MX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s-MX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s-MX" dirty="0" smtClean="0"/>
              <a:t>L</a:t>
            </a:r>
            <a:r>
              <a:rPr lang="es-MX" dirty="0" smtClean="0"/>
              <a:t>a </a:t>
            </a:r>
            <a:r>
              <a:rPr lang="es-MX" dirty="0" smtClean="0"/>
              <a:t>población rural es aquélla localizada en municipios donde 50% ó más de de sus habitantes viven en localidades con menos de 5,000 </a:t>
            </a:r>
            <a:r>
              <a:rPr lang="es-MX" dirty="0" smtClean="0"/>
              <a:t>habitantes</a:t>
            </a:r>
          </a:p>
          <a:p>
            <a:pPr marL="0" indent="0" algn="ctr">
              <a:lnSpc>
                <a:spcPct val="80000"/>
              </a:lnSpc>
              <a:buNone/>
            </a:pPr>
            <a:endParaRPr lang="es-MX" sz="2800" dirty="0"/>
          </a:p>
          <a:p>
            <a:pPr marL="0" indent="0">
              <a:lnSpc>
                <a:spcPct val="80000"/>
              </a:lnSpc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18694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El peso persistente de lo rural en 2010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MX" dirty="0" smtClean="0"/>
              <a:t>El 25% de la población (28.3 millones) aún se localiza en municipios rurales</a:t>
            </a:r>
          </a:p>
          <a:p>
            <a:pPr>
              <a:lnSpc>
                <a:spcPct val="90000"/>
              </a:lnSpc>
            </a:pPr>
            <a:endParaRPr lang="es-MX" dirty="0" smtClean="0"/>
          </a:p>
          <a:p>
            <a:pPr>
              <a:lnSpc>
                <a:spcPct val="90000"/>
              </a:lnSpc>
            </a:pPr>
            <a:r>
              <a:rPr lang="es-MX" dirty="0" smtClean="0"/>
              <a:t>La población rural </a:t>
            </a:r>
            <a:r>
              <a:rPr lang="es-MX" b="1" i="1" dirty="0" smtClean="0"/>
              <a:t>se incrementó </a:t>
            </a:r>
            <a:r>
              <a:rPr lang="es-MX" dirty="0" smtClean="0"/>
              <a:t>de 26.6 m. en el 2000 a 28.2 m. en el 2010 (a pesar de que su peso porcentual disminuyó de 27 a 25%)</a:t>
            </a:r>
          </a:p>
          <a:p>
            <a:pPr marL="0" indent="0">
              <a:lnSpc>
                <a:spcPct val="90000"/>
              </a:lnSpc>
              <a:buNone/>
            </a:pPr>
            <a:endParaRPr lang="es-MX" dirty="0" smtClean="0"/>
          </a:p>
          <a:p>
            <a:pPr>
              <a:lnSpc>
                <a:spcPct val="90000"/>
              </a:lnSpc>
            </a:pPr>
            <a:r>
              <a:rPr lang="es-MX" dirty="0" smtClean="0"/>
              <a:t>La población rural nacional está concentrada en tan solo 10 estados (75% del total)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171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p 3 Spanish Color for Presentatio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81" b="-1081"/>
          <a:stretch/>
        </p:blipFill>
        <p:spPr>
          <a:xfrm>
            <a:off x="163130" y="1065562"/>
            <a:ext cx="8843958" cy="5717816"/>
          </a:xfrm>
        </p:spPr>
      </p:pic>
      <p:sp>
        <p:nvSpPr>
          <p:cNvPr id="5" name="TextBox 4"/>
          <p:cNvSpPr txBox="1"/>
          <p:nvPr/>
        </p:nvSpPr>
        <p:spPr>
          <a:xfrm>
            <a:off x="1" y="18641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000" b="1" dirty="0" smtClean="0">
                <a:latin typeface="+mj-lt"/>
              </a:rPr>
              <a:t>La distribu</a:t>
            </a:r>
            <a:r>
              <a:rPr lang="es-MX" sz="3000" b="1" dirty="0" smtClean="0"/>
              <a:t>ción de la p</a:t>
            </a:r>
            <a:r>
              <a:rPr lang="es-MX" sz="3000" b="1" dirty="0" smtClean="0">
                <a:latin typeface="+mj-lt"/>
              </a:rPr>
              <a:t>oblación rural 2010 </a:t>
            </a:r>
          </a:p>
          <a:p>
            <a:pPr algn="ctr"/>
            <a:r>
              <a:rPr lang="es-MX" sz="3000" b="1" dirty="0" smtClean="0">
                <a:latin typeface="+mj-lt"/>
              </a:rPr>
              <a:t>(% por estado)</a:t>
            </a:r>
            <a:endParaRPr lang="es-MX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343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1" y="148682"/>
            <a:ext cx="9020097" cy="712439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Los 10 </a:t>
            </a:r>
            <a:r>
              <a:rPr lang="es-MX" sz="2400" b="1" dirty="0"/>
              <a:t>Estados con </a:t>
            </a:r>
            <a:r>
              <a:rPr lang="es-MX" sz="2400" b="1" dirty="0" smtClean="0"/>
              <a:t>mayor </a:t>
            </a:r>
            <a:r>
              <a:rPr lang="es-MX" sz="2400" b="1" dirty="0"/>
              <a:t>p</a:t>
            </a:r>
            <a:r>
              <a:rPr lang="es-MX" sz="2400" b="1" dirty="0" smtClean="0"/>
              <a:t>oblación </a:t>
            </a:r>
            <a:r>
              <a:rPr lang="es-MX" sz="2400" b="1" dirty="0"/>
              <a:t>a</a:t>
            </a:r>
            <a:r>
              <a:rPr lang="es-MX" sz="2400" b="1" dirty="0" smtClean="0"/>
              <a:t>bsoluta </a:t>
            </a:r>
            <a:r>
              <a:rPr lang="es-MX" sz="2400" b="1" dirty="0"/>
              <a:t>en </a:t>
            </a:r>
            <a:r>
              <a:rPr lang="es-MX" sz="2400" b="1" dirty="0" smtClean="0"/>
              <a:t>municipios </a:t>
            </a:r>
            <a:r>
              <a:rPr lang="es-MX" sz="2400" b="1" dirty="0"/>
              <a:t>p</a:t>
            </a:r>
            <a:r>
              <a:rPr lang="es-MX" sz="2400" b="1" dirty="0" smtClean="0"/>
              <a:t>redominantemente </a:t>
            </a:r>
            <a:r>
              <a:rPr lang="es-MX" sz="2400" b="1" dirty="0"/>
              <a:t>r</a:t>
            </a:r>
            <a:r>
              <a:rPr lang="es-MX" sz="2400" b="1" dirty="0" smtClean="0"/>
              <a:t>urales </a:t>
            </a:r>
            <a:r>
              <a:rPr lang="es-MX" sz="2400" b="1" dirty="0"/>
              <a:t>2000-2010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855" y="6211669"/>
            <a:ext cx="88094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Nota</a:t>
            </a:r>
            <a:r>
              <a:rPr lang="en-US" sz="1600" dirty="0"/>
              <a:t>: </a:t>
            </a:r>
            <a:r>
              <a:rPr lang="es-MX" sz="1600" dirty="0" smtClean="0"/>
              <a:t>Estos 10 estados representan el </a:t>
            </a:r>
            <a:r>
              <a:rPr lang="es-MX" sz="1600" dirty="0" smtClean="0"/>
              <a:t>75% </a:t>
            </a:r>
            <a:r>
              <a:rPr lang="es-MX" sz="1600" dirty="0" smtClean="0"/>
              <a:t>del total de la población nacional que vive en municipios predominantemente rurales en 2010</a:t>
            </a:r>
            <a:endParaRPr lang="es-MX" sz="1600" dirty="0"/>
          </a:p>
        </p:txBody>
      </p:sp>
      <p:graphicFrame>
        <p:nvGraphicFramePr>
          <p:cNvPr id="13" name="Content Placeholder 1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264554"/>
              </p:ext>
            </p:extLst>
          </p:nvPr>
        </p:nvGraphicFramePr>
        <p:xfrm>
          <a:off x="339453" y="948151"/>
          <a:ext cx="8328290" cy="5191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Worksheet" r:id="rId3" imgW="4356100" imgH="3048000" progId="Excel.Sheet.12">
                  <p:embed/>
                </p:oleObj>
              </mc:Choice>
              <mc:Fallback>
                <p:oleObj name="Worksheet" r:id="rId3" imgW="4356100" imgH="30480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453" y="948151"/>
                        <a:ext cx="8328290" cy="5191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5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1" y="148682"/>
            <a:ext cx="9020097" cy="712439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Los 10 </a:t>
            </a:r>
            <a:r>
              <a:rPr lang="es-MX" sz="2400" b="1" dirty="0"/>
              <a:t>Estados con </a:t>
            </a:r>
            <a:r>
              <a:rPr lang="es-MX" sz="2400" b="1" dirty="0" smtClean="0"/>
              <a:t>mayor </a:t>
            </a:r>
            <a:r>
              <a:rPr lang="es-MX" sz="2400" b="1" dirty="0"/>
              <a:t>p</a:t>
            </a:r>
            <a:r>
              <a:rPr lang="es-MX" sz="2400" b="1" dirty="0" smtClean="0"/>
              <a:t>oblación </a:t>
            </a:r>
            <a:r>
              <a:rPr lang="es-MX" sz="2400" b="1" dirty="0"/>
              <a:t>a</a:t>
            </a:r>
            <a:r>
              <a:rPr lang="es-MX" sz="2400" b="1" dirty="0" smtClean="0"/>
              <a:t>bsoluta </a:t>
            </a:r>
            <a:r>
              <a:rPr lang="es-MX" sz="2400" b="1" dirty="0"/>
              <a:t>en </a:t>
            </a:r>
            <a:r>
              <a:rPr lang="es-MX" sz="2400" b="1" dirty="0" smtClean="0"/>
              <a:t>municipios </a:t>
            </a:r>
            <a:r>
              <a:rPr lang="es-MX" sz="2400" b="1" dirty="0"/>
              <a:t>p</a:t>
            </a:r>
            <a:r>
              <a:rPr lang="es-MX" sz="2400" b="1" dirty="0" smtClean="0"/>
              <a:t>redominantemente </a:t>
            </a:r>
            <a:r>
              <a:rPr lang="es-MX" sz="2400" b="1" dirty="0"/>
              <a:t>r</a:t>
            </a:r>
            <a:r>
              <a:rPr lang="es-MX" sz="2400" b="1" dirty="0" smtClean="0"/>
              <a:t>urales </a:t>
            </a:r>
            <a:r>
              <a:rPr lang="es-MX" sz="2400" b="1" dirty="0"/>
              <a:t>2000-2010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855" y="6211669"/>
            <a:ext cx="88094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Nota</a:t>
            </a:r>
            <a:r>
              <a:rPr lang="en-US" sz="1600" dirty="0"/>
              <a:t>: </a:t>
            </a:r>
            <a:r>
              <a:rPr lang="es-MX" sz="1600" dirty="0" smtClean="0"/>
              <a:t>Estos 10 estados representan el </a:t>
            </a:r>
            <a:r>
              <a:rPr lang="es-MX" sz="1600" dirty="0" smtClean="0"/>
              <a:t>75% </a:t>
            </a:r>
            <a:r>
              <a:rPr lang="es-MX" sz="1600" dirty="0" smtClean="0"/>
              <a:t>del total de la población nacional que vive en municipios predominantemente rurales en 2010</a:t>
            </a:r>
            <a:endParaRPr lang="es-MX" sz="1600" dirty="0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068164"/>
              </p:ext>
            </p:extLst>
          </p:nvPr>
        </p:nvGraphicFramePr>
        <p:xfrm>
          <a:off x="323090" y="1192502"/>
          <a:ext cx="8567451" cy="4933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Worksheet" r:id="rId3" imgW="4356100" imgH="2832100" progId="Excel.Sheet.12">
                  <p:embed/>
                </p:oleObj>
              </mc:Choice>
              <mc:Fallback>
                <p:oleObj name="Worksheet" r:id="rId3" imgW="4356100" imgH="2832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090" y="1192502"/>
                        <a:ext cx="8567451" cy="4933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590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13" y="439855"/>
            <a:ext cx="8705482" cy="1177072"/>
          </a:xfrm>
        </p:spPr>
        <p:txBody>
          <a:bodyPr>
            <a:normAutofit fontScale="90000"/>
          </a:bodyPr>
          <a:lstStyle/>
          <a:p>
            <a:r>
              <a:rPr lang="es-MX" sz="3200" b="1" dirty="0" smtClean="0"/>
              <a:t>La </a:t>
            </a:r>
            <a:r>
              <a:rPr lang="es-MX" sz="3200" b="1" i="1" dirty="0" smtClean="0"/>
              <a:t>mayoría</a:t>
            </a:r>
            <a:r>
              <a:rPr lang="es-MX" sz="3200" b="1" dirty="0" smtClean="0"/>
              <a:t> de la población rural vive en municipios que todavía no dependen principalmente de la migración</a:t>
            </a:r>
            <a:endParaRPr lang="es-MX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0098"/>
            <a:ext cx="8229600" cy="4726065"/>
          </a:xfrm>
        </p:spPr>
        <p:txBody>
          <a:bodyPr>
            <a:normAutofit/>
          </a:bodyPr>
          <a:lstStyle/>
          <a:p>
            <a:endParaRPr lang="es-MX" sz="2800" dirty="0" smtClean="0"/>
          </a:p>
          <a:p>
            <a:endParaRPr lang="es-MX" sz="2800" dirty="0"/>
          </a:p>
          <a:p>
            <a:pPr>
              <a:lnSpc>
                <a:spcPct val="90000"/>
              </a:lnSpc>
            </a:pPr>
            <a:r>
              <a:rPr lang="es-MX" sz="2800" dirty="0" smtClean="0"/>
              <a:t>Según el indicador oficial de “intensidad migratoria” del Consejo Nacional de Población:</a:t>
            </a:r>
          </a:p>
          <a:p>
            <a:endParaRPr lang="es-MX" sz="2800" dirty="0" smtClean="0"/>
          </a:p>
          <a:p>
            <a:pPr>
              <a:lnSpc>
                <a:spcPct val="90000"/>
              </a:lnSpc>
            </a:pPr>
            <a:r>
              <a:rPr lang="es-MX" sz="2800" i="1" dirty="0" smtClean="0"/>
              <a:t>55% de la población rural nacional aún vive en municipios con bajos grados de dependencia de la migración </a:t>
            </a:r>
            <a:r>
              <a:rPr lang="es-MX" sz="2800" i="1" dirty="0" smtClean="0"/>
              <a:t>transfronteriza</a:t>
            </a:r>
            <a:endParaRPr lang="es-MX" sz="2800" i="1" dirty="0"/>
          </a:p>
        </p:txBody>
      </p:sp>
    </p:spTree>
    <p:extLst>
      <p:ext uri="{BB962C8B-B14F-4D97-AF65-F5344CB8AC3E}">
        <p14:creationId xmlns:p14="http://schemas.microsoft.com/office/powerpoint/2010/main" val="18559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3999" cy="964615"/>
          </a:xfrm>
        </p:spPr>
        <p:txBody>
          <a:bodyPr>
            <a:normAutofit/>
          </a:bodyPr>
          <a:lstStyle/>
          <a:p>
            <a:r>
              <a:rPr lang="es-MX" sz="4000" b="1" dirty="0" smtClean="0"/>
              <a:t>Índice de Intensidad Migratoria 2010</a:t>
            </a:r>
            <a:endParaRPr lang="es-MX" sz="4000" b="1" dirty="0"/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310174"/>
              </p:ext>
            </p:extLst>
          </p:nvPr>
        </p:nvGraphicFramePr>
        <p:xfrm>
          <a:off x="814388" y="1574399"/>
          <a:ext cx="7302500" cy="480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Document" r:id="rId3" imgW="8369300" imgH="4165600" progId="Word.Document.12">
                  <p:embed/>
                </p:oleObj>
              </mc:Choice>
              <mc:Fallback>
                <p:oleObj name="Document" r:id="rId3" imgW="8369300" imgH="4165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4388" y="1574399"/>
                        <a:ext cx="7302500" cy="4805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226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6. Migration Only for presentatio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91" b="-5191"/>
          <a:stretch/>
        </p:blipFill>
        <p:spPr>
          <a:xfrm>
            <a:off x="457200" y="474112"/>
            <a:ext cx="8085873" cy="6458230"/>
          </a:xfrm>
        </p:spPr>
      </p:pic>
      <p:sp>
        <p:nvSpPr>
          <p:cNvPr id="5" name="TextBox 4"/>
          <p:cNvSpPr txBox="1"/>
          <p:nvPr/>
        </p:nvSpPr>
        <p:spPr>
          <a:xfrm>
            <a:off x="1" y="19204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+mj-lt"/>
              </a:rPr>
              <a:t>Población en municipios rurales, según su intensidad migratoria</a:t>
            </a:r>
            <a:endParaRPr lang="es-MX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613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707" y="0"/>
            <a:ext cx="8883805" cy="68765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s-MX" sz="3100" b="1" dirty="0" smtClean="0"/>
              <a:t>Tendencias nacionales de migración y pobreza rural</a:t>
            </a:r>
            <a:r>
              <a:rPr lang="es-MX" sz="2400" b="1" dirty="0" smtClean="0"/>
              <a:t/>
            </a:r>
            <a:br>
              <a:rPr lang="es-MX" sz="2400" b="1" dirty="0" smtClean="0"/>
            </a:br>
            <a:endParaRPr lang="es-MX" sz="2400" b="1" dirty="0"/>
          </a:p>
        </p:txBody>
      </p:sp>
      <p:pic>
        <p:nvPicPr>
          <p:cNvPr id="4" name="Content Placeholder 3" descr="Chart 16 by Population (Spanish Color)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" r="-123"/>
          <a:stretch/>
        </p:blipFill>
        <p:spPr>
          <a:xfrm>
            <a:off x="457200" y="687660"/>
            <a:ext cx="8184995" cy="6021658"/>
          </a:xfrm>
        </p:spPr>
      </p:pic>
    </p:spTree>
    <p:extLst>
      <p:ext uri="{BB962C8B-B14F-4D97-AF65-F5344CB8AC3E}">
        <p14:creationId xmlns:p14="http://schemas.microsoft.com/office/powerpoint/2010/main" val="263126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03" y="274638"/>
            <a:ext cx="8902390" cy="295314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Intensidad migratoria estatal y población en municipios rurales</a:t>
            </a:r>
            <a:endParaRPr lang="es-MX" sz="2400" b="1" dirty="0"/>
          </a:p>
        </p:txBody>
      </p:sp>
      <p:pic>
        <p:nvPicPr>
          <p:cNvPr id="6" name="Content Placeholder 5" descr="Map 8 Spanish Color for Presentatio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199" y="699054"/>
            <a:ext cx="8211977" cy="5965250"/>
          </a:xfrm>
        </p:spPr>
      </p:pic>
    </p:spTree>
    <p:extLst>
      <p:ext uri="{BB962C8B-B14F-4D97-AF65-F5344CB8AC3E}">
        <p14:creationId xmlns:p14="http://schemas.microsoft.com/office/powerpoint/2010/main" val="77774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ES_tradnl" sz="3200" b="1" dirty="0" smtClean="0"/>
              <a:t>La relación entre ruralidad y migración no es lineal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34" y="1726684"/>
            <a:ext cx="8820654" cy="456735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s-ES_tradnl" dirty="0" smtClean="0"/>
              <a:t>Los estados que concentran la mayor parte de la población rural</a:t>
            </a:r>
            <a:r>
              <a:rPr lang="es-ES_tradnl" dirty="0"/>
              <a:t> </a:t>
            </a:r>
            <a:r>
              <a:rPr lang="es-ES_tradnl" dirty="0" smtClean="0"/>
              <a:t>varían mucho en el tamaño de sus poblaciones que vive en zonas dependientes de la migración</a:t>
            </a:r>
          </a:p>
          <a:p>
            <a:pPr marL="0" indent="0">
              <a:lnSpc>
                <a:spcPct val="80000"/>
              </a:lnSpc>
              <a:buNone/>
            </a:pPr>
            <a:endParaRPr lang="es-ES_tradnl" dirty="0" smtClean="0"/>
          </a:p>
          <a:p>
            <a:pPr>
              <a:lnSpc>
                <a:spcPct val="80000"/>
              </a:lnSpc>
            </a:pPr>
            <a:r>
              <a:rPr lang="es-ES_tradnl" dirty="0" smtClean="0"/>
              <a:t>14 </a:t>
            </a:r>
            <a:r>
              <a:rPr lang="es-ES_tradnl" dirty="0"/>
              <a:t>estados tienen índices de intensidad migratoria altos y muy </a:t>
            </a:r>
            <a:r>
              <a:rPr lang="es-ES_tradnl" dirty="0" smtClean="0"/>
              <a:t>altos</a:t>
            </a:r>
          </a:p>
          <a:p>
            <a:pPr marL="0" indent="0">
              <a:lnSpc>
                <a:spcPct val="80000"/>
              </a:lnSpc>
              <a:buNone/>
            </a:pPr>
            <a:endParaRPr lang="es-ES_tradnl" dirty="0" smtClean="0"/>
          </a:p>
          <a:p>
            <a:pPr>
              <a:lnSpc>
                <a:spcPct val="80000"/>
              </a:lnSpc>
            </a:pPr>
            <a:r>
              <a:rPr lang="es-ES_tradnl" dirty="0"/>
              <a:t>L</a:t>
            </a:r>
            <a:r>
              <a:rPr lang="es-ES_tradnl" dirty="0" smtClean="0"/>
              <a:t>a mayoría de los estados (18) combinan índices medios, bajos y muy bajos de migración </a:t>
            </a:r>
          </a:p>
          <a:p>
            <a:pPr>
              <a:lnSpc>
                <a:spcPct val="80000"/>
              </a:lnSpc>
            </a:pPr>
            <a:endParaRPr lang="es-ES_tradnl" dirty="0" smtClean="0"/>
          </a:p>
          <a:p>
            <a:pPr marL="0" indent="0">
              <a:lnSpc>
                <a:spcPct val="90000"/>
              </a:lnSpc>
              <a:buNone/>
            </a:pPr>
            <a:endParaRPr lang="es-ES_tradnl" sz="2500" dirty="0" smtClean="0"/>
          </a:p>
        </p:txBody>
      </p:sp>
    </p:spTree>
    <p:extLst>
      <p:ext uri="{BB962C8B-B14F-4D97-AF65-F5344CB8AC3E}">
        <p14:creationId xmlns:p14="http://schemas.microsoft.com/office/powerpoint/2010/main" val="347551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" y="496709"/>
            <a:ext cx="8229600" cy="1307955"/>
          </a:xfrm>
        </p:spPr>
        <p:txBody>
          <a:bodyPr>
            <a:noAutofit/>
          </a:bodyPr>
          <a:lstStyle/>
          <a:p>
            <a:pPr algn="l"/>
            <a:r>
              <a:rPr lang="es-MX" sz="3000" dirty="0" smtClean="0">
                <a:solidFill>
                  <a:prstClr val="black"/>
                </a:solidFill>
              </a:rPr>
              <a:t>Es </a:t>
            </a:r>
            <a:r>
              <a:rPr lang="es-MX" sz="3000" dirty="0">
                <a:solidFill>
                  <a:prstClr val="black"/>
                </a:solidFill>
              </a:rPr>
              <a:t>relevante pensar en ruralidad </a:t>
            </a:r>
            <a:r>
              <a:rPr lang="es-MX" sz="3000" i="1" dirty="0">
                <a:solidFill>
                  <a:prstClr val="black"/>
                </a:solidFill>
              </a:rPr>
              <a:t>y</a:t>
            </a:r>
            <a:r>
              <a:rPr lang="es-MX" sz="3000" dirty="0">
                <a:solidFill>
                  <a:prstClr val="black"/>
                </a:solidFill>
              </a:rPr>
              <a:t> migración </a:t>
            </a:r>
            <a:r>
              <a:rPr lang="es-MX" sz="3000" dirty="0" smtClean="0">
                <a:solidFill>
                  <a:prstClr val="black"/>
                </a:solidFill>
              </a:rPr>
              <a:t>porque </a:t>
            </a:r>
            <a:r>
              <a:rPr lang="es-MX" sz="3000" dirty="0" smtClean="0">
                <a:solidFill>
                  <a:prstClr val="black"/>
                </a:solidFill>
              </a:rPr>
              <a:t>ayuda </a:t>
            </a:r>
            <a:r>
              <a:rPr lang="es-MX" sz="3000" dirty="0">
                <a:solidFill>
                  <a:prstClr val="black"/>
                </a:solidFill>
              </a:rPr>
              <a:t>a informar </a:t>
            </a:r>
            <a:r>
              <a:rPr lang="es-MX" sz="3000" dirty="0" smtClean="0">
                <a:solidFill>
                  <a:prstClr val="black"/>
                </a:solidFill>
              </a:rPr>
              <a:t>propuestas alternativas…</a:t>
            </a:r>
            <a:r>
              <a:rPr lang="es-MX" sz="3000" b="1" dirty="0">
                <a:solidFill>
                  <a:prstClr val="black"/>
                </a:solidFill>
              </a:rPr>
              <a:t/>
            </a:r>
            <a:br>
              <a:rPr lang="es-MX" sz="3000" b="1" dirty="0">
                <a:solidFill>
                  <a:prstClr val="black"/>
                </a:solidFill>
              </a:rPr>
            </a:br>
            <a:endParaRPr lang="es-MX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3" y="2280357"/>
            <a:ext cx="8593787" cy="3093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4000" b="1" dirty="0" smtClean="0"/>
              <a:t>¿</a:t>
            </a:r>
            <a:r>
              <a:rPr lang="es-MX" sz="4000" b="1" dirty="0"/>
              <a:t>Cómo se traduce el </a:t>
            </a:r>
            <a:r>
              <a:rPr lang="es-MX" sz="4000" b="1" dirty="0" smtClean="0"/>
              <a:t>“derecho </a:t>
            </a:r>
            <a:r>
              <a:rPr lang="es-MX" sz="4000" b="1" dirty="0"/>
              <a:t>a no migrar" en propuestas específicas para políticas públicas orientadas al fomento del empleo rural?</a:t>
            </a:r>
            <a:r>
              <a:rPr lang="es-MX" sz="3600" dirty="0"/>
              <a:t/>
            </a:r>
            <a:br>
              <a:rPr lang="es-MX" sz="3600" dirty="0"/>
            </a:b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4728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 smtClean="0"/>
              <a:t>Propuesta </a:t>
            </a:r>
            <a:r>
              <a:rPr lang="es-MX" dirty="0"/>
              <a:t>para la discusión: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39896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MX" dirty="0" smtClean="0"/>
              <a:t>La </a:t>
            </a:r>
            <a:r>
              <a:rPr lang="es-MX" dirty="0"/>
              <a:t>viabilidad de políticas públicas </a:t>
            </a:r>
            <a:r>
              <a:rPr lang="es-MX" dirty="0" smtClean="0"/>
              <a:t>alternativas </a:t>
            </a:r>
            <a:r>
              <a:rPr lang="es-MX" dirty="0"/>
              <a:t>varía geográficamente, según el grado de integración de mercados laborales regionales con redes migratorias transfronterizas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dirty="0"/>
              <a:t>L</a:t>
            </a:r>
            <a:r>
              <a:rPr lang="es-MX" dirty="0" smtClean="0"/>
              <a:t>as alternativas </a:t>
            </a:r>
            <a:r>
              <a:rPr lang="es-MX" dirty="0"/>
              <a:t>deberían tomar en cuenta la diferencia entre la </a:t>
            </a:r>
            <a:r>
              <a:rPr lang="es-MX" i="1" dirty="0"/>
              <a:t>retención</a:t>
            </a:r>
            <a:r>
              <a:rPr lang="es-MX" dirty="0"/>
              <a:t> del empleo rural en zonas de baja migración y el </a:t>
            </a:r>
            <a:r>
              <a:rPr lang="es-MX" i="1" dirty="0"/>
              <a:t>fomento</a:t>
            </a:r>
            <a:r>
              <a:rPr lang="es-MX" dirty="0"/>
              <a:t> al empleo con salarios competitivos en zonas que ya dependen de la migración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860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6372"/>
            <a:ext cx="8229600" cy="2762072"/>
          </a:xfrm>
        </p:spPr>
        <p:txBody>
          <a:bodyPr>
            <a:normAutofit fontScale="90000"/>
          </a:bodyPr>
          <a:lstStyle/>
          <a:p>
            <a:r>
              <a:rPr lang="es-MX" dirty="0"/>
              <a:t>Por eso la relevancia de la identificación de zonas rurales persistentes </a:t>
            </a:r>
            <a:r>
              <a:rPr lang="es-MX" dirty="0" smtClean="0"/>
              <a:t>con </a:t>
            </a:r>
            <a:r>
              <a:rPr lang="es-MX" dirty="0"/>
              <a:t>baja migración…</a:t>
            </a: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691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2" y="274639"/>
            <a:ext cx="8920976" cy="567898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Tendencias en el Índice de Intensidad Migratoria (2000-2010)</a:t>
            </a:r>
            <a:br>
              <a:rPr lang="es-MX" sz="2400" b="1" dirty="0" smtClean="0"/>
            </a:br>
            <a:r>
              <a:rPr lang="es-MX" sz="2400" b="1" dirty="0" smtClean="0"/>
              <a:t>10 Estados Principales por Población Predominantemente Rural</a:t>
            </a:r>
            <a:r>
              <a:rPr lang="es-MX" sz="2000" b="1" dirty="0" smtClean="0"/>
              <a:t/>
            </a:r>
            <a:br>
              <a:rPr lang="es-MX" sz="2000" b="1" dirty="0" smtClean="0"/>
            </a:br>
            <a:endParaRPr lang="es-MX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3556" b="-3556"/>
          <a:stretch/>
        </p:blipFill>
        <p:spPr>
          <a:xfrm>
            <a:off x="384099" y="842537"/>
            <a:ext cx="8066048" cy="5742877"/>
          </a:xfrm>
        </p:spPr>
      </p:pic>
    </p:spTree>
    <p:extLst>
      <p:ext uri="{BB962C8B-B14F-4D97-AF65-F5344CB8AC3E}">
        <p14:creationId xmlns:p14="http://schemas.microsoft.com/office/powerpoint/2010/main" val="1443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VERACRUZ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72356"/>
            <a:ext cx="8427157" cy="4199466"/>
          </a:xfrm>
        </p:spPr>
        <p:txBody>
          <a:bodyPr>
            <a:normAutofit fontScale="25000" lnSpcReduction="20000"/>
          </a:bodyPr>
          <a:lstStyle/>
          <a:p>
            <a:endParaRPr lang="es-ES_tradnl" sz="4000" dirty="0" smtClean="0"/>
          </a:p>
          <a:p>
            <a:r>
              <a:rPr lang="es-ES_tradnl" sz="11200" dirty="0" smtClean="0"/>
              <a:t>Su índice de intensidad migratoria estatal pasa de bajo a medio entre 2000 y 2010</a:t>
            </a:r>
          </a:p>
          <a:p>
            <a:endParaRPr lang="es-ES_tradnl" sz="11200" dirty="0"/>
          </a:p>
          <a:p>
            <a:r>
              <a:rPr lang="es-ES_tradnl" sz="11200" dirty="0"/>
              <a:t>E</a:t>
            </a:r>
            <a:r>
              <a:rPr lang="es-ES_tradnl" sz="11200" dirty="0" smtClean="0"/>
              <a:t>l índice de marginación disminuye, de muy alto a alto</a:t>
            </a:r>
          </a:p>
          <a:p>
            <a:pPr marL="0" indent="0">
              <a:buNone/>
            </a:pPr>
            <a:endParaRPr lang="es-ES_tradnl" sz="11200" dirty="0" smtClean="0"/>
          </a:p>
          <a:p>
            <a:r>
              <a:rPr lang="es-ES_tradnl" sz="11200" dirty="0" smtClean="0"/>
              <a:t>La intensidad </a:t>
            </a:r>
            <a:r>
              <a:rPr lang="es-ES_tradnl" sz="11200" dirty="0"/>
              <a:t>migratoria </a:t>
            </a:r>
            <a:r>
              <a:rPr lang="es-ES_tradnl" sz="11200" dirty="0" smtClean="0"/>
              <a:t>aumenta </a:t>
            </a:r>
            <a:r>
              <a:rPr lang="es-ES_tradnl" sz="11200" dirty="0" smtClean="0"/>
              <a:t>m</a:t>
            </a:r>
            <a:r>
              <a:rPr lang="es-ES" sz="11200" dirty="0"/>
              <a:t>á</a:t>
            </a:r>
            <a:r>
              <a:rPr lang="es-ES_tradnl" sz="11200" dirty="0" smtClean="0"/>
              <a:t>s </a:t>
            </a:r>
            <a:r>
              <a:rPr lang="es-ES_tradnl" sz="11200" dirty="0"/>
              <a:t>en la región </a:t>
            </a:r>
            <a:r>
              <a:rPr lang="es-ES_tradnl" sz="11200" dirty="0" smtClean="0"/>
              <a:t>centro, con un ligero </a:t>
            </a:r>
            <a:r>
              <a:rPr lang="es-ES_tradnl" sz="11200" dirty="0"/>
              <a:t>aumento </a:t>
            </a:r>
            <a:r>
              <a:rPr lang="es-ES_tradnl" sz="11200" dirty="0" smtClean="0"/>
              <a:t>en </a:t>
            </a:r>
            <a:r>
              <a:rPr lang="es-ES_tradnl" sz="11200" dirty="0"/>
              <a:t>tres municipios al sur y cinco municipios al </a:t>
            </a:r>
            <a:r>
              <a:rPr lang="es-ES_tradnl" sz="11200" dirty="0" smtClean="0"/>
              <a:t>norte</a:t>
            </a:r>
            <a:endParaRPr lang="en-US" sz="11200" dirty="0"/>
          </a:p>
          <a:p>
            <a:pPr marL="0" indent="0">
              <a:buNone/>
            </a:pPr>
            <a:r>
              <a:rPr lang="es-ES_tradnl" dirty="0"/>
              <a:t> </a:t>
            </a:r>
            <a:endParaRPr lang="en-US" dirty="0"/>
          </a:p>
          <a:p>
            <a:pPr marL="0" indent="0">
              <a:buNone/>
            </a:pPr>
            <a:r>
              <a:rPr lang="es-ES_tradnl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0-Veracruz-Color-Presentation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3175" y="0"/>
            <a:ext cx="6597650" cy="6858000"/>
          </a:xfrm>
          <a:prstGeom prst="rect">
            <a:avLst/>
          </a:prstGeom>
        </p:spPr>
      </p:pic>
      <p:pic>
        <p:nvPicPr>
          <p:cNvPr id="3" name="Picture 2" descr="Color Legend Blue (Sp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274" y="2389228"/>
            <a:ext cx="2531654" cy="729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8683" y="545171"/>
            <a:ext cx="47578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VERACRUZ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1361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CHIAPAS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05089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MX" sz="2800" dirty="0" smtClean="0"/>
              <a:t>Mantuvo su índice estatal de intensidad migratoria en la categoría de muy baja entre el 2000 y 2010, igual que su grado de marginación muy alto</a:t>
            </a:r>
          </a:p>
          <a:p>
            <a:pPr marL="0" indent="0">
              <a:lnSpc>
                <a:spcPct val="90000"/>
              </a:lnSpc>
              <a:buNone/>
            </a:pPr>
            <a:endParaRPr lang="es-MX" sz="2800" dirty="0" smtClean="0"/>
          </a:p>
          <a:p>
            <a:pPr>
              <a:lnSpc>
                <a:spcPct val="90000"/>
              </a:lnSpc>
            </a:pPr>
            <a:r>
              <a:rPr lang="es-MX" sz="2800" dirty="0" smtClean="0"/>
              <a:t>La migración aumenta en muchos municipios rurales del estado, sobretodo los que hacen frontera del estado </a:t>
            </a:r>
          </a:p>
          <a:p>
            <a:pPr>
              <a:lnSpc>
                <a:spcPct val="90000"/>
              </a:lnSpc>
            </a:pPr>
            <a:endParaRPr lang="es-MX" sz="2800" dirty="0"/>
          </a:p>
          <a:p>
            <a:pPr>
              <a:lnSpc>
                <a:spcPct val="90000"/>
              </a:lnSpc>
            </a:pPr>
            <a:r>
              <a:rPr lang="es-MX" sz="2800" dirty="0" smtClean="0"/>
              <a:t>De </a:t>
            </a:r>
            <a:r>
              <a:rPr lang="es-MX" sz="2800" dirty="0"/>
              <a:t>19 municipios con intensidad migratoria nula en el 2000, solo uno mantuvo esta </a:t>
            </a:r>
            <a:r>
              <a:rPr lang="es-MX" sz="2800" dirty="0" smtClean="0"/>
              <a:t>categoría. </a:t>
            </a:r>
            <a:r>
              <a:rPr lang="es-MX" sz="2800" dirty="0"/>
              <a:t>La </a:t>
            </a:r>
            <a:r>
              <a:rPr lang="es-MX" sz="2800" dirty="0" smtClean="0"/>
              <a:t>población en esa </a:t>
            </a:r>
            <a:r>
              <a:rPr lang="es-MX" sz="2800" dirty="0"/>
              <a:t>categoría se redujo del 18 al 2% del </a:t>
            </a:r>
            <a:r>
              <a:rPr lang="es-MX" sz="2800" dirty="0" smtClean="0"/>
              <a:t>total </a:t>
            </a:r>
            <a:r>
              <a:rPr lang="es-MX" sz="2800" dirty="0"/>
              <a:t>del </a:t>
            </a:r>
            <a:r>
              <a:rPr lang="es-MX" sz="2800" dirty="0" smtClean="0"/>
              <a:t>estado</a:t>
            </a:r>
          </a:p>
          <a:p>
            <a:pPr marL="0" indent="0">
              <a:lnSpc>
                <a:spcPct val="90000"/>
              </a:lnSpc>
              <a:buNone/>
            </a:pPr>
            <a:endParaRPr 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153297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00-Chiapas-Color-Presentation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5500" y="0"/>
            <a:ext cx="7493000" cy="6858000"/>
          </a:xfrm>
          <a:prstGeom prst="rect">
            <a:avLst/>
          </a:prstGeom>
        </p:spPr>
      </p:pic>
      <p:pic>
        <p:nvPicPr>
          <p:cNvPr id="5" name="Picture 4" descr="Color Legend Blue (Sp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664" y="5739683"/>
            <a:ext cx="2531654" cy="7298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84439" y="4900342"/>
            <a:ext cx="371707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CHIAPAS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894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ESTADO DE MÉXICO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6577"/>
            <a:ext cx="8229600" cy="4763911"/>
          </a:xfrm>
        </p:spPr>
        <p:txBody>
          <a:bodyPr>
            <a:normAutofit/>
          </a:bodyPr>
          <a:lstStyle/>
          <a:p>
            <a:r>
              <a:rPr lang="es-MX" sz="2800" dirty="0" smtClean="0"/>
              <a:t>Mantuvo su grado estatal de intensidad migratoria en categoría baja, al igual que su bajo grado de marginación</a:t>
            </a:r>
          </a:p>
          <a:p>
            <a:endParaRPr lang="es-MX" sz="2800" dirty="0" smtClean="0"/>
          </a:p>
          <a:p>
            <a:r>
              <a:rPr lang="es-MX" sz="2800" dirty="0" smtClean="0"/>
              <a:t>Al mismo tiempo, l</a:t>
            </a:r>
            <a:r>
              <a:rPr lang="es-MX" sz="2800" dirty="0"/>
              <a:t>a </a:t>
            </a:r>
            <a:r>
              <a:rPr lang="es-MX" sz="2800" dirty="0" smtClean="0"/>
              <a:t>migración </a:t>
            </a:r>
            <a:r>
              <a:rPr lang="es-MX" sz="2800" dirty="0"/>
              <a:t>aumentó </a:t>
            </a:r>
            <a:r>
              <a:rPr lang="es-MX" sz="2800" dirty="0" smtClean="0"/>
              <a:t>en muchos municipios rurales </a:t>
            </a:r>
          </a:p>
          <a:p>
            <a:endParaRPr lang="es-MX" sz="2800" dirty="0" smtClean="0"/>
          </a:p>
          <a:p>
            <a:r>
              <a:rPr lang="es-MX" sz="2800" dirty="0" smtClean="0"/>
              <a:t>Los mayores incrementos en el índice de migración se presentan en la región sureste del estado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0-Mexico-Color-Presentation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5388" y="0"/>
            <a:ext cx="6751637" cy="6858000"/>
          </a:xfrm>
          <a:prstGeom prst="rect">
            <a:avLst/>
          </a:prstGeom>
        </p:spPr>
      </p:pic>
      <p:pic>
        <p:nvPicPr>
          <p:cNvPr id="3" name="Picture 2" descr="Color Legend Blue (Sp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220" y="5771101"/>
            <a:ext cx="2531654" cy="729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8929" y="5012861"/>
            <a:ext cx="3313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ESTADO DE MÉXICO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1361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OAXACA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2800" dirty="0"/>
              <a:t>S</a:t>
            </a:r>
            <a:r>
              <a:rPr lang="es-ES_tradnl" sz="2800" dirty="0" smtClean="0"/>
              <a:t>u índice de intensidad migratoria pasa de categoría media a alta entre 2000 y 2010, mantiene su grado de marginación muy alto </a:t>
            </a:r>
          </a:p>
          <a:p>
            <a:pPr marL="0" indent="0">
              <a:buNone/>
            </a:pPr>
            <a:endParaRPr lang="es-ES_tradnl" sz="2800" dirty="0" smtClean="0"/>
          </a:p>
          <a:p>
            <a:r>
              <a:rPr lang="es-ES_tradnl" sz="2800" dirty="0" smtClean="0"/>
              <a:t>Municipios aumentan sus </a:t>
            </a:r>
            <a:r>
              <a:rPr lang="es-ES_tradnl" sz="2800" dirty="0"/>
              <a:t>índices de intensidad migratoria </a:t>
            </a:r>
            <a:r>
              <a:rPr lang="es-ES_tradnl" sz="2800" dirty="0" smtClean="0"/>
              <a:t>en </a:t>
            </a:r>
            <a:r>
              <a:rPr lang="es-ES_tradnl" sz="2800" dirty="0"/>
              <a:t>la </a:t>
            </a:r>
            <a:r>
              <a:rPr lang="es-ES_tradnl" sz="2800" dirty="0" smtClean="0"/>
              <a:t>mayoría de las regiones del estado</a:t>
            </a:r>
          </a:p>
          <a:p>
            <a:pPr marL="0" indent="0">
              <a:buNone/>
            </a:pPr>
            <a:endParaRPr lang="es-ES_tradnl" sz="2800" dirty="0" smtClean="0"/>
          </a:p>
          <a:p>
            <a:r>
              <a:rPr lang="es-ES_tradnl" sz="2800" dirty="0" smtClean="0"/>
              <a:t>Municipios </a:t>
            </a:r>
            <a:r>
              <a:rPr lang="es-ES_tradnl" sz="2800" dirty="0"/>
              <a:t>con migración </a:t>
            </a:r>
            <a:r>
              <a:rPr lang="es-ES_tradnl" sz="2800" dirty="0" smtClean="0"/>
              <a:t>muy alta se extienden en </a:t>
            </a:r>
            <a:r>
              <a:rPr lang="es-ES_tradnl" sz="2800" dirty="0"/>
              <a:t>la zona centro y noroeste del estado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7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0-Oaxaca-Color-Presentation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76238"/>
            <a:ext cx="9144000" cy="6105525"/>
          </a:xfrm>
          <a:prstGeom prst="rect">
            <a:avLst/>
          </a:prstGeom>
        </p:spPr>
      </p:pic>
      <p:pic>
        <p:nvPicPr>
          <p:cNvPr id="3" name="Picture 2" descr="Color Legend Blue (Sp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644" y="475156"/>
            <a:ext cx="2531654" cy="729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95902" y="1455853"/>
            <a:ext cx="47578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OAXACA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1361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PUEBLA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5654"/>
          </a:xfrm>
        </p:spPr>
        <p:txBody>
          <a:bodyPr>
            <a:normAutofit/>
          </a:bodyPr>
          <a:lstStyle/>
          <a:p>
            <a:r>
              <a:rPr lang="es-ES_tradnl" dirty="0" smtClean="0"/>
              <a:t>Combina un nivel medio de intensidad migratoria con un alto índice de marginación</a:t>
            </a:r>
          </a:p>
          <a:p>
            <a:endParaRPr lang="es-ES_tradnl" dirty="0" smtClean="0"/>
          </a:p>
          <a:p>
            <a:r>
              <a:rPr lang="es-ES_tradnl" dirty="0" smtClean="0"/>
              <a:t>Su principal zona de migración alta sigue siendo el suroeste </a:t>
            </a:r>
          </a:p>
          <a:p>
            <a:endParaRPr lang="es-ES_tradnl" dirty="0" smtClean="0"/>
          </a:p>
          <a:p>
            <a:r>
              <a:rPr lang="es-ES_tradnl" dirty="0" smtClean="0"/>
              <a:t>La intensidad migratoria aumenta en municipios en casi todas las regiones del estado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2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0-Puebla-Color-Presentation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5013" y="0"/>
            <a:ext cx="5132387" cy="6858000"/>
          </a:xfrm>
          <a:prstGeom prst="rect">
            <a:avLst/>
          </a:prstGeom>
        </p:spPr>
      </p:pic>
      <p:pic>
        <p:nvPicPr>
          <p:cNvPr id="3" name="Picture 2" descr="Color Legend Blue (Sp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542" y="501805"/>
            <a:ext cx="1903558" cy="5488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537" y="2552391"/>
            <a:ext cx="36984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									PUEBLA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1361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3600" b="1" dirty="0" smtClean="0"/>
              <a:t>En resumen</a:t>
            </a:r>
            <a:r>
              <a:rPr lang="es-MX" sz="3600" b="1" dirty="0"/>
              <a:t>: </a:t>
            </a:r>
            <a:r>
              <a:rPr lang="es-MX" sz="3600" b="1" dirty="0" smtClean="0"/>
              <a:t>Los cambios entre 2000 y 2010 revelan </a:t>
            </a:r>
            <a:r>
              <a:rPr lang="es-MX" sz="3600" b="1" dirty="0" smtClean="0"/>
              <a:t>dos </a:t>
            </a:r>
            <a:r>
              <a:rPr lang="es-MX" sz="3600" b="1" dirty="0"/>
              <a:t>tendencias </a:t>
            </a:r>
            <a:r>
              <a:rPr lang="es-MX" sz="3600" b="1" dirty="0" smtClean="0"/>
              <a:t>simultáneas</a:t>
            </a:r>
            <a:endParaRPr lang="es-MX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00063"/>
          </a:xfrm>
        </p:spPr>
        <p:txBody>
          <a:bodyPr>
            <a:normAutofit fontScale="62500" lnSpcReduction="20000"/>
          </a:bodyPr>
          <a:lstStyle/>
          <a:p>
            <a:endParaRPr lang="es-MX" sz="5100" dirty="0" smtClean="0"/>
          </a:p>
          <a:p>
            <a:r>
              <a:rPr lang="es-MX" sz="5100" i="1" dirty="0" smtClean="0"/>
              <a:t>​Mientras la dependencia de la migración se extiende en el campo… </a:t>
            </a:r>
            <a:endParaRPr lang="es-MX" sz="5100" i="1" dirty="0" smtClean="0"/>
          </a:p>
          <a:p>
            <a:pPr lvl="1"/>
            <a:r>
              <a:rPr lang="es-MX" sz="4700" dirty="0" smtClean="0"/>
              <a:t>Entre 2000 y </a:t>
            </a:r>
            <a:r>
              <a:rPr lang="es-MX" sz="4700" dirty="0" smtClean="0"/>
              <a:t>2010, la intensidad migratoria aumentó en 36% de los municipios </a:t>
            </a:r>
            <a:r>
              <a:rPr lang="es-MX" sz="4700" dirty="0" smtClean="0"/>
              <a:t>rurales</a:t>
            </a:r>
            <a:endParaRPr lang="es-MX" sz="4700" dirty="0" smtClean="0"/>
          </a:p>
          <a:p>
            <a:r>
              <a:rPr lang="es-MX" sz="5100" i="1" dirty="0" smtClean="0"/>
              <a:t>El </a:t>
            </a:r>
            <a:r>
              <a:rPr lang="es-MX" sz="5100" b="1" i="1" dirty="0" smtClean="0"/>
              <a:t>núcleo </a:t>
            </a:r>
            <a:r>
              <a:rPr lang="es-MX" sz="5100" b="1" i="1" dirty="0"/>
              <a:t>duro </a:t>
            </a:r>
            <a:r>
              <a:rPr lang="es-MX" sz="5100" i="1" dirty="0" smtClean="0"/>
              <a:t>de los que </a:t>
            </a:r>
            <a:r>
              <a:rPr lang="es-MX" sz="5100" i="1" dirty="0"/>
              <a:t>se </a:t>
            </a:r>
            <a:r>
              <a:rPr lang="es-MX" sz="5100" i="1" dirty="0" smtClean="0"/>
              <a:t>quedan en el campo sigue siendo </a:t>
            </a:r>
            <a:r>
              <a:rPr lang="es-MX" sz="5100" i="1" dirty="0" smtClean="0"/>
              <a:t>mayoritario…</a:t>
            </a:r>
            <a:endParaRPr lang="es-MX" sz="5100" i="1" dirty="0"/>
          </a:p>
          <a:p>
            <a:pPr lvl="1"/>
            <a:r>
              <a:rPr lang="es-MX" sz="4700" dirty="0" smtClean="0"/>
              <a:t>En 2010, el 55%​ de la población rural nacional aún se localiza en municipios con niveles bajos o muy bajos de intensidad migratoria (en contraste con 62% en 2000)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6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MX" b="1" dirty="0" smtClean="0"/>
              <a:t>¿Tiene futuro el derecho a no migrar?</a:t>
            </a:r>
            <a:endParaRPr lang="es-MX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782" y="1648327"/>
            <a:ext cx="8785697" cy="461080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s-MX" dirty="0" smtClean="0"/>
              <a:t/>
            </a:r>
            <a:br>
              <a:rPr lang="es-MX" dirty="0" smtClean="0"/>
            </a:br>
            <a:endParaRPr lang="es-MX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MX" sz="7700" dirty="0" smtClean="0"/>
              <a:t>En las últimas dos décadas las políticas públicas hacia las regiones campesinas del país han enfatizado la infraestructura </a:t>
            </a:r>
            <a:r>
              <a:rPr lang="es-MX" sz="7700" dirty="0" smtClean="0"/>
              <a:t>local y </a:t>
            </a:r>
            <a:r>
              <a:rPr lang="es-MX" sz="7700" dirty="0" smtClean="0"/>
              <a:t>los programas sociales en lugar del </a:t>
            </a:r>
            <a:r>
              <a:rPr lang="es-MX" sz="7700" dirty="0" smtClean="0"/>
              <a:t>empleo</a:t>
            </a:r>
            <a:r>
              <a:rPr lang="es-MX" sz="7700" dirty="0" smtClean="0"/>
              <a:t/>
            </a:r>
            <a:br>
              <a:rPr lang="es-MX" sz="7700" dirty="0" smtClean="0"/>
            </a:br>
            <a:endParaRPr lang="es-MX" sz="77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MX" sz="7700" dirty="0" smtClean="0"/>
              <a:t>Mientras tanto, la política agrícola sigue activa pero muy sesgada hacia los grandes y medianos productores ​y hacia el norte del país (</a:t>
            </a:r>
            <a:r>
              <a:rPr lang="es-MX" sz="7700" dirty="0" smtClean="0">
                <a:hlinkClick r:id="rId2"/>
              </a:rPr>
              <a:t>www.subsidiosalcampo.org.mx</a:t>
            </a:r>
            <a:r>
              <a:rPr lang="es-MX" sz="7700" dirty="0" smtClean="0"/>
              <a:t>)</a:t>
            </a:r>
            <a:br>
              <a:rPr lang="es-MX" sz="7700" dirty="0" smtClean="0"/>
            </a:br>
            <a:endParaRPr lang="es-MX" sz="77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MX" sz="7700" dirty="0" smtClean="0"/>
              <a:t>La identificacion del </a:t>
            </a:r>
            <a:r>
              <a:rPr lang="es-MX" sz="7700" i="1" dirty="0" smtClean="0"/>
              <a:t>núcleo duro</a:t>
            </a:r>
            <a:r>
              <a:rPr lang="es-MX" sz="7700" dirty="0" smtClean="0"/>
              <a:t> de un campesinado persistente revela dónde posibles políticas públicas </a:t>
            </a:r>
            <a:r>
              <a:rPr lang="es-MX" sz="7700" dirty="0" smtClean="0"/>
              <a:t>alternativas, orientadas </a:t>
            </a:r>
            <a:r>
              <a:rPr lang="es-MX" sz="7700" dirty="0" smtClean="0"/>
              <a:t>hacia la retención del empleo, podrían tener su máximo impacto</a:t>
            </a:r>
            <a:br>
              <a:rPr lang="es-MX" sz="7700" dirty="0" smtClean="0"/>
            </a:br>
            <a:endParaRPr lang="es-MX" sz="77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941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1025</Words>
  <Application>Microsoft Office PowerPoint</Application>
  <PresentationFormat>On-screen Show (4:3)</PresentationFormat>
  <Paragraphs>113</Paragraphs>
  <Slides>31</Slides>
  <Notes>0</Notes>
  <HiddenSlides>0</HiddenSlides>
  <MMClips>5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Worksheet</vt:lpstr>
      <vt:lpstr>Document</vt:lpstr>
      <vt:lpstr> </vt:lpstr>
      <vt:lpstr>Punto de partida….  Conceptos alternativos:</vt:lpstr>
      <vt:lpstr>“El derecho a no migrar” </vt:lpstr>
      <vt:lpstr>¿Cómo ha cambiado el peso de lo rural dentro de la población nacional? </vt:lpstr>
      <vt:lpstr>¿Qué entendemos como población rural? </vt:lpstr>
      <vt:lpstr>El peso persistente de lo rural en 2010</vt:lpstr>
      <vt:lpstr>PowerPoint Presentation</vt:lpstr>
      <vt:lpstr>Los 10 Estados con mayor población absoluta en municipios predominantemente rurales 2000-2010</vt:lpstr>
      <vt:lpstr>Los 10 Estados con mayor población absoluta en municipios predominantemente rurales 2000-2010</vt:lpstr>
      <vt:lpstr>La mayoría de la población rural vive en municipios que todavía no dependen principalmente de la migración</vt:lpstr>
      <vt:lpstr>Índice de Intensidad Migratoria 2010</vt:lpstr>
      <vt:lpstr>PowerPoint Presentation</vt:lpstr>
      <vt:lpstr> Tendencias nacionales de migración y pobreza rural </vt:lpstr>
      <vt:lpstr>Intensidad migratoria estatal y población en municipios rurales</vt:lpstr>
      <vt:lpstr>La relación entre ruralidad y migración no es lineal</vt:lpstr>
      <vt:lpstr>Es relevante pensar en ruralidad y migración porque ayuda a informar propuestas alternativas… </vt:lpstr>
      <vt:lpstr>Propuesta para la discusión:</vt:lpstr>
      <vt:lpstr>Por eso la relevancia de la identificación de zonas rurales persistentes con baja migración… </vt:lpstr>
      <vt:lpstr>Tendencias en el Índice de Intensidad Migratoria (2000-2010) 10 Estados Principales por Población Predominantemente Rural </vt:lpstr>
      <vt:lpstr>VERACRUZ</vt:lpstr>
      <vt:lpstr>PowerPoint Presentation</vt:lpstr>
      <vt:lpstr>CHIAPAS</vt:lpstr>
      <vt:lpstr>PowerPoint Presentation</vt:lpstr>
      <vt:lpstr>ESTADO DE MÉXICO</vt:lpstr>
      <vt:lpstr>PowerPoint Presentation</vt:lpstr>
      <vt:lpstr>OAXACA</vt:lpstr>
      <vt:lpstr>PowerPoint Presentation</vt:lpstr>
      <vt:lpstr>PUEBLA</vt:lpstr>
      <vt:lpstr>PowerPoint Presentation</vt:lpstr>
      <vt:lpstr>En resumen: Los cambios entre 2000 y 2010 revelan dos tendencias simultáneas</vt:lpstr>
      <vt:lpstr>¿Tiene futuro el derecho a no migrar?</vt:lpstr>
    </vt:vector>
  </TitlesOfParts>
  <Company>UIC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Xochitl Bada</dc:creator>
  <cp:lastModifiedBy>auadmin</cp:lastModifiedBy>
  <cp:revision>89</cp:revision>
  <dcterms:created xsi:type="dcterms:W3CDTF">2014-09-15T11:34:58Z</dcterms:created>
  <dcterms:modified xsi:type="dcterms:W3CDTF">2014-10-06T18:48:53Z</dcterms:modified>
</cp:coreProperties>
</file>